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11"/>
  </p:notesMasterIdLst>
  <p:handoutMasterIdLst>
    <p:handoutMasterId r:id="rId112"/>
  </p:handoutMasterIdLst>
  <p:sldIdLst>
    <p:sldId id="256" r:id="rId2"/>
    <p:sldId id="1509" r:id="rId3"/>
    <p:sldId id="1459" r:id="rId4"/>
    <p:sldId id="1353" r:id="rId5"/>
    <p:sldId id="1458" r:id="rId6"/>
    <p:sldId id="1460" r:id="rId7"/>
    <p:sldId id="1461" r:id="rId8"/>
    <p:sldId id="1462" r:id="rId9"/>
    <p:sldId id="1463" r:id="rId10"/>
    <p:sldId id="1483" r:id="rId11"/>
    <p:sldId id="1477" r:id="rId12"/>
    <p:sldId id="1478" r:id="rId13"/>
    <p:sldId id="1479" r:id="rId14"/>
    <p:sldId id="1480" r:id="rId15"/>
    <p:sldId id="1481" r:id="rId16"/>
    <p:sldId id="1484" r:id="rId17"/>
    <p:sldId id="1482" r:id="rId18"/>
    <p:sldId id="1489" r:id="rId19"/>
    <p:sldId id="1490" r:id="rId20"/>
    <p:sldId id="1491" r:id="rId21"/>
    <p:sldId id="1422" r:id="rId22"/>
    <p:sldId id="1371" r:id="rId23"/>
    <p:sldId id="1388" r:id="rId24"/>
    <p:sldId id="1389" r:id="rId25"/>
    <p:sldId id="1390" r:id="rId26"/>
    <p:sldId id="1147" r:id="rId27"/>
    <p:sldId id="1391" r:id="rId28"/>
    <p:sldId id="1423" r:id="rId29"/>
    <p:sldId id="1202" r:id="rId30"/>
    <p:sldId id="1493" r:id="rId31"/>
    <p:sldId id="1191" r:id="rId32"/>
    <p:sldId id="1417" r:id="rId33"/>
    <p:sldId id="1351" r:id="rId34"/>
    <p:sldId id="1325" r:id="rId35"/>
    <p:sldId id="1117" r:id="rId36"/>
    <p:sldId id="1378" r:id="rId37"/>
    <p:sldId id="1442" r:id="rId38"/>
    <p:sldId id="1443" r:id="rId39"/>
    <p:sldId id="1444" r:id="rId40"/>
    <p:sldId id="1379" r:id="rId41"/>
    <p:sldId id="1430" r:id="rId42"/>
    <p:sldId id="1372" r:id="rId43"/>
    <p:sldId id="1434" r:id="rId44"/>
    <p:sldId id="1438" r:id="rId45"/>
    <p:sldId id="1436" r:id="rId46"/>
    <p:sldId id="1437" r:id="rId47"/>
    <p:sldId id="1373" r:id="rId48"/>
    <p:sldId id="1435" r:id="rId49"/>
    <p:sldId id="1394" r:id="rId50"/>
    <p:sldId id="1393" r:id="rId51"/>
    <p:sldId id="1395" r:id="rId52"/>
    <p:sldId id="1396" r:id="rId53"/>
    <p:sldId id="1505" r:id="rId54"/>
    <p:sldId id="1506" r:id="rId55"/>
    <p:sldId id="1498" r:id="rId56"/>
    <p:sldId id="1109" r:id="rId57"/>
    <p:sldId id="1449" r:id="rId58"/>
    <p:sldId id="1190" r:id="rId59"/>
    <p:sldId id="1149" r:id="rId60"/>
    <p:sldId id="1085" r:id="rId61"/>
    <p:sldId id="1451" r:id="rId62"/>
    <p:sldId id="1452" r:id="rId63"/>
    <p:sldId id="1332" r:id="rId64"/>
    <p:sldId id="1453" r:id="rId65"/>
    <p:sldId id="1454" r:id="rId66"/>
    <p:sldId id="1420" r:id="rId67"/>
    <p:sldId id="1421" r:id="rId68"/>
    <p:sldId id="1497" r:id="rId69"/>
    <p:sldId id="1455" r:id="rId70"/>
    <p:sldId id="1071" r:id="rId71"/>
    <p:sldId id="1044" r:id="rId72"/>
    <p:sldId id="1475" r:id="rId73"/>
    <p:sldId id="1470" r:id="rId74"/>
    <p:sldId id="1471" r:id="rId75"/>
    <p:sldId id="1472" r:id="rId76"/>
    <p:sldId id="1474" r:id="rId77"/>
    <p:sldId id="1476" r:id="rId78"/>
    <p:sldId id="1469" r:id="rId79"/>
    <p:sldId id="1003" r:id="rId80"/>
    <p:sldId id="1507" r:id="rId81"/>
    <p:sldId id="997" r:id="rId82"/>
    <p:sldId id="1084" r:id="rId83"/>
    <p:sldId id="1080" r:id="rId84"/>
    <p:sldId id="1031" r:id="rId85"/>
    <p:sldId id="1500" r:id="rId86"/>
    <p:sldId id="974" r:id="rId87"/>
    <p:sldId id="1465" r:id="rId88"/>
    <p:sldId id="941" r:id="rId89"/>
    <p:sldId id="1456" r:id="rId90"/>
    <p:sldId id="1485" r:id="rId91"/>
    <p:sldId id="1486" r:id="rId92"/>
    <p:sldId id="1508" r:id="rId93"/>
    <p:sldId id="1487" r:id="rId94"/>
    <p:sldId id="1488" r:id="rId95"/>
    <p:sldId id="986" r:id="rId96"/>
    <p:sldId id="1502" r:id="rId97"/>
    <p:sldId id="1056" r:id="rId98"/>
    <p:sldId id="1074" r:id="rId99"/>
    <p:sldId id="1090" r:id="rId100"/>
    <p:sldId id="1091" r:id="rId101"/>
    <p:sldId id="1450" r:id="rId102"/>
    <p:sldId id="1183" r:id="rId103"/>
    <p:sldId id="1093" r:id="rId104"/>
    <p:sldId id="1094" r:id="rId105"/>
    <p:sldId id="1095" r:id="rId106"/>
    <p:sldId id="1081" r:id="rId107"/>
    <p:sldId id="1089" r:id="rId108"/>
    <p:sldId id="1457" r:id="rId109"/>
    <p:sldId id="1087" r:id="rId11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18" autoAdjust="0"/>
    <p:restoredTop sz="94014" autoAdjust="0"/>
  </p:normalViewPr>
  <p:slideViewPr>
    <p:cSldViewPr>
      <p:cViewPr varScale="1">
        <p:scale>
          <a:sx n="120" d="100"/>
          <a:sy n="120" d="100"/>
        </p:scale>
        <p:origin x="1816" y="184"/>
      </p:cViewPr>
      <p:guideLst>
        <p:guide orient="horz" pos="2160"/>
        <p:guide pos="2880"/>
      </p:guideLst>
    </p:cSldViewPr>
  </p:slideViewPr>
  <p:outlineViewPr>
    <p:cViewPr>
      <p:scale>
        <a:sx n="33" d="100"/>
        <a:sy n="33" d="100"/>
      </p:scale>
      <p:origin x="0" y="-11309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22" name="Rectangle 2">
            <a:extLst>
              <a:ext uri="{FF2B5EF4-FFF2-40B4-BE49-F238E27FC236}">
                <a16:creationId xmlns:a16="http://schemas.microsoft.com/office/drawing/2014/main" id="{9DFB4CEE-6F67-E7D6-64BE-A1B07519EB2C}"/>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a:latin typeface="Times New Roman" panose="02020603050405020304" pitchFamily="18" charset="0"/>
              </a:defRPr>
            </a:lvl1pPr>
          </a:lstStyle>
          <a:p>
            <a:pPr>
              <a:defRPr/>
            </a:pPr>
            <a:endParaRPr lang="en-US" altLang="en-US"/>
          </a:p>
        </p:txBody>
      </p:sp>
      <p:sp>
        <p:nvSpPr>
          <p:cNvPr id="235523" name="Rectangle 3">
            <a:extLst>
              <a:ext uri="{FF2B5EF4-FFF2-40B4-BE49-F238E27FC236}">
                <a16:creationId xmlns:a16="http://schemas.microsoft.com/office/drawing/2014/main" id="{1168D702-9D21-B987-4738-5DF8A11A83AA}"/>
              </a:ext>
            </a:extLst>
          </p:cNvPr>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latin typeface="Times New Roman" panose="02020603050405020304" pitchFamily="18" charset="0"/>
              </a:defRPr>
            </a:lvl1pPr>
          </a:lstStyle>
          <a:p>
            <a:pPr>
              <a:defRPr/>
            </a:pPr>
            <a:endParaRPr lang="en-US" altLang="en-US"/>
          </a:p>
        </p:txBody>
      </p:sp>
      <p:sp>
        <p:nvSpPr>
          <p:cNvPr id="235524" name="Rectangle 4">
            <a:extLst>
              <a:ext uri="{FF2B5EF4-FFF2-40B4-BE49-F238E27FC236}">
                <a16:creationId xmlns:a16="http://schemas.microsoft.com/office/drawing/2014/main" id="{33AEEAE7-4137-0E1B-3AA8-55463A0109A0}"/>
              </a:ext>
            </a:extLst>
          </p:cNvPr>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latin typeface="Times New Roman" panose="02020603050405020304" pitchFamily="18" charset="0"/>
              </a:defRPr>
            </a:lvl1pPr>
          </a:lstStyle>
          <a:p>
            <a:pPr>
              <a:defRPr/>
            </a:pPr>
            <a:endParaRPr lang="en-US" altLang="en-US"/>
          </a:p>
        </p:txBody>
      </p:sp>
      <p:sp>
        <p:nvSpPr>
          <p:cNvPr id="235525" name="Rectangle 5">
            <a:extLst>
              <a:ext uri="{FF2B5EF4-FFF2-40B4-BE49-F238E27FC236}">
                <a16:creationId xmlns:a16="http://schemas.microsoft.com/office/drawing/2014/main" id="{4294E844-E59F-89C1-DC67-DBF8543163EE}"/>
              </a:ext>
            </a:extLst>
          </p:cNvPr>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pPr>
              <a:defRPr/>
            </a:pPr>
            <a:fld id="{C26FE53F-A2E6-4D07-9FB6-6F27B206679F}"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740126B3-E073-E908-8D61-8BCE1784459B}"/>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a:latin typeface="Times New Roman" panose="02020603050405020304" pitchFamily="18" charset="0"/>
              </a:defRPr>
            </a:lvl1pPr>
          </a:lstStyle>
          <a:p>
            <a:pPr>
              <a:defRPr/>
            </a:pPr>
            <a:endParaRPr lang="en-US" altLang="en-US"/>
          </a:p>
        </p:txBody>
      </p:sp>
      <p:sp>
        <p:nvSpPr>
          <p:cNvPr id="139267" name="Rectangle 3">
            <a:extLst>
              <a:ext uri="{FF2B5EF4-FFF2-40B4-BE49-F238E27FC236}">
                <a16:creationId xmlns:a16="http://schemas.microsoft.com/office/drawing/2014/main" id="{E344CFE2-D7F0-CD7C-1167-6B47A07D5B3A}"/>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latin typeface="Times New Roman" panose="02020603050405020304" pitchFamily="18" charset="0"/>
              </a:defRPr>
            </a:lvl1pPr>
          </a:lstStyle>
          <a:p>
            <a:pPr>
              <a:defRPr/>
            </a:pPr>
            <a:endParaRPr lang="en-US" altLang="en-US"/>
          </a:p>
        </p:txBody>
      </p:sp>
      <p:sp>
        <p:nvSpPr>
          <p:cNvPr id="3076" name="Rectangle 4">
            <a:extLst>
              <a:ext uri="{FF2B5EF4-FFF2-40B4-BE49-F238E27FC236}">
                <a16:creationId xmlns:a16="http://schemas.microsoft.com/office/drawing/2014/main" id="{6B4D4E6C-6CBC-0B0C-80A9-1A85919F348B}"/>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9269" name="Rectangle 5">
            <a:extLst>
              <a:ext uri="{FF2B5EF4-FFF2-40B4-BE49-F238E27FC236}">
                <a16:creationId xmlns:a16="http://schemas.microsoft.com/office/drawing/2014/main" id="{15D1F694-BD0A-B27E-7B43-2D644D0DCE77}"/>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39270" name="Rectangle 6">
            <a:extLst>
              <a:ext uri="{FF2B5EF4-FFF2-40B4-BE49-F238E27FC236}">
                <a16:creationId xmlns:a16="http://schemas.microsoft.com/office/drawing/2014/main" id="{84260459-D340-2205-AF03-6ED81C485405}"/>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latin typeface="Times New Roman" panose="02020603050405020304" pitchFamily="18" charset="0"/>
              </a:defRPr>
            </a:lvl1pPr>
          </a:lstStyle>
          <a:p>
            <a:pPr>
              <a:defRPr/>
            </a:pPr>
            <a:endParaRPr lang="en-US" altLang="en-US"/>
          </a:p>
        </p:txBody>
      </p:sp>
      <p:sp>
        <p:nvSpPr>
          <p:cNvPr id="139271" name="Rectangle 7">
            <a:extLst>
              <a:ext uri="{FF2B5EF4-FFF2-40B4-BE49-F238E27FC236}">
                <a16:creationId xmlns:a16="http://schemas.microsoft.com/office/drawing/2014/main" id="{CCAA6BF0-ADCA-11CB-B7DC-C6CBCC702F46}"/>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pPr>
              <a:defRPr/>
            </a:pPr>
            <a:fld id="{5F3AD96F-5468-408A-AED1-DBF9E273C6E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F3AD96F-5468-408A-AED1-DBF9E273C6EA}" type="slidenum">
              <a:rPr lang="en-US" altLang="en-US" smtClean="0"/>
              <a:pPr>
                <a:defRPr/>
              </a:pPr>
              <a:t>4</a:t>
            </a:fld>
            <a:endParaRPr lang="en-US" altLang="en-US"/>
          </a:p>
        </p:txBody>
      </p:sp>
    </p:spTree>
    <p:extLst>
      <p:ext uri="{BB962C8B-B14F-4D97-AF65-F5344CB8AC3E}">
        <p14:creationId xmlns:p14="http://schemas.microsoft.com/office/powerpoint/2010/main" val="2469310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DB38C9CB-63CC-D1AC-3C79-ED9A12D4064D}"/>
              </a:ext>
            </a:extLst>
          </p:cNvPr>
          <p:cNvSpPr>
            <a:spLocks noGrp="1" noRot="1" noChangeAspect="1" noChangeArrowheads="1" noTextEdit="1"/>
          </p:cNvSpPr>
          <p:nvPr>
            <p:ph type="sldImg"/>
          </p:nvPr>
        </p:nvSpPr>
        <p:spPr>
          <a:ln/>
        </p:spPr>
      </p:sp>
      <p:sp>
        <p:nvSpPr>
          <p:cNvPr id="64515" name="Notes Placeholder 2">
            <a:extLst>
              <a:ext uri="{FF2B5EF4-FFF2-40B4-BE49-F238E27FC236}">
                <a16:creationId xmlns:a16="http://schemas.microsoft.com/office/drawing/2014/main" id="{314F4957-2D78-DF0E-BB4B-86840251E33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4516" name="Slide Number Placeholder 3">
            <a:extLst>
              <a:ext uri="{FF2B5EF4-FFF2-40B4-BE49-F238E27FC236}">
                <a16:creationId xmlns:a16="http://schemas.microsoft.com/office/drawing/2014/main" id="{50C0F933-6401-303C-FA97-E9A04C07968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FBF2F184-B06E-4CC1-A130-6284A21703FB}" type="slidenum">
              <a:rPr lang="en-US" altLang="en-US" smtClean="0">
                <a:latin typeface="Arial" panose="020B0604020202020204" pitchFamily="34" charset="0"/>
              </a:rPr>
              <a:pPr/>
              <a:t>81</a:t>
            </a:fld>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D2AD35E1-1928-5C0D-B780-EAA1CFCB9F41}"/>
              </a:ext>
            </a:extLst>
          </p:cNvPr>
          <p:cNvSpPr>
            <a:spLocks noGrp="1" noRot="1" noChangeAspect="1" noChangeArrowheads="1" noTextEdit="1"/>
          </p:cNvSpPr>
          <p:nvPr>
            <p:ph type="sldImg"/>
          </p:nvPr>
        </p:nvSpPr>
        <p:spPr>
          <a:ln/>
        </p:spPr>
      </p:sp>
      <p:sp>
        <p:nvSpPr>
          <p:cNvPr id="43011" name="Notes Placeholder 2">
            <a:extLst>
              <a:ext uri="{FF2B5EF4-FFF2-40B4-BE49-F238E27FC236}">
                <a16:creationId xmlns:a16="http://schemas.microsoft.com/office/drawing/2014/main" id="{2B983060-450F-BB81-9999-66805AFDC22B}"/>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3012" name="Slide Number Placeholder 3">
            <a:extLst>
              <a:ext uri="{FF2B5EF4-FFF2-40B4-BE49-F238E27FC236}">
                <a16:creationId xmlns:a16="http://schemas.microsoft.com/office/drawing/2014/main" id="{1EC779D6-3702-5088-3957-9D063D6501E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9CD1A32C-413B-4D3B-8B90-B96318854C31}" type="slidenum">
              <a:rPr lang="en-US" altLang="en-US" smtClean="0">
                <a:latin typeface="Arial" panose="020B0604020202020204" pitchFamily="34" charset="0"/>
              </a:rPr>
              <a:pPr/>
              <a:t>97</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2B8BA213-0DF8-96FC-FB2A-04D68F7295BD}"/>
              </a:ext>
            </a:extLst>
          </p:cNvPr>
          <p:cNvGrpSpPr>
            <a:grpSpLocks/>
          </p:cNvGrpSpPr>
          <p:nvPr/>
        </p:nvGrpSpPr>
        <p:grpSpPr bwMode="auto">
          <a:xfrm>
            <a:off x="0" y="0"/>
            <a:ext cx="5867400" cy="6858000"/>
            <a:chOff x="0" y="0"/>
            <a:chExt cx="3696" cy="4320"/>
          </a:xfrm>
        </p:grpSpPr>
        <p:sp>
          <p:nvSpPr>
            <p:cNvPr id="3" name="Rectangle 3">
              <a:extLst>
                <a:ext uri="{FF2B5EF4-FFF2-40B4-BE49-F238E27FC236}">
                  <a16:creationId xmlns:a16="http://schemas.microsoft.com/office/drawing/2014/main" id="{91F44191-5178-450F-7287-21DD1E22A52E}"/>
                </a:ext>
              </a:extLst>
            </p:cNvPr>
            <p:cNvSpPr>
              <a:spLocks noChangeArrowheads="1"/>
            </p:cNvSpPr>
            <p:nvPr/>
          </p:nvSpPr>
          <p:spPr bwMode="auto">
            <a:xfrm>
              <a:off x="0" y="0"/>
              <a:ext cx="2880" cy="4320"/>
            </a:xfrm>
            <a:prstGeom prst="rect">
              <a:avLst/>
            </a:prstGeom>
            <a:solidFill>
              <a:schemeClr val="accent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kumimoji="1" lang="en-US" altLang="en-US" sz="2400">
                <a:latin typeface="Times New Roman" panose="02020603050405020304" pitchFamily="18" charset="0"/>
              </a:endParaRPr>
            </a:p>
          </p:txBody>
        </p:sp>
        <p:sp>
          <p:nvSpPr>
            <p:cNvPr id="4" name="AutoShape 4">
              <a:extLst>
                <a:ext uri="{FF2B5EF4-FFF2-40B4-BE49-F238E27FC236}">
                  <a16:creationId xmlns:a16="http://schemas.microsoft.com/office/drawing/2014/main" id="{220B6B1B-CA9D-D75D-E68A-BEC0752C5639}"/>
                </a:ext>
              </a:extLst>
            </p:cNvPr>
            <p:cNvSpPr>
              <a:spLocks noChangeArrowheads="1"/>
            </p:cNvSpPr>
            <p:nvPr/>
          </p:nvSpPr>
          <p:spPr bwMode="white">
            <a:xfrm>
              <a:off x="432" y="624"/>
              <a:ext cx="3264" cy="1200"/>
            </a:xfrm>
            <a:prstGeom prst="roundRect">
              <a:avLst>
                <a:gd name="adj" fmla="val 50000"/>
              </a:avLst>
            </a:prstGeom>
            <a:solidFill>
              <a:schemeClr val="bg1"/>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kumimoji="1" lang="en-US" altLang="en-US" sz="2400">
                <a:latin typeface="Times New Roman" panose="02020603050405020304" pitchFamily="18" charset="0"/>
              </a:endParaRPr>
            </a:p>
          </p:txBody>
        </p:sp>
      </p:grpSp>
      <p:grpSp>
        <p:nvGrpSpPr>
          <p:cNvPr id="5" name="Group 5">
            <a:extLst>
              <a:ext uri="{FF2B5EF4-FFF2-40B4-BE49-F238E27FC236}">
                <a16:creationId xmlns:a16="http://schemas.microsoft.com/office/drawing/2014/main" id="{6AE22B75-E8B2-8555-6F50-D86129168353}"/>
              </a:ext>
            </a:extLst>
          </p:cNvPr>
          <p:cNvGrpSpPr>
            <a:grpSpLocks/>
          </p:cNvGrpSpPr>
          <p:nvPr/>
        </p:nvGrpSpPr>
        <p:grpSpPr bwMode="auto">
          <a:xfrm>
            <a:off x="3632200" y="4889500"/>
            <a:ext cx="4876800" cy="319088"/>
            <a:chOff x="2288" y="3080"/>
            <a:chExt cx="3072" cy="201"/>
          </a:xfrm>
        </p:grpSpPr>
        <p:sp>
          <p:nvSpPr>
            <p:cNvPr id="6" name="AutoShape 6">
              <a:extLst>
                <a:ext uri="{FF2B5EF4-FFF2-40B4-BE49-F238E27FC236}">
                  <a16:creationId xmlns:a16="http://schemas.microsoft.com/office/drawing/2014/main" id="{C17846EF-E922-B77B-C3D1-8930024FB0CD}"/>
                </a:ext>
              </a:extLst>
            </p:cNvPr>
            <p:cNvSpPr>
              <a:spLocks noChangeArrowheads="1"/>
            </p:cNvSpPr>
            <p:nvPr/>
          </p:nvSpPr>
          <p:spPr bwMode="auto">
            <a:xfrm flipH="1">
              <a:off x="2288" y="3080"/>
              <a:ext cx="2914" cy="200"/>
            </a:xfrm>
            <a:prstGeom prst="roundRect">
              <a:avLst>
                <a:gd name="adj" fmla="val 0"/>
              </a:avLst>
            </a:prstGeom>
            <a:solidFill>
              <a:schemeClr val="hlink"/>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sp>
          <p:nvSpPr>
            <p:cNvPr id="7" name="AutoShape 7">
              <a:extLst>
                <a:ext uri="{FF2B5EF4-FFF2-40B4-BE49-F238E27FC236}">
                  <a16:creationId xmlns:a16="http://schemas.microsoft.com/office/drawing/2014/main" id="{F3351397-3F74-0329-5D16-66D0DAB8AE15}"/>
                </a:ext>
              </a:extLst>
            </p:cNvPr>
            <p:cNvSpPr>
              <a:spLocks noChangeArrowheads="1"/>
            </p:cNvSpPr>
            <p:nvPr/>
          </p:nvSpPr>
          <p:spPr bwMode="auto">
            <a:xfrm>
              <a:off x="5196" y="3080"/>
              <a:ext cx="164" cy="201"/>
            </a:xfrm>
            <a:prstGeom prst="flowChartDelay">
              <a:avLst/>
            </a:prstGeom>
            <a:solidFill>
              <a:schemeClr val="hlink"/>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grpSp>
      <p:sp>
        <p:nvSpPr>
          <p:cNvPr id="48136" name="Rectangle 8"/>
          <p:cNvSpPr>
            <a:spLocks noGrp="1" noChangeArrowheads="1"/>
          </p:cNvSpPr>
          <p:nvPr>
            <p:ph type="subTitle" idx="1"/>
          </p:nvPr>
        </p:nvSpPr>
        <p:spPr>
          <a:xfrm>
            <a:off x="4673600" y="2927350"/>
            <a:ext cx="4013200" cy="1822450"/>
          </a:xfrm>
        </p:spPr>
        <p:txBody>
          <a:bodyPr anchor="b"/>
          <a:lstStyle>
            <a:lvl1pPr marL="0" indent="0">
              <a:buFont typeface="Wingdings" panose="05000000000000000000" pitchFamily="2" charset="2"/>
              <a:buNone/>
              <a:defRPr>
                <a:solidFill>
                  <a:schemeClr val="tx2"/>
                </a:solidFill>
              </a:defRPr>
            </a:lvl1pPr>
          </a:lstStyle>
          <a:p>
            <a:pPr lvl="0"/>
            <a:r>
              <a:rPr lang="en-US" altLang="en-US" noProof="0"/>
              <a:t>Click to edit Master subtitle style</a:t>
            </a:r>
          </a:p>
        </p:txBody>
      </p:sp>
      <p:sp>
        <p:nvSpPr>
          <p:cNvPr id="48140"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pPr lvl="0"/>
            <a:r>
              <a:rPr lang="en-US" altLang="en-US" noProof="0"/>
              <a:t>Click to edit Master title style</a:t>
            </a:r>
          </a:p>
        </p:txBody>
      </p:sp>
      <p:sp>
        <p:nvSpPr>
          <p:cNvPr id="8" name="Date Placeholder 9">
            <a:extLst>
              <a:ext uri="{FF2B5EF4-FFF2-40B4-BE49-F238E27FC236}">
                <a16:creationId xmlns:a16="http://schemas.microsoft.com/office/drawing/2014/main" id="{17994DB7-C1B0-2FCD-1455-994D646DBCAE}"/>
              </a:ext>
            </a:extLst>
          </p:cNvPr>
          <p:cNvSpPr>
            <a:spLocks noGrp="1" noChangeArrowheads="1"/>
          </p:cNvSpPr>
          <p:nvPr>
            <p:ph type="dt" sz="quarter" idx="10"/>
          </p:nvPr>
        </p:nvSpPr>
        <p:spPr/>
        <p:txBody>
          <a:bodyPr/>
          <a:lstStyle>
            <a:lvl1pPr>
              <a:defRPr>
                <a:solidFill>
                  <a:schemeClr val="bg1"/>
                </a:solidFill>
              </a:defRPr>
            </a:lvl1pPr>
          </a:lstStyle>
          <a:p>
            <a:pPr>
              <a:defRPr/>
            </a:pPr>
            <a:endParaRPr lang="en-US" altLang="en-US"/>
          </a:p>
        </p:txBody>
      </p:sp>
      <p:sp>
        <p:nvSpPr>
          <p:cNvPr id="9" name="Footer Placeholder 10">
            <a:extLst>
              <a:ext uri="{FF2B5EF4-FFF2-40B4-BE49-F238E27FC236}">
                <a16:creationId xmlns:a16="http://schemas.microsoft.com/office/drawing/2014/main" id="{7C5FA073-C2C7-A1FD-697A-667F26F403D4}"/>
              </a:ext>
            </a:extLst>
          </p:cNvPr>
          <p:cNvSpPr>
            <a:spLocks noGrp="1" noChangeArrowheads="1"/>
          </p:cNvSpPr>
          <p:nvPr>
            <p:ph type="ftr" sz="quarter" idx="11"/>
          </p:nvPr>
        </p:nvSpPr>
        <p:spPr/>
        <p:txBody>
          <a:bodyPr/>
          <a:lstStyle>
            <a:lvl1pPr algn="r">
              <a:defRPr/>
            </a:lvl1pPr>
          </a:lstStyle>
          <a:p>
            <a:pPr>
              <a:defRPr/>
            </a:pPr>
            <a:endParaRPr lang="en-US" altLang="en-US"/>
          </a:p>
        </p:txBody>
      </p:sp>
      <p:sp>
        <p:nvSpPr>
          <p:cNvPr id="10" name="Slide Number Placeholder 11">
            <a:extLst>
              <a:ext uri="{FF2B5EF4-FFF2-40B4-BE49-F238E27FC236}">
                <a16:creationId xmlns:a16="http://schemas.microsoft.com/office/drawing/2014/main" id="{6377937C-DA07-108B-2853-FAB833590E5A}"/>
              </a:ext>
            </a:extLst>
          </p:cNvPr>
          <p:cNvSpPr>
            <a:spLocks noGrp="1" noChangeArrowheads="1"/>
          </p:cNvSpPr>
          <p:nvPr>
            <p:ph type="sldNum" sz="quarter" idx="12"/>
          </p:nvPr>
        </p:nvSpPr>
        <p:spPr>
          <a:xfrm>
            <a:off x="76200" y="6248400"/>
            <a:ext cx="587375" cy="488950"/>
          </a:xfrm>
        </p:spPr>
        <p:txBody>
          <a:bodyPr anchorCtr="0"/>
          <a:lstStyle>
            <a:lvl1pPr>
              <a:defRPr/>
            </a:lvl1pPr>
          </a:lstStyle>
          <a:p>
            <a:pPr>
              <a:defRPr/>
            </a:pPr>
            <a:fld id="{3F996212-65AB-46C3-BF58-EB8D239530B5}" type="slidenum">
              <a:rPr lang="en-US" altLang="en-US"/>
              <a:pPr>
                <a:defRPr/>
              </a:pPr>
              <a:t>‹#›</a:t>
            </a:fld>
            <a:endParaRPr lang="en-US" altLang="en-US"/>
          </a:p>
        </p:txBody>
      </p:sp>
    </p:spTree>
    <p:extLst>
      <p:ext uri="{BB962C8B-B14F-4D97-AF65-F5344CB8AC3E}">
        <p14:creationId xmlns:p14="http://schemas.microsoft.com/office/powerpoint/2010/main" val="2396561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76ACD79A-F07F-3F6E-766D-0AFB101700D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
            <a:extLst>
              <a:ext uri="{FF2B5EF4-FFF2-40B4-BE49-F238E27FC236}">
                <a16:creationId xmlns:a16="http://schemas.microsoft.com/office/drawing/2014/main" id="{959E009A-39C2-4AD8-132A-DC64DD444B9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157C3345-280F-65EE-F4B2-4D71657636F5}"/>
              </a:ext>
            </a:extLst>
          </p:cNvPr>
          <p:cNvSpPr>
            <a:spLocks noGrp="1" noChangeArrowheads="1"/>
          </p:cNvSpPr>
          <p:nvPr>
            <p:ph type="sldNum" sz="quarter" idx="12"/>
          </p:nvPr>
        </p:nvSpPr>
        <p:spPr>
          <a:ln/>
        </p:spPr>
        <p:txBody>
          <a:bodyPr/>
          <a:lstStyle>
            <a:lvl1pPr>
              <a:defRPr/>
            </a:lvl1pPr>
          </a:lstStyle>
          <a:p>
            <a:pPr>
              <a:defRPr/>
            </a:pPr>
            <a:fld id="{FBB567A5-45F9-490D-AA4D-528FF95D7675}" type="slidenum">
              <a:rPr lang="en-US" altLang="en-US"/>
              <a:pPr>
                <a:defRPr/>
              </a:pPr>
              <a:t>‹#›</a:t>
            </a:fld>
            <a:endParaRPr lang="en-US" altLang="en-US"/>
          </a:p>
        </p:txBody>
      </p:sp>
    </p:spTree>
    <p:extLst>
      <p:ext uri="{BB962C8B-B14F-4D97-AF65-F5344CB8AC3E}">
        <p14:creationId xmlns:p14="http://schemas.microsoft.com/office/powerpoint/2010/main" val="902869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68CF57EC-1260-ADD3-13FF-AEDB2D5E8BA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
            <a:extLst>
              <a:ext uri="{FF2B5EF4-FFF2-40B4-BE49-F238E27FC236}">
                <a16:creationId xmlns:a16="http://schemas.microsoft.com/office/drawing/2014/main" id="{7B7E0A54-8DDB-498C-7E7E-A52217EBD53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45B9ADC8-4993-5816-FE39-555E9650D170}"/>
              </a:ext>
            </a:extLst>
          </p:cNvPr>
          <p:cNvSpPr>
            <a:spLocks noGrp="1" noChangeArrowheads="1"/>
          </p:cNvSpPr>
          <p:nvPr>
            <p:ph type="sldNum" sz="quarter" idx="12"/>
          </p:nvPr>
        </p:nvSpPr>
        <p:spPr>
          <a:ln/>
        </p:spPr>
        <p:txBody>
          <a:bodyPr/>
          <a:lstStyle>
            <a:lvl1pPr>
              <a:defRPr/>
            </a:lvl1pPr>
          </a:lstStyle>
          <a:p>
            <a:pPr>
              <a:defRPr/>
            </a:pPr>
            <a:fld id="{C2699D14-4167-4EAA-BA1F-6B3D79DA990B}" type="slidenum">
              <a:rPr lang="en-US" altLang="en-US"/>
              <a:pPr>
                <a:defRPr/>
              </a:pPr>
              <a:t>‹#›</a:t>
            </a:fld>
            <a:endParaRPr lang="en-US" altLang="en-US"/>
          </a:p>
        </p:txBody>
      </p:sp>
    </p:spTree>
    <p:extLst>
      <p:ext uri="{BB962C8B-B14F-4D97-AF65-F5344CB8AC3E}">
        <p14:creationId xmlns:p14="http://schemas.microsoft.com/office/powerpoint/2010/main" val="3333057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a:t>Click to edit Master title style</a:t>
            </a:r>
          </a:p>
        </p:txBody>
      </p:sp>
      <p:sp>
        <p:nvSpPr>
          <p:cNvPr id="3" name="Text Placeholder 2"/>
          <p:cNvSpPr>
            <a:spLocks noGrp="1"/>
          </p:cNvSpPr>
          <p:nvPr>
            <p:ph type="body" sz="half" idx="1"/>
          </p:nvPr>
        </p:nvSpPr>
        <p:spPr>
          <a:xfrm>
            <a:off x="838200" y="2362200"/>
            <a:ext cx="3770313" cy="37242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0913" y="2362200"/>
            <a:ext cx="3770312" cy="37242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id="{AAA8ECDA-8223-7DCF-FCFA-C935A9913CC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2">
            <a:extLst>
              <a:ext uri="{FF2B5EF4-FFF2-40B4-BE49-F238E27FC236}">
                <a16:creationId xmlns:a16="http://schemas.microsoft.com/office/drawing/2014/main" id="{06CA319B-C24B-9BC3-C446-1036F29C6F8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3">
            <a:extLst>
              <a:ext uri="{FF2B5EF4-FFF2-40B4-BE49-F238E27FC236}">
                <a16:creationId xmlns:a16="http://schemas.microsoft.com/office/drawing/2014/main" id="{4283A091-75F4-5118-22B2-DD68D9D9B139}"/>
              </a:ext>
            </a:extLst>
          </p:cNvPr>
          <p:cNvSpPr>
            <a:spLocks noGrp="1" noChangeArrowheads="1"/>
          </p:cNvSpPr>
          <p:nvPr>
            <p:ph type="sldNum" sz="quarter" idx="12"/>
          </p:nvPr>
        </p:nvSpPr>
        <p:spPr>
          <a:ln/>
        </p:spPr>
        <p:txBody>
          <a:bodyPr/>
          <a:lstStyle>
            <a:lvl1pPr>
              <a:defRPr/>
            </a:lvl1pPr>
          </a:lstStyle>
          <a:p>
            <a:pPr>
              <a:defRPr/>
            </a:pPr>
            <a:fld id="{66F94495-6DDD-4272-9567-91AF2AF88EB6}" type="slidenum">
              <a:rPr lang="en-US" altLang="en-US"/>
              <a:pPr>
                <a:defRPr/>
              </a:pPr>
              <a:t>‹#›</a:t>
            </a:fld>
            <a:endParaRPr lang="en-US" altLang="en-US"/>
          </a:p>
        </p:txBody>
      </p:sp>
    </p:spTree>
    <p:extLst>
      <p:ext uri="{BB962C8B-B14F-4D97-AF65-F5344CB8AC3E}">
        <p14:creationId xmlns:p14="http://schemas.microsoft.com/office/powerpoint/2010/main" val="106829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2BFC2039-4F1F-B315-97F8-C6F17C0EA1F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
            <a:extLst>
              <a:ext uri="{FF2B5EF4-FFF2-40B4-BE49-F238E27FC236}">
                <a16:creationId xmlns:a16="http://schemas.microsoft.com/office/drawing/2014/main" id="{46C73834-297C-6A60-970E-93B9F8FD554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7348982F-6052-E3E0-32BE-89405209C160}"/>
              </a:ext>
            </a:extLst>
          </p:cNvPr>
          <p:cNvSpPr>
            <a:spLocks noGrp="1" noChangeArrowheads="1"/>
          </p:cNvSpPr>
          <p:nvPr>
            <p:ph type="sldNum" sz="quarter" idx="12"/>
          </p:nvPr>
        </p:nvSpPr>
        <p:spPr>
          <a:ln/>
        </p:spPr>
        <p:txBody>
          <a:bodyPr/>
          <a:lstStyle>
            <a:lvl1pPr>
              <a:defRPr/>
            </a:lvl1pPr>
          </a:lstStyle>
          <a:p>
            <a:pPr>
              <a:defRPr/>
            </a:pPr>
            <a:fld id="{EB95538F-4DB8-48E7-97C4-B486DE57BD90}" type="slidenum">
              <a:rPr lang="en-US" altLang="en-US"/>
              <a:pPr>
                <a:defRPr/>
              </a:pPr>
              <a:t>‹#›</a:t>
            </a:fld>
            <a:endParaRPr lang="en-US" altLang="en-US"/>
          </a:p>
        </p:txBody>
      </p:sp>
    </p:spTree>
    <p:extLst>
      <p:ext uri="{BB962C8B-B14F-4D97-AF65-F5344CB8AC3E}">
        <p14:creationId xmlns:p14="http://schemas.microsoft.com/office/powerpoint/2010/main" val="4206739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11">
            <a:extLst>
              <a:ext uri="{FF2B5EF4-FFF2-40B4-BE49-F238E27FC236}">
                <a16:creationId xmlns:a16="http://schemas.microsoft.com/office/drawing/2014/main" id="{FE40AD87-A3CA-9A97-ADBB-A314251E19A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
            <a:extLst>
              <a:ext uri="{FF2B5EF4-FFF2-40B4-BE49-F238E27FC236}">
                <a16:creationId xmlns:a16="http://schemas.microsoft.com/office/drawing/2014/main" id="{AC0F8C3E-600C-C2AA-35A1-D68BC5DDD8E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033C9CF9-C349-F0C6-B7B5-0D182E8FAB7B}"/>
              </a:ext>
            </a:extLst>
          </p:cNvPr>
          <p:cNvSpPr>
            <a:spLocks noGrp="1" noChangeArrowheads="1"/>
          </p:cNvSpPr>
          <p:nvPr>
            <p:ph type="sldNum" sz="quarter" idx="12"/>
          </p:nvPr>
        </p:nvSpPr>
        <p:spPr>
          <a:ln/>
        </p:spPr>
        <p:txBody>
          <a:bodyPr/>
          <a:lstStyle>
            <a:lvl1pPr>
              <a:defRPr/>
            </a:lvl1pPr>
          </a:lstStyle>
          <a:p>
            <a:pPr>
              <a:defRPr/>
            </a:pPr>
            <a:fld id="{72E4ED69-0E53-41C8-8E01-41FA298C2CAA}" type="slidenum">
              <a:rPr lang="en-US" altLang="en-US"/>
              <a:pPr>
                <a:defRPr/>
              </a:pPr>
              <a:t>‹#›</a:t>
            </a:fld>
            <a:endParaRPr lang="en-US" altLang="en-US"/>
          </a:p>
        </p:txBody>
      </p:sp>
    </p:spTree>
    <p:extLst>
      <p:ext uri="{BB962C8B-B14F-4D97-AF65-F5344CB8AC3E}">
        <p14:creationId xmlns:p14="http://schemas.microsoft.com/office/powerpoint/2010/main" val="4256322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362200"/>
            <a:ext cx="3770313" cy="37242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0913" y="2362200"/>
            <a:ext cx="3770312" cy="37242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id="{77167E84-EDD1-F790-ECA0-8D6B46C4AF7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2">
            <a:extLst>
              <a:ext uri="{FF2B5EF4-FFF2-40B4-BE49-F238E27FC236}">
                <a16:creationId xmlns:a16="http://schemas.microsoft.com/office/drawing/2014/main" id="{90E4AE02-7BDE-071C-8A58-30E0590AB11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3">
            <a:extLst>
              <a:ext uri="{FF2B5EF4-FFF2-40B4-BE49-F238E27FC236}">
                <a16:creationId xmlns:a16="http://schemas.microsoft.com/office/drawing/2014/main" id="{E380DEDB-B96D-3334-E49A-9C5C0015622C}"/>
              </a:ext>
            </a:extLst>
          </p:cNvPr>
          <p:cNvSpPr>
            <a:spLocks noGrp="1" noChangeArrowheads="1"/>
          </p:cNvSpPr>
          <p:nvPr>
            <p:ph type="sldNum" sz="quarter" idx="12"/>
          </p:nvPr>
        </p:nvSpPr>
        <p:spPr>
          <a:ln/>
        </p:spPr>
        <p:txBody>
          <a:bodyPr/>
          <a:lstStyle>
            <a:lvl1pPr>
              <a:defRPr/>
            </a:lvl1pPr>
          </a:lstStyle>
          <a:p>
            <a:pPr>
              <a:defRPr/>
            </a:pPr>
            <a:fld id="{DF1C1184-1015-4A47-A7F6-223007745FC3}" type="slidenum">
              <a:rPr lang="en-US" altLang="en-US"/>
              <a:pPr>
                <a:defRPr/>
              </a:pPr>
              <a:t>‹#›</a:t>
            </a:fld>
            <a:endParaRPr lang="en-US" altLang="en-US"/>
          </a:p>
        </p:txBody>
      </p:sp>
    </p:spTree>
    <p:extLst>
      <p:ext uri="{BB962C8B-B14F-4D97-AF65-F5344CB8AC3E}">
        <p14:creationId xmlns:p14="http://schemas.microsoft.com/office/powerpoint/2010/main" val="2162516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a:extLst>
              <a:ext uri="{FF2B5EF4-FFF2-40B4-BE49-F238E27FC236}">
                <a16:creationId xmlns:a16="http://schemas.microsoft.com/office/drawing/2014/main" id="{9D7DED51-C1F0-2740-DD28-557121891B9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2">
            <a:extLst>
              <a:ext uri="{FF2B5EF4-FFF2-40B4-BE49-F238E27FC236}">
                <a16:creationId xmlns:a16="http://schemas.microsoft.com/office/drawing/2014/main" id="{662243DF-8D51-E052-01CB-E5F415F082F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3">
            <a:extLst>
              <a:ext uri="{FF2B5EF4-FFF2-40B4-BE49-F238E27FC236}">
                <a16:creationId xmlns:a16="http://schemas.microsoft.com/office/drawing/2014/main" id="{416450FB-1697-9286-4705-6751A7BA874B}"/>
              </a:ext>
            </a:extLst>
          </p:cNvPr>
          <p:cNvSpPr>
            <a:spLocks noGrp="1" noChangeArrowheads="1"/>
          </p:cNvSpPr>
          <p:nvPr>
            <p:ph type="sldNum" sz="quarter" idx="12"/>
          </p:nvPr>
        </p:nvSpPr>
        <p:spPr>
          <a:ln/>
        </p:spPr>
        <p:txBody>
          <a:bodyPr/>
          <a:lstStyle>
            <a:lvl1pPr>
              <a:defRPr/>
            </a:lvl1pPr>
          </a:lstStyle>
          <a:p>
            <a:pPr>
              <a:defRPr/>
            </a:pPr>
            <a:fld id="{4D7C2AC6-789E-4B5A-ACCF-2514BB4471EC}" type="slidenum">
              <a:rPr lang="en-US" altLang="en-US"/>
              <a:pPr>
                <a:defRPr/>
              </a:pPr>
              <a:t>‹#›</a:t>
            </a:fld>
            <a:endParaRPr lang="en-US" altLang="en-US"/>
          </a:p>
        </p:txBody>
      </p:sp>
    </p:spTree>
    <p:extLst>
      <p:ext uri="{BB962C8B-B14F-4D97-AF65-F5344CB8AC3E}">
        <p14:creationId xmlns:p14="http://schemas.microsoft.com/office/powerpoint/2010/main" val="3719669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a:extLst>
              <a:ext uri="{FF2B5EF4-FFF2-40B4-BE49-F238E27FC236}">
                <a16:creationId xmlns:a16="http://schemas.microsoft.com/office/drawing/2014/main" id="{C31E7547-29D2-61E7-7876-18FBA0A4D4A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2">
            <a:extLst>
              <a:ext uri="{FF2B5EF4-FFF2-40B4-BE49-F238E27FC236}">
                <a16:creationId xmlns:a16="http://schemas.microsoft.com/office/drawing/2014/main" id="{86E2A2F8-BDBD-D58D-ADEC-472FEFEB0A4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D9D9A03D-A2B9-C0F4-9FC0-C83EC6F7A2C6}"/>
              </a:ext>
            </a:extLst>
          </p:cNvPr>
          <p:cNvSpPr>
            <a:spLocks noGrp="1" noChangeArrowheads="1"/>
          </p:cNvSpPr>
          <p:nvPr>
            <p:ph type="sldNum" sz="quarter" idx="12"/>
          </p:nvPr>
        </p:nvSpPr>
        <p:spPr>
          <a:ln/>
        </p:spPr>
        <p:txBody>
          <a:bodyPr/>
          <a:lstStyle>
            <a:lvl1pPr>
              <a:defRPr/>
            </a:lvl1pPr>
          </a:lstStyle>
          <a:p>
            <a:pPr>
              <a:defRPr/>
            </a:pPr>
            <a:fld id="{B31B72D5-B1C2-4899-AE2F-4DEB1CB83F68}" type="slidenum">
              <a:rPr lang="en-US" altLang="en-US"/>
              <a:pPr>
                <a:defRPr/>
              </a:pPr>
              <a:t>‹#›</a:t>
            </a:fld>
            <a:endParaRPr lang="en-US" altLang="en-US"/>
          </a:p>
        </p:txBody>
      </p:sp>
    </p:spTree>
    <p:extLst>
      <p:ext uri="{BB962C8B-B14F-4D97-AF65-F5344CB8AC3E}">
        <p14:creationId xmlns:p14="http://schemas.microsoft.com/office/powerpoint/2010/main" val="434627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E6FB0AB9-41CD-2DB5-4046-B9E962FA868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2">
            <a:extLst>
              <a:ext uri="{FF2B5EF4-FFF2-40B4-BE49-F238E27FC236}">
                <a16:creationId xmlns:a16="http://schemas.microsoft.com/office/drawing/2014/main" id="{35C5AA74-2CE0-1F26-02D8-485B79498EE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3">
            <a:extLst>
              <a:ext uri="{FF2B5EF4-FFF2-40B4-BE49-F238E27FC236}">
                <a16:creationId xmlns:a16="http://schemas.microsoft.com/office/drawing/2014/main" id="{F3074A63-4FD0-5D8D-CBD4-EF3C47CD4333}"/>
              </a:ext>
            </a:extLst>
          </p:cNvPr>
          <p:cNvSpPr>
            <a:spLocks noGrp="1" noChangeArrowheads="1"/>
          </p:cNvSpPr>
          <p:nvPr>
            <p:ph type="sldNum" sz="quarter" idx="12"/>
          </p:nvPr>
        </p:nvSpPr>
        <p:spPr>
          <a:ln/>
        </p:spPr>
        <p:txBody>
          <a:bodyPr/>
          <a:lstStyle>
            <a:lvl1pPr>
              <a:defRPr/>
            </a:lvl1pPr>
          </a:lstStyle>
          <a:p>
            <a:pPr>
              <a:defRPr/>
            </a:pPr>
            <a:fld id="{5EDD94DA-D70F-4597-BEF8-9D0F782F731C}" type="slidenum">
              <a:rPr lang="en-US" altLang="en-US"/>
              <a:pPr>
                <a:defRPr/>
              </a:pPr>
              <a:t>‹#›</a:t>
            </a:fld>
            <a:endParaRPr lang="en-US" altLang="en-US"/>
          </a:p>
        </p:txBody>
      </p:sp>
    </p:spTree>
    <p:extLst>
      <p:ext uri="{BB962C8B-B14F-4D97-AF65-F5344CB8AC3E}">
        <p14:creationId xmlns:p14="http://schemas.microsoft.com/office/powerpoint/2010/main" val="350728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11">
            <a:extLst>
              <a:ext uri="{FF2B5EF4-FFF2-40B4-BE49-F238E27FC236}">
                <a16:creationId xmlns:a16="http://schemas.microsoft.com/office/drawing/2014/main" id="{3D87B53F-FFEA-8DB6-3102-513ECCDA582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2">
            <a:extLst>
              <a:ext uri="{FF2B5EF4-FFF2-40B4-BE49-F238E27FC236}">
                <a16:creationId xmlns:a16="http://schemas.microsoft.com/office/drawing/2014/main" id="{190DA627-BE30-51DD-3B0F-FD0BF7BBC80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3">
            <a:extLst>
              <a:ext uri="{FF2B5EF4-FFF2-40B4-BE49-F238E27FC236}">
                <a16:creationId xmlns:a16="http://schemas.microsoft.com/office/drawing/2014/main" id="{7A112904-35DE-C3A7-9BB3-DDE6D235AA68}"/>
              </a:ext>
            </a:extLst>
          </p:cNvPr>
          <p:cNvSpPr>
            <a:spLocks noGrp="1" noChangeArrowheads="1"/>
          </p:cNvSpPr>
          <p:nvPr>
            <p:ph type="sldNum" sz="quarter" idx="12"/>
          </p:nvPr>
        </p:nvSpPr>
        <p:spPr>
          <a:ln/>
        </p:spPr>
        <p:txBody>
          <a:bodyPr/>
          <a:lstStyle>
            <a:lvl1pPr>
              <a:defRPr/>
            </a:lvl1pPr>
          </a:lstStyle>
          <a:p>
            <a:pPr>
              <a:defRPr/>
            </a:pPr>
            <a:fld id="{14F00ED5-3E2F-4A9C-8769-E67A886901D0}" type="slidenum">
              <a:rPr lang="en-US" altLang="en-US"/>
              <a:pPr>
                <a:defRPr/>
              </a:pPr>
              <a:t>‹#›</a:t>
            </a:fld>
            <a:endParaRPr lang="en-US" altLang="en-US"/>
          </a:p>
        </p:txBody>
      </p:sp>
    </p:spTree>
    <p:extLst>
      <p:ext uri="{BB962C8B-B14F-4D97-AF65-F5344CB8AC3E}">
        <p14:creationId xmlns:p14="http://schemas.microsoft.com/office/powerpoint/2010/main" val="1439427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11">
            <a:extLst>
              <a:ext uri="{FF2B5EF4-FFF2-40B4-BE49-F238E27FC236}">
                <a16:creationId xmlns:a16="http://schemas.microsoft.com/office/drawing/2014/main" id="{5CB655C0-46F3-F8E9-669A-E542113D8BB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2">
            <a:extLst>
              <a:ext uri="{FF2B5EF4-FFF2-40B4-BE49-F238E27FC236}">
                <a16:creationId xmlns:a16="http://schemas.microsoft.com/office/drawing/2014/main" id="{9B1F79E0-5A70-837A-C7F4-762D21BC5FD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3">
            <a:extLst>
              <a:ext uri="{FF2B5EF4-FFF2-40B4-BE49-F238E27FC236}">
                <a16:creationId xmlns:a16="http://schemas.microsoft.com/office/drawing/2014/main" id="{758BE4D5-A5F1-26EA-6B8F-957F7BDCDCD5}"/>
              </a:ext>
            </a:extLst>
          </p:cNvPr>
          <p:cNvSpPr>
            <a:spLocks noGrp="1" noChangeArrowheads="1"/>
          </p:cNvSpPr>
          <p:nvPr>
            <p:ph type="sldNum" sz="quarter" idx="12"/>
          </p:nvPr>
        </p:nvSpPr>
        <p:spPr>
          <a:ln/>
        </p:spPr>
        <p:txBody>
          <a:bodyPr/>
          <a:lstStyle>
            <a:lvl1pPr>
              <a:defRPr/>
            </a:lvl1pPr>
          </a:lstStyle>
          <a:p>
            <a:pPr>
              <a:defRPr/>
            </a:pPr>
            <a:fld id="{56AE015E-90A1-422C-8708-83C6E70E1B79}" type="slidenum">
              <a:rPr lang="en-US" altLang="en-US"/>
              <a:pPr>
                <a:defRPr/>
              </a:pPr>
              <a:t>‹#›</a:t>
            </a:fld>
            <a:endParaRPr lang="en-US" altLang="en-US"/>
          </a:p>
        </p:txBody>
      </p:sp>
    </p:spTree>
    <p:extLst>
      <p:ext uri="{BB962C8B-B14F-4D97-AF65-F5344CB8AC3E}">
        <p14:creationId xmlns:p14="http://schemas.microsoft.com/office/powerpoint/2010/main" val="794614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1A829FE7-087D-2EA7-44F5-1DEC43E7B789}"/>
              </a:ext>
            </a:extLst>
          </p:cNvPr>
          <p:cNvGrpSpPr>
            <a:grpSpLocks/>
          </p:cNvGrpSpPr>
          <p:nvPr/>
        </p:nvGrpSpPr>
        <p:grpSpPr bwMode="auto">
          <a:xfrm>
            <a:off x="0" y="0"/>
            <a:ext cx="7620000" cy="6858000"/>
            <a:chOff x="0" y="0"/>
            <a:chExt cx="4800" cy="4320"/>
          </a:xfrm>
        </p:grpSpPr>
        <p:grpSp>
          <p:nvGrpSpPr>
            <p:cNvPr id="1032" name="Group 3">
              <a:extLst>
                <a:ext uri="{FF2B5EF4-FFF2-40B4-BE49-F238E27FC236}">
                  <a16:creationId xmlns:a16="http://schemas.microsoft.com/office/drawing/2014/main" id="{E0D85D42-B118-9984-2BDE-27155B0A8BF7}"/>
                </a:ext>
              </a:extLst>
            </p:cNvPr>
            <p:cNvGrpSpPr>
              <a:grpSpLocks/>
            </p:cNvGrpSpPr>
            <p:nvPr userDrawn="1"/>
          </p:nvGrpSpPr>
          <p:grpSpPr bwMode="auto">
            <a:xfrm>
              <a:off x="0" y="0"/>
              <a:ext cx="2016" cy="4320"/>
              <a:chOff x="0" y="0"/>
              <a:chExt cx="2016" cy="4320"/>
            </a:xfrm>
          </p:grpSpPr>
          <p:sp>
            <p:nvSpPr>
              <p:cNvPr id="1036" name="Rectangle 4">
                <a:extLst>
                  <a:ext uri="{FF2B5EF4-FFF2-40B4-BE49-F238E27FC236}">
                    <a16:creationId xmlns:a16="http://schemas.microsoft.com/office/drawing/2014/main" id="{720F7A22-9556-3C78-4BAC-7EB5C11A1AC1}"/>
                  </a:ext>
                </a:extLst>
              </p:cNvPr>
              <p:cNvSpPr>
                <a:spLocks noChangeArrowheads="1"/>
              </p:cNvSpPr>
              <p:nvPr userDrawn="1"/>
            </p:nvSpPr>
            <p:spPr bwMode="auto">
              <a:xfrm>
                <a:off x="0" y="0"/>
                <a:ext cx="480" cy="4320"/>
              </a:xfrm>
              <a:prstGeom prst="rect">
                <a:avLst/>
              </a:prstGeom>
              <a:solidFill>
                <a:schemeClr val="accent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sp>
            <p:nvSpPr>
              <p:cNvPr id="1037" name="Freeform 5">
                <a:extLst>
                  <a:ext uri="{FF2B5EF4-FFF2-40B4-BE49-F238E27FC236}">
                    <a16:creationId xmlns:a16="http://schemas.microsoft.com/office/drawing/2014/main" id="{5C72A66D-8D5A-980F-5D01-F252D79D9BD7}"/>
                  </a:ext>
                </a:extLst>
              </p:cNvPr>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ffectLst/>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033" name="Group 6">
              <a:extLst>
                <a:ext uri="{FF2B5EF4-FFF2-40B4-BE49-F238E27FC236}">
                  <a16:creationId xmlns:a16="http://schemas.microsoft.com/office/drawing/2014/main" id="{D428531A-FD7C-D9EE-0F51-9535C51FBD58}"/>
                </a:ext>
              </a:extLst>
            </p:cNvPr>
            <p:cNvGrpSpPr>
              <a:grpSpLocks/>
            </p:cNvGrpSpPr>
            <p:nvPr/>
          </p:nvGrpSpPr>
          <p:grpSpPr bwMode="auto">
            <a:xfrm>
              <a:off x="144" y="1248"/>
              <a:ext cx="4656" cy="201"/>
              <a:chOff x="144" y="1248"/>
              <a:chExt cx="4656" cy="201"/>
            </a:xfrm>
          </p:grpSpPr>
          <p:sp>
            <p:nvSpPr>
              <p:cNvPr id="1034" name="AutoShape 7">
                <a:extLst>
                  <a:ext uri="{FF2B5EF4-FFF2-40B4-BE49-F238E27FC236}">
                    <a16:creationId xmlns:a16="http://schemas.microsoft.com/office/drawing/2014/main" id="{29432FF5-F950-1FA9-1C07-01CA607173FD}"/>
                  </a:ext>
                </a:extLst>
              </p:cNvPr>
              <p:cNvSpPr>
                <a:spLocks noChangeArrowheads="1"/>
              </p:cNvSpPr>
              <p:nvPr/>
            </p:nvSpPr>
            <p:spPr bwMode="auto">
              <a:xfrm>
                <a:off x="384" y="1248"/>
                <a:ext cx="4416" cy="200"/>
              </a:xfrm>
              <a:prstGeom prst="roundRect">
                <a:avLst>
                  <a:gd name="adj" fmla="val 0"/>
                </a:avLst>
              </a:prstGeom>
              <a:solidFill>
                <a:schemeClr val="hlink"/>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sp>
            <p:nvSpPr>
              <p:cNvPr id="1035" name="AutoShape 8">
                <a:extLst>
                  <a:ext uri="{FF2B5EF4-FFF2-40B4-BE49-F238E27FC236}">
                    <a16:creationId xmlns:a16="http://schemas.microsoft.com/office/drawing/2014/main" id="{DF070B91-AB44-1AC5-6A14-CADF0A452AF3}"/>
                  </a:ext>
                </a:extLst>
              </p:cNvPr>
              <p:cNvSpPr>
                <a:spLocks noChangeArrowheads="1"/>
              </p:cNvSpPr>
              <p:nvPr/>
            </p:nvSpPr>
            <p:spPr bwMode="auto">
              <a:xfrm flipH="1">
                <a:off x="144" y="1248"/>
                <a:ext cx="248" cy="201"/>
              </a:xfrm>
              <a:prstGeom prst="flowChartDelay">
                <a:avLst/>
              </a:prstGeom>
              <a:solidFill>
                <a:schemeClr val="hlink"/>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grpSp>
      </p:grpSp>
      <p:sp>
        <p:nvSpPr>
          <p:cNvPr id="1027" name="AutoShape 9">
            <a:extLst>
              <a:ext uri="{FF2B5EF4-FFF2-40B4-BE49-F238E27FC236}">
                <a16:creationId xmlns:a16="http://schemas.microsoft.com/office/drawing/2014/main" id="{0E9D205B-638D-9071-7B87-C1BFD3BADA03}"/>
              </a:ext>
            </a:extLst>
          </p:cNvPr>
          <p:cNvSpPr>
            <a:spLocks noGrp="1" noChangeArrowheads="1"/>
          </p:cNvSpPr>
          <p:nvPr>
            <p:ph type="title"/>
          </p:nvPr>
        </p:nvSpPr>
        <p:spPr bwMode="auto">
          <a:xfrm>
            <a:off x="762000" y="762000"/>
            <a:ext cx="7924800" cy="1143000"/>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10">
            <a:extLst>
              <a:ext uri="{FF2B5EF4-FFF2-40B4-BE49-F238E27FC236}">
                <a16:creationId xmlns:a16="http://schemas.microsoft.com/office/drawing/2014/main" id="{4A76DE20-725D-426F-6393-A14569C6C902}"/>
              </a:ext>
            </a:extLst>
          </p:cNvPr>
          <p:cNvSpPr>
            <a:spLocks noGrp="1" noChangeArrowheads="1"/>
          </p:cNvSpPr>
          <p:nvPr>
            <p:ph type="body" idx="1"/>
          </p:nvPr>
        </p:nvSpPr>
        <p:spPr bwMode="auto">
          <a:xfrm>
            <a:off x="838200" y="2362200"/>
            <a:ext cx="7693025"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7115" name="Rectangle 11">
            <a:extLst>
              <a:ext uri="{FF2B5EF4-FFF2-40B4-BE49-F238E27FC236}">
                <a16:creationId xmlns:a16="http://schemas.microsoft.com/office/drawing/2014/main" id="{BBBFB34E-7AF3-DD40-90F4-F823A308DA58}"/>
              </a:ext>
            </a:extLst>
          </p:cNvPr>
          <p:cNvSpPr>
            <a:spLocks noGrp="1" noChangeArrowheads="1"/>
          </p:cNvSpPr>
          <p:nvPr>
            <p:ph type="dt" sz="half" idx="2"/>
          </p:nvPr>
        </p:nvSpPr>
        <p:spPr bwMode="auto">
          <a:xfrm>
            <a:off x="2438400" y="6248400"/>
            <a:ext cx="2130425" cy="474663"/>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endParaRPr lang="en-US" altLang="en-US"/>
          </a:p>
        </p:txBody>
      </p:sp>
      <p:sp>
        <p:nvSpPr>
          <p:cNvPr id="47116" name="Rectangle 12">
            <a:extLst>
              <a:ext uri="{FF2B5EF4-FFF2-40B4-BE49-F238E27FC236}">
                <a16:creationId xmlns:a16="http://schemas.microsoft.com/office/drawing/2014/main" id="{C7999032-A201-CFE7-C836-926E9B4C2C6C}"/>
              </a:ext>
            </a:extLst>
          </p:cNvPr>
          <p:cNvSpPr>
            <a:spLocks noGrp="1" noChangeArrowheads="1"/>
          </p:cNvSpPr>
          <p:nvPr>
            <p:ph type="ftr" sz="quarter" idx="3"/>
          </p:nvPr>
        </p:nvSpPr>
        <p:spPr bwMode="auto">
          <a:xfrm>
            <a:off x="5791200" y="6248400"/>
            <a:ext cx="2897188" cy="474663"/>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400"/>
            </a:lvl1pPr>
          </a:lstStyle>
          <a:p>
            <a:pPr>
              <a:defRPr/>
            </a:pPr>
            <a:endParaRPr lang="en-US" altLang="en-US"/>
          </a:p>
        </p:txBody>
      </p:sp>
      <p:sp>
        <p:nvSpPr>
          <p:cNvPr id="47117" name="Rectangle 13">
            <a:extLst>
              <a:ext uri="{FF2B5EF4-FFF2-40B4-BE49-F238E27FC236}">
                <a16:creationId xmlns:a16="http://schemas.microsoft.com/office/drawing/2014/main" id="{62E6BDFD-7A37-5214-D47E-311313DCE8C2}"/>
              </a:ext>
            </a:extLst>
          </p:cNvPr>
          <p:cNvSpPr>
            <a:spLocks noGrp="1" noChangeArrowheads="1"/>
          </p:cNvSpPr>
          <p:nvPr>
            <p:ph type="sldNum" sz="quarter" idx="4"/>
          </p:nvPr>
        </p:nvSpPr>
        <p:spPr bwMode="auto">
          <a:xfrm>
            <a:off x="84138" y="6242050"/>
            <a:ext cx="587375" cy="488950"/>
          </a:xfrm>
          <a:prstGeom prst="rect">
            <a:avLst/>
          </a:prstGeom>
          <a:noFill/>
          <a:ln>
            <a:noFill/>
          </a:ln>
          <a:effec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defRPr>
            </a:lvl1pPr>
          </a:lstStyle>
          <a:p>
            <a:pPr>
              <a:defRPr/>
            </a:pPr>
            <a:fld id="{5039DB4A-071E-4137-A12E-9AF4C5E2E3C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95"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 id="2147483994" r:id="rId12"/>
  </p:sldLayoutIdLst>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panose="020B0604020202020204" pitchFamily="34" charset="0"/>
        </a:defRPr>
      </a:lvl2pPr>
      <a:lvl3pPr algn="l" rtl="0" eaLnBrk="0" fontAlgn="base" hangingPunct="0">
        <a:lnSpc>
          <a:spcPct val="90000"/>
        </a:lnSpc>
        <a:spcBef>
          <a:spcPct val="0"/>
        </a:spcBef>
        <a:spcAft>
          <a:spcPct val="0"/>
        </a:spcAft>
        <a:defRPr sz="3600" b="1">
          <a:solidFill>
            <a:schemeClr val="tx2"/>
          </a:solidFill>
          <a:latin typeface="Arial" panose="020B0604020202020204" pitchFamily="34" charset="0"/>
        </a:defRPr>
      </a:lvl3pPr>
      <a:lvl4pPr algn="l" rtl="0" eaLnBrk="0" fontAlgn="base" hangingPunct="0">
        <a:lnSpc>
          <a:spcPct val="90000"/>
        </a:lnSpc>
        <a:spcBef>
          <a:spcPct val="0"/>
        </a:spcBef>
        <a:spcAft>
          <a:spcPct val="0"/>
        </a:spcAft>
        <a:defRPr sz="3600" b="1">
          <a:solidFill>
            <a:schemeClr val="tx2"/>
          </a:solidFill>
          <a:latin typeface="Arial" panose="020B0604020202020204" pitchFamily="34" charset="0"/>
        </a:defRPr>
      </a:lvl4pPr>
      <a:lvl5pPr algn="l" rtl="0" eaLnBrk="0" fontAlgn="base" hangingPunct="0">
        <a:lnSpc>
          <a:spcPct val="90000"/>
        </a:lnSpc>
        <a:spcBef>
          <a:spcPct val="0"/>
        </a:spcBef>
        <a:spcAft>
          <a:spcPct val="0"/>
        </a:spcAft>
        <a:defRPr sz="3600" b="1">
          <a:solidFill>
            <a:schemeClr val="tx2"/>
          </a:solidFill>
          <a:latin typeface="Arial" panose="020B0604020202020204" pitchFamily="34" charset="0"/>
        </a:defRPr>
      </a:lvl5pPr>
      <a:lvl6pPr marL="457200" algn="l" rtl="0" fontAlgn="base">
        <a:lnSpc>
          <a:spcPct val="90000"/>
        </a:lnSpc>
        <a:spcBef>
          <a:spcPct val="0"/>
        </a:spcBef>
        <a:spcAft>
          <a:spcPct val="0"/>
        </a:spcAft>
        <a:defRPr sz="3600" b="1">
          <a:solidFill>
            <a:schemeClr val="tx2"/>
          </a:solidFill>
          <a:latin typeface="Arial" panose="020B0604020202020204" pitchFamily="34" charset="0"/>
        </a:defRPr>
      </a:lvl6pPr>
      <a:lvl7pPr marL="914400" algn="l" rtl="0" fontAlgn="base">
        <a:lnSpc>
          <a:spcPct val="90000"/>
        </a:lnSpc>
        <a:spcBef>
          <a:spcPct val="0"/>
        </a:spcBef>
        <a:spcAft>
          <a:spcPct val="0"/>
        </a:spcAft>
        <a:defRPr sz="3600" b="1">
          <a:solidFill>
            <a:schemeClr val="tx2"/>
          </a:solidFill>
          <a:latin typeface="Arial" panose="020B0604020202020204" pitchFamily="34" charset="0"/>
        </a:defRPr>
      </a:lvl7pPr>
      <a:lvl8pPr marL="1371600" algn="l" rtl="0" fontAlgn="base">
        <a:lnSpc>
          <a:spcPct val="90000"/>
        </a:lnSpc>
        <a:spcBef>
          <a:spcPct val="0"/>
        </a:spcBef>
        <a:spcAft>
          <a:spcPct val="0"/>
        </a:spcAft>
        <a:defRPr sz="3600" b="1">
          <a:solidFill>
            <a:schemeClr val="tx2"/>
          </a:solidFill>
          <a:latin typeface="Arial" panose="020B0604020202020204" pitchFamily="34" charset="0"/>
        </a:defRPr>
      </a:lvl8pPr>
      <a:lvl9pPr marL="1828800" algn="l" rtl="0" fontAlgn="base">
        <a:lnSpc>
          <a:spcPct val="90000"/>
        </a:lnSpc>
        <a:spcBef>
          <a:spcPct val="0"/>
        </a:spcBef>
        <a:spcAft>
          <a:spcPct val="0"/>
        </a:spcAft>
        <a:defRPr sz="3600" b="1">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tx1"/>
        </a:buClr>
        <a:buSzPct val="75000"/>
        <a:buFont typeface="Wingdings" panose="05000000000000000000" pitchFamily="2" charset="2"/>
        <a:buChar char="l"/>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SzPct val="75000"/>
        <a:buFont typeface="Wingdings" panose="05000000000000000000" pitchFamily="2" charset="2"/>
        <a:buChar char="l"/>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8000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1"/>
        </a:buClr>
        <a:buSzPct val="65000"/>
        <a:buFont typeface="Wingdings" panose="05000000000000000000" pitchFamily="2" charset="2"/>
        <a:buChar char="l"/>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0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hyperlink" Target="https://reach.discoverforgiveness.org/" TargetMode="Externa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hyperlink" Target="https://reach.discoverforgiveness.org/" TargetMode="External"/><Relationship Id="rId2" Type="http://schemas.openxmlformats.org/officeDocument/2006/relationships/hyperlink" Target="http://www.evworthington-forgiveness.com/" TargetMode="External"/><Relationship Id="rId1" Type="http://schemas.openxmlformats.org/officeDocument/2006/relationships/slideLayout" Target="../slideLayouts/slideLayout2.xml"/><Relationship Id="rId5" Type="http://schemas.openxmlformats.org/officeDocument/2006/relationships/hyperlink" Target="mailto:eworth@vcu.edu" TargetMode="External"/><Relationship Id="rId4" Type="http://schemas.openxmlformats.org/officeDocument/2006/relationships/hyperlink" Target="http://www.hopecouples.com/" TargetMode="External"/></Relationships>
</file>

<file path=ppt/slides/_rels/slide10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s://reach.discoverforgiveness.org/"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doi.org/10.1515/npf-2019-0017"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doi.org/10.1037/amp0001334"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s://doi.org/10.1515/npf-2019-0017"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a:extLst>
              <a:ext uri="{FF2B5EF4-FFF2-40B4-BE49-F238E27FC236}">
                <a16:creationId xmlns:a16="http://schemas.microsoft.com/office/drawing/2014/main" id="{CB8AD74D-0011-330A-5037-598370B870E9}"/>
              </a:ext>
            </a:extLst>
          </p:cNvPr>
          <p:cNvSpPr>
            <a:spLocks noGrp="1" noChangeArrowheads="1"/>
          </p:cNvSpPr>
          <p:nvPr>
            <p:ph type="ctrTitle"/>
          </p:nvPr>
        </p:nvSpPr>
        <p:spPr>
          <a:xfrm>
            <a:off x="0" y="457200"/>
            <a:ext cx="8991600" cy="2438400"/>
          </a:xfrm>
          <a:solidFill>
            <a:srgbClr val="6699FF"/>
          </a:solidFill>
        </p:spPr>
        <p:txBody>
          <a:bodyPr/>
          <a:lstStyle/>
          <a:p>
            <a:pPr eaLnBrk="1" hangingPunct="1"/>
            <a:r>
              <a:rPr lang="en-US" altLang="en-US" sz="4400" dirty="0"/>
              <a:t>Shifting from Psychotherapy to Population Mental Health: A New Paradigm for Community Change</a:t>
            </a:r>
            <a:endParaRPr lang="en-US" altLang="en-US" sz="3200" dirty="0"/>
          </a:p>
        </p:txBody>
      </p:sp>
      <p:sp>
        <p:nvSpPr>
          <p:cNvPr id="5123" name="Rectangle 3">
            <a:extLst>
              <a:ext uri="{FF2B5EF4-FFF2-40B4-BE49-F238E27FC236}">
                <a16:creationId xmlns:a16="http://schemas.microsoft.com/office/drawing/2014/main" id="{D1C0713D-3189-4706-FCCE-0D2813A28B70}"/>
              </a:ext>
            </a:extLst>
          </p:cNvPr>
          <p:cNvSpPr>
            <a:spLocks noGrp="1" noChangeArrowheads="1"/>
          </p:cNvSpPr>
          <p:nvPr>
            <p:ph type="subTitle" idx="1"/>
          </p:nvPr>
        </p:nvSpPr>
        <p:spPr>
          <a:xfrm>
            <a:off x="533400" y="3276600"/>
            <a:ext cx="8534400" cy="1371600"/>
          </a:xfrm>
        </p:spPr>
        <p:txBody>
          <a:bodyPr/>
          <a:lstStyle/>
          <a:p>
            <a:pPr eaLnBrk="1" hangingPunct="1">
              <a:lnSpc>
                <a:spcPct val="90000"/>
              </a:lnSpc>
            </a:pPr>
            <a:r>
              <a:rPr lang="en-US" altLang="en-US" sz="4400">
                <a:latin typeface="Times New Roman" panose="02020603050405020304" pitchFamily="18" charset="0"/>
              </a:rPr>
              <a:t>Everett L. Worthington, Jr.</a:t>
            </a:r>
          </a:p>
          <a:p>
            <a:pPr eaLnBrk="1" hangingPunct="1">
              <a:lnSpc>
                <a:spcPct val="90000"/>
              </a:lnSpc>
            </a:pPr>
            <a:r>
              <a:rPr lang="en-US" altLang="en-US" sz="4000" i="1">
                <a:latin typeface="Times New Roman" panose="02020603050405020304" pitchFamily="18" charset="0"/>
              </a:rPr>
              <a:t>Virginia Commonwealth University</a:t>
            </a:r>
          </a:p>
        </p:txBody>
      </p:sp>
      <p:sp>
        <p:nvSpPr>
          <p:cNvPr id="5124" name="Text Box 5">
            <a:extLst>
              <a:ext uri="{FF2B5EF4-FFF2-40B4-BE49-F238E27FC236}">
                <a16:creationId xmlns:a16="http://schemas.microsoft.com/office/drawing/2014/main" id="{56A7CDCD-EEDA-69A6-1E72-8B818E6410E5}"/>
              </a:ext>
            </a:extLst>
          </p:cNvPr>
          <p:cNvSpPr txBox="1">
            <a:spLocks noChangeArrowheads="1"/>
          </p:cNvSpPr>
          <p:nvPr/>
        </p:nvSpPr>
        <p:spPr bwMode="auto">
          <a:xfrm>
            <a:off x="3505200" y="5257800"/>
            <a:ext cx="56388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r>
              <a:rPr lang="en-US" altLang="en-US" sz="1800" b="1" dirty="0"/>
              <a:t>Presented as a Breakout Workshop</a:t>
            </a:r>
          </a:p>
          <a:p>
            <a:pPr>
              <a:spcBef>
                <a:spcPct val="0"/>
              </a:spcBef>
              <a:buClrTx/>
              <a:buSzTx/>
              <a:buFontTx/>
              <a:buNone/>
            </a:pPr>
            <a:r>
              <a:rPr lang="en-US" altLang="en-US" sz="1800" b="1" dirty="0"/>
              <a:t>AACC (2025) Opryland</a:t>
            </a:r>
          </a:p>
          <a:p>
            <a:pPr>
              <a:spcBef>
                <a:spcPct val="0"/>
              </a:spcBef>
              <a:buClrTx/>
              <a:buSzTx/>
              <a:buFontTx/>
              <a:buNone/>
            </a:pPr>
            <a:r>
              <a:rPr lang="en-US" altLang="en-US" sz="1800" b="1" dirty="0"/>
              <a:t>Session 215: Thursday 2:15 to 3:30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43503-60FC-EC77-4169-08706CC787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E46855-0D28-AD86-3F21-570D61DDCF9D}"/>
              </a:ext>
            </a:extLst>
          </p:cNvPr>
          <p:cNvSpPr>
            <a:spLocks noGrp="1"/>
          </p:cNvSpPr>
          <p:nvPr>
            <p:ph type="title"/>
          </p:nvPr>
        </p:nvSpPr>
        <p:spPr/>
        <p:txBody>
          <a:bodyPr/>
          <a:lstStyle/>
          <a:p>
            <a:r>
              <a:rPr lang="en-US" dirty="0"/>
              <a:t>Learning Objective 1</a:t>
            </a:r>
          </a:p>
        </p:txBody>
      </p:sp>
      <p:sp>
        <p:nvSpPr>
          <p:cNvPr id="3" name="Content Placeholder 2">
            <a:extLst>
              <a:ext uri="{FF2B5EF4-FFF2-40B4-BE49-F238E27FC236}">
                <a16:creationId xmlns:a16="http://schemas.microsoft.com/office/drawing/2014/main" id="{06F3A006-07B2-234B-ACE4-EC4BF6EE1035}"/>
              </a:ext>
            </a:extLst>
          </p:cNvPr>
          <p:cNvSpPr>
            <a:spLocks noGrp="1"/>
          </p:cNvSpPr>
          <p:nvPr>
            <p:ph idx="1"/>
          </p:nvPr>
        </p:nvSpPr>
        <p:spPr>
          <a:xfrm>
            <a:off x="0" y="2362200"/>
            <a:ext cx="9144000" cy="4419600"/>
          </a:xfrm>
        </p:spPr>
        <p:txBody>
          <a:bodyPr/>
          <a:lstStyle/>
          <a:p>
            <a:r>
              <a:rPr lang="en-US" sz="4400" dirty="0"/>
              <a:t>Describe the reasons for and barriers to the recommended shift from individual-frame to systems-frame conceptualization of your treatment</a:t>
            </a:r>
          </a:p>
          <a:p>
            <a:endParaRPr lang="en-US" dirty="0"/>
          </a:p>
        </p:txBody>
      </p:sp>
    </p:spTree>
    <p:extLst>
      <p:ext uri="{BB962C8B-B14F-4D97-AF65-F5344CB8AC3E}">
        <p14:creationId xmlns:p14="http://schemas.microsoft.com/office/powerpoint/2010/main" val="48427259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91B09-7625-BE25-62AF-A19A285BFAFC}"/>
              </a:ext>
            </a:extLst>
          </p:cNvPr>
          <p:cNvSpPr>
            <a:spLocks noGrp="1"/>
          </p:cNvSpPr>
          <p:nvPr>
            <p:ph type="title"/>
          </p:nvPr>
        </p:nvSpPr>
        <p:spPr>
          <a:xfrm>
            <a:off x="457200" y="182563"/>
            <a:ext cx="8229600" cy="941387"/>
          </a:xfrm>
        </p:spPr>
        <p:txBody>
          <a:bodyPr/>
          <a:lstStyle/>
          <a:p>
            <a:pPr>
              <a:defRPr/>
            </a:pPr>
            <a:r>
              <a:rPr lang="en-US" u="sng" dirty="0">
                <a:effectLst/>
              </a:rPr>
              <a:t>Complex</a:t>
            </a:r>
            <a:r>
              <a:rPr lang="en-US" dirty="0"/>
              <a:t> Adaptive Systems</a:t>
            </a:r>
          </a:p>
        </p:txBody>
      </p:sp>
      <p:sp>
        <p:nvSpPr>
          <p:cNvPr id="3" name="Content Placeholder 2">
            <a:extLst>
              <a:ext uri="{FF2B5EF4-FFF2-40B4-BE49-F238E27FC236}">
                <a16:creationId xmlns:a16="http://schemas.microsoft.com/office/drawing/2014/main" id="{0D83C6C2-E4D2-40E9-F93C-47F9F1A2EC56}"/>
              </a:ext>
            </a:extLst>
          </p:cNvPr>
          <p:cNvSpPr>
            <a:spLocks noGrp="1"/>
          </p:cNvSpPr>
          <p:nvPr>
            <p:ph idx="1"/>
          </p:nvPr>
        </p:nvSpPr>
        <p:spPr>
          <a:xfrm>
            <a:off x="76200" y="1143000"/>
            <a:ext cx="3733800" cy="5410200"/>
          </a:xfrm>
        </p:spPr>
        <p:txBody>
          <a:bodyPr/>
          <a:lstStyle/>
          <a:p>
            <a:pPr>
              <a:defRPr/>
            </a:pPr>
            <a:r>
              <a:rPr lang="en-US" dirty="0"/>
              <a:t>Complex: Many causes, too complex for anyone to determine. Some models have over 1000 causal variables that interact. Only probabilistic “solutions.”</a:t>
            </a:r>
          </a:p>
          <a:p>
            <a:pPr>
              <a:defRPr/>
            </a:pPr>
            <a:endParaRPr lang="en-US" dirty="0"/>
          </a:p>
        </p:txBody>
      </p:sp>
      <p:pic>
        <p:nvPicPr>
          <p:cNvPr id="46084" name="Picture 4" descr="High-Def Storm Models Yielded Accurate Predictions : NPR">
            <a:extLst>
              <a:ext uri="{FF2B5EF4-FFF2-40B4-BE49-F238E27FC236}">
                <a16:creationId xmlns:a16="http://schemas.microsoft.com/office/drawing/2014/main" id="{9FD33647-911B-9A9F-D46D-2E904CA938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1425" y="1104900"/>
            <a:ext cx="4864100"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07F73-844D-5775-7BF3-F808EB3872B7}"/>
              </a:ext>
            </a:extLst>
          </p:cNvPr>
          <p:cNvSpPr>
            <a:spLocks noGrp="1"/>
          </p:cNvSpPr>
          <p:nvPr>
            <p:ph type="title"/>
          </p:nvPr>
        </p:nvSpPr>
        <p:spPr/>
        <p:txBody>
          <a:bodyPr/>
          <a:lstStyle/>
          <a:p>
            <a:pPr>
              <a:defRPr/>
            </a:pPr>
            <a:r>
              <a:rPr lang="en-US" dirty="0"/>
              <a:t>Complex </a:t>
            </a:r>
            <a:r>
              <a:rPr lang="en-US" u="sng" dirty="0">
                <a:effectLst/>
              </a:rPr>
              <a:t>Adaptive</a:t>
            </a:r>
            <a:r>
              <a:rPr lang="en-US" dirty="0"/>
              <a:t> Systems</a:t>
            </a:r>
          </a:p>
        </p:txBody>
      </p:sp>
      <p:sp>
        <p:nvSpPr>
          <p:cNvPr id="3" name="Content Placeholder 2">
            <a:extLst>
              <a:ext uri="{FF2B5EF4-FFF2-40B4-BE49-F238E27FC236}">
                <a16:creationId xmlns:a16="http://schemas.microsoft.com/office/drawing/2014/main" id="{A9B3444C-F6E9-F63C-9EF1-2B5BA6EAAF9F}"/>
              </a:ext>
            </a:extLst>
          </p:cNvPr>
          <p:cNvSpPr>
            <a:spLocks noGrp="1"/>
          </p:cNvSpPr>
          <p:nvPr>
            <p:ph idx="1"/>
          </p:nvPr>
        </p:nvSpPr>
        <p:spPr/>
        <p:txBody>
          <a:bodyPr/>
          <a:lstStyle/>
          <a:p>
            <a:pPr>
              <a:defRPr/>
            </a:pPr>
            <a:r>
              <a:rPr lang="en-US" dirty="0"/>
              <a:t>Adaptive: Systems can stabilize at many stable “solutions”</a:t>
            </a:r>
          </a:p>
          <a:p>
            <a:pPr>
              <a:defRPr/>
            </a:pPr>
            <a:endParaRPr lang="en-US" dirty="0"/>
          </a:p>
        </p:txBody>
      </p:sp>
      <p:pic>
        <p:nvPicPr>
          <p:cNvPr id="47108" name="Picture 3" descr="evfig_Page_2.jpg">
            <a:extLst>
              <a:ext uri="{FF2B5EF4-FFF2-40B4-BE49-F238E27FC236}">
                <a16:creationId xmlns:a16="http://schemas.microsoft.com/office/drawing/2014/main" id="{F00CC882-E5C8-36FA-F9A3-BDD821AD742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667000"/>
            <a:ext cx="2798763" cy="214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1" descr="evfig_Page_3.jpg">
            <a:extLst>
              <a:ext uri="{FF2B5EF4-FFF2-40B4-BE49-F238E27FC236}">
                <a16:creationId xmlns:a16="http://schemas.microsoft.com/office/drawing/2014/main" id="{386E6B7A-BA23-9A1E-4E8F-413A249118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55988" y="2392363"/>
            <a:ext cx="2400300"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3" descr="evfig_Page_1.jpg">
            <a:extLst>
              <a:ext uri="{FF2B5EF4-FFF2-40B4-BE49-F238E27FC236}">
                <a16:creationId xmlns:a16="http://schemas.microsoft.com/office/drawing/2014/main" id="{37FDE5A3-4838-F903-4556-EC0AA2B9DEC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56338" y="2392363"/>
            <a:ext cx="2205037"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1" name="TextBox 6">
            <a:extLst>
              <a:ext uri="{FF2B5EF4-FFF2-40B4-BE49-F238E27FC236}">
                <a16:creationId xmlns:a16="http://schemas.microsoft.com/office/drawing/2014/main" id="{EC530019-9DA2-C071-FBF4-6587225A6F29}"/>
              </a:ext>
            </a:extLst>
          </p:cNvPr>
          <p:cNvSpPr txBox="1">
            <a:spLocks noChangeArrowheads="1"/>
          </p:cNvSpPr>
          <p:nvPr/>
        </p:nvSpPr>
        <p:spPr bwMode="auto">
          <a:xfrm>
            <a:off x="3408363" y="4997450"/>
            <a:ext cx="5354637"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400" b="1"/>
              <a:t>The world of individual responses gives a different messier picture: “Families” of trajectories (stable “solutions”: Those that decrease, stay unchanged, and a few that get worse.</a:t>
            </a:r>
          </a:p>
        </p:txBody>
      </p:sp>
      <p:sp>
        <p:nvSpPr>
          <p:cNvPr id="47112" name="TextBox 7">
            <a:extLst>
              <a:ext uri="{FF2B5EF4-FFF2-40B4-BE49-F238E27FC236}">
                <a16:creationId xmlns:a16="http://schemas.microsoft.com/office/drawing/2014/main" id="{2665647B-3645-8AB5-3C3B-6FD492DD657C}"/>
              </a:ext>
            </a:extLst>
          </p:cNvPr>
          <p:cNvSpPr txBox="1">
            <a:spLocks noChangeArrowheads="1"/>
          </p:cNvSpPr>
          <p:nvPr/>
        </p:nvSpPr>
        <p:spPr bwMode="auto">
          <a:xfrm>
            <a:off x="76200" y="4814888"/>
            <a:ext cx="3154363"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000" b="1"/>
              <a:t>Ah, multivariate analysis provides a nice smooth power curve, with most falling off quickly and then only a gradual decrease after three days.</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437E1-712A-9CFB-C9DC-7EA91A3187A9}"/>
              </a:ext>
            </a:extLst>
          </p:cNvPr>
          <p:cNvSpPr>
            <a:spLocks noGrp="1"/>
          </p:cNvSpPr>
          <p:nvPr>
            <p:ph type="title"/>
          </p:nvPr>
        </p:nvSpPr>
        <p:spPr/>
        <p:txBody>
          <a:bodyPr/>
          <a:lstStyle/>
          <a:p>
            <a:pPr>
              <a:defRPr/>
            </a:pPr>
            <a:r>
              <a:rPr lang="en-US" dirty="0" err="1"/>
              <a:t>Gamiz</a:t>
            </a:r>
            <a:r>
              <a:rPr lang="en-US" dirty="0"/>
              <a:t> et al. (2022)</a:t>
            </a:r>
          </a:p>
        </p:txBody>
      </p:sp>
      <p:pic>
        <p:nvPicPr>
          <p:cNvPr id="48131" name="Content Placeholder 3">
            <a:extLst>
              <a:ext uri="{FF2B5EF4-FFF2-40B4-BE49-F238E27FC236}">
                <a16:creationId xmlns:a16="http://schemas.microsoft.com/office/drawing/2014/main" id="{4C1530C1-FA5C-5657-BF07-BDD642DACF8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7754" t="18645" r="29874" b="30508"/>
          <a:stretch>
            <a:fillRect/>
          </a:stretch>
        </p:blipFill>
        <p:spPr>
          <a:xfrm>
            <a:off x="76200" y="1562100"/>
            <a:ext cx="7010400" cy="5257800"/>
          </a:xfrm>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7109C-A030-0B0A-A996-F58CE8C44F47}"/>
              </a:ext>
            </a:extLst>
          </p:cNvPr>
          <p:cNvSpPr>
            <a:spLocks noGrp="1"/>
          </p:cNvSpPr>
          <p:nvPr>
            <p:ph type="title"/>
          </p:nvPr>
        </p:nvSpPr>
        <p:spPr>
          <a:xfrm>
            <a:off x="762000" y="0"/>
            <a:ext cx="7924800" cy="1143000"/>
          </a:xfrm>
        </p:spPr>
        <p:txBody>
          <a:bodyPr/>
          <a:lstStyle/>
          <a:p>
            <a:pPr>
              <a:defRPr/>
            </a:pPr>
            <a:r>
              <a:rPr lang="en-US" dirty="0"/>
              <a:t>Complex Adaptive </a:t>
            </a:r>
            <a:r>
              <a:rPr lang="en-US" u="sng" dirty="0">
                <a:effectLst/>
              </a:rPr>
              <a:t>Systems</a:t>
            </a:r>
          </a:p>
        </p:txBody>
      </p:sp>
      <p:sp>
        <p:nvSpPr>
          <p:cNvPr id="3" name="Content Placeholder 2">
            <a:extLst>
              <a:ext uri="{FF2B5EF4-FFF2-40B4-BE49-F238E27FC236}">
                <a16:creationId xmlns:a16="http://schemas.microsoft.com/office/drawing/2014/main" id="{52EF9999-951B-56E7-515C-27CEC08E7C9C}"/>
              </a:ext>
            </a:extLst>
          </p:cNvPr>
          <p:cNvSpPr>
            <a:spLocks noGrp="1"/>
          </p:cNvSpPr>
          <p:nvPr>
            <p:ph idx="1"/>
          </p:nvPr>
        </p:nvSpPr>
        <p:spPr>
          <a:xfrm>
            <a:off x="0" y="2438399"/>
            <a:ext cx="4572000" cy="4144963"/>
          </a:xfrm>
        </p:spPr>
        <p:txBody>
          <a:bodyPr/>
          <a:lstStyle/>
          <a:p>
            <a:pPr>
              <a:defRPr/>
            </a:pPr>
            <a:r>
              <a:rPr lang="en-US" dirty="0"/>
              <a:t>System: With &gt; 1000 interacting causal variables, they are intertwined as a system. The danger is over-simplifying by focusing on a simple solution.</a:t>
            </a:r>
          </a:p>
        </p:txBody>
      </p:sp>
      <p:pic>
        <p:nvPicPr>
          <p:cNvPr id="49156" name="Picture 2" descr="Chinese officials say escaped cobras caught, but leave wiggle room – The  Denver Post">
            <a:extLst>
              <a:ext uri="{FF2B5EF4-FFF2-40B4-BE49-F238E27FC236}">
                <a16:creationId xmlns:a16="http://schemas.microsoft.com/office/drawing/2014/main" id="{35F2F6CC-158E-C663-6CC1-F124EF19C3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2404" y="1270001"/>
            <a:ext cx="3719512" cy="531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5E544-1862-C953-2839-E00434D3CEE1}"/>
              </a:ext>
            </a:extLst>
          </p:cNvPr>
          <p:cNvSpPr>
            <a:spLocks noGrp="1"/>
          </p:cNvSpPr>
          <p:nvPr>
            <p:ph type="title"/>
          </p:nvPr>
        </p:nvSpPr>
        <p:spPr/>
        <p:txBody>
          <a:bodyPr/>
          <a:lstStyle/>
          <a:p>
            <a:pPr>
              <a:defRPr/>
            </a:pPr>
            <a:r>
              <a:rPr lang="en-US" dirty="0"/>
              <a:t>Complex Adaptive Systems</a:t>
            </a:r>
          </a:p>
        </p:txBody>
      </p:sp>
      <p:sp>
        <p:nvSpPr>
          <p:cNvPr id="3" name="Content Placeholder 2">
            <a:extLst>
              <a:ext uri="{FF2B5EF4-FFF2-40B4-BE49-F238E27FC236}">
                <a16:creationId xmlns:a16="http://schemas.microsoft.com/office/drawing/2014/main" id="{592F1181-0AAB-5134-1DA0-C0423B9DBD60}"/>
              </a:ext>
            </a:extLst>
          </p:cNvPr>
          <p:cNvSpPr>
            <a:spLocks noGrp="1"/>
          </p:cNvSpPr>
          <p:nvPr>
            <p:ph idx="1"/>
          </p:nvPr>
        </p:nvSpPr>
        <p:spPr>
          <a:xfrm>
            <a:off x="0" y="2438400"/>
            <a:ext cx="9067800" cy="4267200"/>
          </a:xfrm>
        </p:spPr>
        <p:txBody>
          <a:bodyPr/>
          <a:lstStyle/>
          <a:p>
            <a:pPr>
              <a:defRPr/>
            </a:pPr>
            <a:r>
              <a:rPr lang="en-US" sz="4000" dirty="0"/>
              <a:t>Changes are most noticeable at the “edge of chaos” (i.e., when the system is most disrupted and yet not so disrupted that it has become a stable chaotic system). </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B9603-9E0A-17E1-A15B-4EB49961489C}"/>
              </a:ext>
            </a:extLst>
          </p:cNvPr>
          <p:cNvSpPr>
            <a:spLocks noGrp="1"/>
          </p:cNvSpPr>
          <p:nvPr>
            <p:ph type="title"/>
          </p:nvPr>
        </p:nvSpPr>
        <p:spPr/>
        <p:txBody>
          <a:bodyPr/>
          <a:lstStyle/>
          <a:p>
            <a:pPr>
              <a:defRPr/>
            </a:pPr>
            <a:r>
              <a:rPr lang="en-US" dirty="0"/>
              <a:t>So, what I’m about to do…</a:t>
            </a:r>
          </a:p>
        </p:txBody>
      </p:sp>
      <p:sp>
        <p:nvSpPr>
          <p:cNvPr id="3" name="Content Placeholder 2">
            <a:extLst>
              <a:ext uri="{FF2B5EF4-FFF2-40B4-BE49-F238E27FC236}">
                <a16:creationId xmlns:a16="http://schemas.microsoft.com/office/drawing/2014/main" id="{D37C116B-F581-FC9D-F624-DF578B307C59}"/>
              </a:ext>
            </a:extLst>
          </p:cNvPr>
          <p:cNvSpPr>
            <a:spLocks noGrp="1"/>
          </p:cNvSpPr>
          <p:nvPr>
            <p:ph idx="1"/>
          </p:nvPr>
        </p:nvSpPr>
        <p:spPr>
          <a:xfrm>
            <a:off x="0" y="2362200"/>
            <a:ext cx="9144000" cy="4495800"/>
          </a:xfrm>
        </p:spPr>
        <p:txBody>
          <a:bodyPr/>
          <a:lstStyle/>
          <a:p>
            <a:pPr>
              <a:defRPr/>
            </a:pPr>
            <a:r>
              <a:rPr lang="en-US" dirty="0"/>
              <a:t>My emphasis is on forgiveness interventions (a potential “cobra-bounty situation” if not seen as </a:t>
            </a:r>
            <a:r>
              <a:rPr lang="en-US" b="1" i="1" u="sng" dirty="0"/>
              <a:t>one of many</a:t>
            </a:r>
            <a:r>
              <a:rPr lang="en-US" dirty="0"/>
              <a:t> interventions to bring about stable societal peace in a transitional-justice society)</a:t>
            </a:r>
          </a:p>
          <a:p>
            <a:pPr lvl="1">
              <a:defRPr/>
            </a:pPr>
            <a:r>
              <a:rPr lang="en-US" dirty="0"/>
              <a:t>Truth Commissions, TRCs, Truth and justice commissions </a:t>
            </a:r>
          </a:p>
          <a:p>
            <a:pPr lvl="1">
              <a:defRPr/>
            </a:pPr>
            <a:r>
              <a:rPr lang="en-US" dirty="0"/>
              <a:t>Gacaca courts</a:t>
            </a:r>
          </a:p>
          <a:p>
            <a:pPr lvl="1">
              <a:defRPr/>
            </a:pPr>
            <a:r>
              <a:rPr lang="en-US" dirty="0"/>
              <a:t>World court</a:t>
            </a:r>
          </a:p>
          <a:p>
            <a:pPr lvl="1">
              <a:defRPr/>
            </a:pPr>
            <a:r>
              <a:rPr lang="en-US" dirty="0"/>
              <a:t>State courts</a:t>
            </a:r>
          </a:p>
          <a:p>
            <a:pPr lvl="1">
              <a:defRPr/>
            </a:pPr>
            <a:r>
              <a:rPr lang="en-US" dirty="0"/>
              <a:t>Information provision</a:t>
            </a:r>
          </a:p>
          <a:p>
            <a:pPr lvl="1">
              <a:defRPr/>
            </a:pPr>
            <a:r>
              <a:rPr lang="en-US" dirty="0"/>
              <a:t>Etc.</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D1F0F-EFC8-F4E5-D884-B508B3F5C738}"/>
              </a:ext>
            </a:extLst>
          </p:cNvPr>
          <p:cNvSpPr>
            <a:spLocks noGrp="1"/>
          </p:cNvSpPr>
          <p:nvPr>
            <p:ph type="title"/>
          </p:nvPr>
        </p:nvSpPr>
        <p:spPr>
          <a:xfrm>
            <a:off x="457200" y="274638"/>
            <a:ext cx="8229600" cy="868362"/>
          </a:xfrm>
        </p:spPr>
        <p:txBody>
          <a:bodyPr/>
          <a:lstStyle/>
          <a:p>
            <a:pPr>
              <a:defRPr/>
            </a:pPr>
            <a:r>
              <a:rPr lang="en-US" dirty="0"/>
              <a:t>You be the judge</a:t>
            </a:r>
          </a:p>
        </p:txBody>
      </p:sp>
      <p:sp>
        <p:nvSpPr>
          <p:cNvPr id="3" name="Content Placeholder 2">
            <a:extLst>
              <a:ext uri="{FF2B5EF4-FFF2-40B4-BE49-F238E27FC236}">
                <a16:creationId xmlns:a16="http://schemas.microsoft.com/office/drawing/2014/main" id="{EDECD0F3-E307-3F95-F415-1361B461F931}"/>
              </a:ext>
            </a:extLst>
          </p:cNvPr>
          <p:cNvSpPr>
            <a:spLocks noGrp="1"/>
          </p:cNvSpPr>
          <p:nvPr>
            <p:ph idx="1"/>
          </p:nvPr>
        </p:nvSpPr>
        <p:spPr>
          <a:xfrm>
            <a:off x="0" y="2286000"/>
            <a:ext cx="9144000" cy="4572000"/>
          </a:xfrm>
        </p:spPr>
        <p:txBody>
          <a:bodyPr/>
          <a:lstStyle/>
          <a:p>
            <a:pPr>
              <a:defRPr/>
            </a:pPr>
            <a:r>
              <a:rPr lang="en-US" sz="2400" dirty="0" err="1"/>
              <a:t>Unforgiveness</a:t>
            </a:r>
            <a:r>
              <a:rPr lang="en-US" sz="2400" dirty="0"/>
              <a:t> can keep conflicts raw.</a:t>
            </a:r>
          </a:p>
          <a:p>
            <a:pPr>
              <a:defRPr/>
            </a:pPr>
            <a:r>
              <a:rPr lang="en-US" sz="2400" dirty="0"/>
              <a:t>We now have evidence-based DIY workbooks in major languages </a:t>
            </a:r>
            <a:r>
              <a:rPr lang="en-US" sz="2400" b="1" i="1" dirty="0"/>
              <a:t>free of cost</a:t>
            </a:r>
            <a:r>
              <a:rPr lang="en-US" sz="2400" dirty="0"/>
              <a:t> that people can use to forgive </a:t>
            </a:r>
            <a:r>
              <a:rPr lang="en-US" sz="2400" dirty="0">
                <a:hlinkClick r:id="rId2"/>
              </a:rPr>
              <a:t>https://reach.discoverforgiveness.org</a:t>
            </a:r>
            <a:r>
              <a:rPr lang="en-US" sz="2400" dirty="0"/>
              <a:t>.</a:t>
            </a:r>
          </a:p>
          <a:p>
            <a:pPr>
              <a:defRPr/>
            </a:pPr>
            <a:r>
              <a:rPr lang="en-US" sz="2400" dirty="0"/>
              <a:t>We have shown that forgiveness awareness-raising PLUS opportunities to practice forgiveness can affect mediating communities.</a:t>
            </a:r>
          </a:p>
          <a:p>
            <a:pPr>
              <a:defRPr/>
            </a:pPr>
            <a:r>
              <a:rPr lang="en-US" sz="2400" dirty="0"/>
              <a:t>Mediating communities can be coordinated.</a:t>
            </a:r>
          </a:p>
          <a:p>
            <a:pPr>
              <a:defRPr/>
            </a:pPr>
            <a:r>
              <a:rPr lang="en-US" sz="2400" b="1" dirty="0">
                <a:solidFill>
                  <a:srgbClr val="FF0000"/>
                </a:solidFill>
                <a:effectLst/>
              </a:rPr>
              <a:t>BUT in a transitional justice society, it takes a leader with courage to use political capital to advocate forgiveness.</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EE1C6-D284-B752-70B7-93A902C500A9}"/>
              </a:ext>
            </a:extLst>
          </p:cNvPr>
          <p:cNvSpPr>
            <a:spLocks noGrp="1"/>
          </p:cNvSpPr>
          <p:nvPr>
            <p:ph type="title"/>
          </p:nvPr>
        </p:nvSpPr>
        <p:spPr>
          <a:xfrm>
            <a:off x="457200" y="76200"/>
            <a:ext cx="8229600" cy="685800"/>
          </a:xfrm>
        </p:spPr>
        <p:txBody>
          <a:bodyPr/>
          <a:lstStyle/>
          <a:p>
            <a:pPr>
              <a:defRPr/>
            </a:pPr>
            <a:r>
              <a:rPr lang="en-US" dirty="0"/>
              <a:t>A Theoretical Thought to End</a:t>
            </a:r>
          </a:p>
        </p:txBody>
      </p:sp>
      <p:sp>
        <p:nvSpPr>
          <p:cNvPr id="73731" name="Content Placeholder 2">
            <a:extLst>
              <a:ext uri="{FF2B5EF4-FFF2-40B4-BE49-F238E27FC236}">
                <a16:creationId xmlns:a16="http://schemas.microsoft.com/office/drawing/2014/main" id="{9102E07B-EB1D-28C4-C2D6-E9C556099CDF}"/>
              </a:ext>
            </a:extLst>
          </p:cNvPr>
          <p:cNvSpPr>
            <a:spLocks noGrp="1" noChangeArrowheads="1"/>
          </p:cNvSpPr>
          <p:nvPr>
            <p:ph idx="1"/>
          </p:nvPr>
        </p:nvSpPr>
        <p:spPr>
          <a:xfrm>
            <a:off x="0" y="2362200"/>
            <a:ext cx="9144000" cy="4495800"/>
          </a:xfrm>
        </p:spPr>
        <p:txBody>
          <a:bodyPr/>
          <a:lstStyle/>
          <a:p>
            <a:r>
              <a:rPr lang="en-US" altLang="en-US" sz="1800" dirty="0">
                <a:effectLst/>
              </a:rPr>
              <a:t>Theory of Complex Adaptive Systems</a:t>
            </a:r>
          </a:p>
          <a:p>
            <a:pPr lvl="1"/>
            <a:r>
              <a:rPr lang="en-US" altLang="en-US" sz="1800" dirty="0">
                <a:effectLst/>
              </a:rPr>
              <a:t>Systems that are stable are hard to change; systems in chaos are hard to reign in. Systems at the edge of chaos are ripe for making significant changes.</a:t>
            </a:r>
          </a:p>
          <a:p>
            <a:pPr lvl="1"/>
            <a:r>
              <a:rPr lang="en-US" altLang="en-US" sz="1800" dirty="0">
                <a:effectLst/>
              </a:rPr>
              <a:t>Such systems (according to non-linear dynamics) have many possible outcomes. Many variables can change system operation. Which “solution” rules depends on events, often surprising, that tip the system in direction of systemic change. </a:t>
            </a:r>
          </a:p>
          <a:p>
            <a:r>
              <a:rPr lang="en-US" altLang="en-US" sz="1800" b="1" dirty="0">
                <a:solidFill>
                  <a:srgbClr val="00B050"/>
                </a:solidFill>
                <a:effectLst/>
              </a:rPr>
              <a:t>Each of these is important:</a:t>
            </a:r>
          </a:p>
          <a:p>
            <a:pPr lvl="2"/>
            <a:r>
              <a:rPr lang="en-US" altLang="en-US" sz="1800" b="1" dirty="0">
                <a:solidFill>
                  <a:srgbClr val="00B050"/>
                </a:solidFill>
                <a:effectLst/>
              </a:rPr>
              <a:t>Leaders are crucial. (Recall, they must be willing to spend political capital.)</a:t>
            </a:r>
          </a:p>
          <a:p>
            <a:pPr lvl="2"/>
            <a:r>
              <a:rPr lang="en-US" altLang="en-US" sz="1800" b="1" dirty="0">
                <a:solidFill>
                  <a:srgbClr val="00B050"/>
                </a:solidFill>
                <a:effectLst/>
              </a:rPr>
              <a:t>Lay leaders who can galvanize people to move are crucial.</a:t>
            </a:r>
          </a:p>
          <a:p>
            <a:pPr lvl="2"/>
            <a:r>
              <a:rPr lang="en-US" altLang="en-US" sz="1800" b="1" dirty="0">
                <a:solidFill>
                  <a:srgbClr val="00B050"/>
                </a:solidFill>
                <a:effectLst/>
              </a:rPr>
              <a:t>Effective programs are crucial. There needs to be a program people can employ and one they want to use.</a:t>
            </a:r>
          </a:p>
          <a:p>
            <a:pPr lvl="2"/>
            <a:r>
              <a:rPr lang="en-US" altLang="en-US" sz="1800" b="1" dirty="0">
                <a:solidFill>
                  <a:srgbClr val="00B050"/>
                </a:solidFill>
                <a:effectLst/>
              </a:rPr>
              <a:t>Timing is crucial.</a:t>
            </a:r>
          </a:p>
          <a:p>
            <a:pPr lvl="2"/>
            <a:r>
              <a:rPr lang="en-US" altLang="en-US" sz="1800" b="1" dirty="0">
                <a:solidFill>
                  <a:srgbClr val="00B050"/>
                </a:solidFill>
                <a:effectLst/>
              </a:rPr>
              <a:t>Context is crucial.</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7BB6A539-9C51-8341-B6B2-1ADD0B90A557}"/>
              </a:ext>
            </a:extLst>
          </p:cNvPr>
          <p:cNvSpPr>
            <a:spLocks noGrp="1" noChangeArrowheads="1"/>
          </p:cNvSpPr>
          <p:nvPr>
            <p:ph type="title"/>
          </p:nvPr>
        </p:nvSpPr>
        <p:spPr/>
        <p:txBody>
          <a:bodyPr/>
          <a:lstStyle/>
          <a:p>
            <a:pPr>
              <a:defRPr/>
            </a:pPr>
            <a:r>
              <a:rPr lang="en-US" altLang="en-US" dirty="0"/>
              <a:t>Free Resources</a:t>
            </a:r>
          </a:p>
        </p:txBody>
      </p:sp>
      <p:sp>
        <p:nvSpPr>
          <p:cNvPr id="76803" name="Content Placeholder 2">
            <a:extLst>
              <a:ext uri="{FF2B5EF4-FFF2-40B4-BE49-F238E27FC236}">
                <a16:creationId xmlns:a16="http://schemas.microsoft.com/office/drawing/2014/main" id="{8AA2D9C4-DE4B-BF8E-06E4-7555159EBDFE}"/>
              </a:ext>
            </a:extLst>
          </p:cNvPr>
          <p:cNvSpPr>
            <a:spLocks noGrp="1" noChangeArrowheads="1"/>
          </p:cNvSpPr>
          <p:nvPr>
            <p:ph idx="1"/>
          </p:nvPr>
        </p:nvSpPr>
        <p:spPr>
          <a:xfrm>
            <a:off x="0" y="2133600"/>
            <a:ext cx="9144000" cy="4648200"/>
          </a:xfrm>
        </p:spPr>
        <p:txBody>
          <a:bodyPr/>
          <a:lstStyle/>
          <a:p>
            <a:pPr>
              <a:defRPr/>
            </a:pPr>
            <a:r>
              <a:rPr lang="en-US" altLang="en-US" dirty="0">
                <a:hlinkClick r:id="rId2"/>
              </a:rPr>
              <a:t>www.EvWorthington-forgiveness.com</a:t>
            </a:r>
            <a:r>
              <a:rPr lang="en-US" altLang="en-US" dirty="0"/>
              <a:t> </a:t>
            </a:r>
          </a:p>
          <a:p>
            <a:pPr lvl="1">
              <a:defRPr/>
            </a:pPr>
            <a:r>
              <a:rPr lang="en-US" altLang="en-US" dirty="0"/>
              <a:t>DIY Workbooks</a:t>
            </a:r>
          </a:p>
          <a:p>
            <a:pPr lvl="2">
              <a:defRPr/>
            </a:pPr>
            <a:r>
              <a:rPr lang="en-US" altLang="en-US" dirty="0"/>
              <a:t>In other languages: </a:t>
            </a:r>
            <a:r>
              <a:rPr lang="en-US" altLang="en-US" dirty="0">
                <a:hlinkClick r:id="rId3"/>
              </a:rPr>
              <a:t>https://reach.discoverforgiveness.org</a:t>
            </a:r>
            <a:r>
              <a:rPr lang="en-US" altLang="en-US" dirty="0"/>
              <a:t> </a:t>
            </a:r>
          </a:p>
          <a:p>
            <a:pPr lvl="1">
              <a:defRPr/>
            </a:pPr>
            <a:r>
              <a:rPr lang="en-US" altLang="en-US" dirty="0"/>
              <a:t>Group Protocols (leader and participant manuals): </a:t>
            </a:r>
            <a:r>
              <a:rPr lang="en-US" altLang="en-US" dirty="0">
                <a:hlinkClick r:id="rId2"/>
              </a:rPr>
              <a:t>www.EvWorthington-forgiveness.com</a:t>
            </a:r>
            <a:r>
              <a:rPr lang="en-US" altLang="en-US" dirty="0"/>
              <a:t> </a:t>
            </a:r>
          </a:p>
          <a:p>
            <a:pPr lvl="1">
              <a:defRPr/>
            </a:pPr>
            <a:r>
              <a:rPr lang="en-US" altLang="en-US" dirty="0"/>
              <a:t>Advice about running campaigns at churches or other organizations</a:t>
            </a:r>
          </a:p>
          <a:p>
            <a:pPr lvl="1">
              <a:defRPr/>
            </a:pPr>
            <a:r>
              <a:rPr lang="en-US" altLang="en-US" dirty="0"/>
              <a:t>Other workbooks—humility, patience, self-forgiveness, positivity</a:t>
            </a:r>
          </a:p>
          <a:p>
            <a:pPr>
              <a:defRPr/>
            </a:pPr>
            <a:r>
              <a:rPr lang="en-US" altLang="en-US" dirty="0"/>
              <a:t>Link to couples resources: </a:t>
            </a:r>
            <a:r>
              <a:rPr lang="en-US" altLang="en-US" dirty="0">
                <a:hlinkClick r:id="rId4"/>
              </a:rPr>
              <a:t>www.hopecouples.com</a:t>
            </a:r>
            <a:r>
              <a:rPr lang="en-US" altLang="en-US" dirty="0"/>
              <a:t> </a:t>
            </a:r>
          </a:p>
          <a:p>
            <a:pPr>
              <a:defRPr/>
            </a:pPr>
            <a:r>
              <a:rPr lang="en-US" altLang="en-US" dirty="0"/>
              <a:t>Contact information: </a:t>
            </a:r>
            <a:r>
              <a:rPr lang="en-US" altLang="en-US" dirty="0">
                <a:hlinkClick r:id="rId5"/>
              </a:rPr>
              <a:t>eworth@vcu.edu</a:t>
            </a:r>
            <a:r>
              <a:rPr lang="en-US" altLang="en-US" dirty="0"/>
              <a:t> </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B70759CA-1173-B0CF-5FEB-F39D297F80D4}"/>
              </a:ext>
            </a:extLst>
          </p:cNvPr>
          <p:cNvSpPr>
            <a:spLocks noGrp="1" noChangeArrowheads="1"/>
          </p:cNvSpPr>
          <p:nvPr>
            <p:ph type="title"/>
          </p:nvPr>
        </p:nvSpPr>
        <p:spPr>
          <a:xfrm>
            <a:off x="0" y="76200"/>
            <a:ext cx="8686800" cy="2133600"/>
          </a:xfrm>
        </p:spPr>
        <p:txBody>
          <a:bodyPr/>
          <a:lstStyle/>
          <a:p>
            <a:r>
              <a:rPr lang="en-US" altLang="en-US" sz="4000" dirty="0"/>
              <a:t>Comparing DIY Workbooks to Groups—</a:t>
            </a:r>
            <a:r>
              <a:rPr lang="en-US" altLang="en-US" sz="4000" i="1" u="sng" dirty="0">
                <a:solidFill>
                  <a:srgbClr val="FF0000"/>
                </a:solidFill>
              </a:rPr>
              <a:t>Take Home: DIY Workbooks Twice as Effective as Groups (see bottom two lines)</a:t>
            </a:r>
          </a:p>
        </p:txBody>
      </p:sp>
      <p:pic>
        <p:nvPicPr>
          <p:cNvPr id="41987" name="Content Placeholder 3">
            <a:extLst>
              <a:ext uri="{FF2B5EF4-FFF2-40B4-BE49-F238E27FC236}">
                <a16:creationId xmlns:a16="http://schemas.microsoft.com/office/drawing/2014/main" id="{F50F7D06-EDB9-D21C-1F73-62EA698A0DE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8889" t="22290" r="5122" b="18082"/>
          <a:stretch>
            <a:fillRect/>
          </a:stretch>
        </p:blipFill>
        <p:spPr>
          <a:xfrm>
            <a:off x="0" y="1965325"/>
            <a:ext cx="7959725" cy="4495800"/>
          </a:xfrm>
        </p:spPr>
      </p:pic>
      <p:sp>
        <p:nvSpPr>
          <p:cNvPr id="41988" name="TextBox 2">
            <a:extLst>
              <a:ext uri="{FF2B5EF4-FFF2-40B4-BE49-F238E27FC236}">
                <a16:creationId xmlns:a16="http://schemas.microsoft.com/office/drawing/2014/main" id="{0B82E5CE-F3A1-EFBA-36EA-6D43E1130099}"/>
              </a:ext>
            </a:extLst>
          </p:cNvPr>
          <p:cNvSpPr txBox="1">
            <a:spLocks noChangeArrowheads="1"/>
          </p:cNvSpPr>
          <p:nvPr/>
        </p:nvSpPr>
        <p:spPr bwMode="auto">
          <a:xfrm>
            <a:off x="6477000" y="4953000"/>
            <a:ext cx="53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r>
              <a:rPr lang="en-US" altLang="en-US" sz="3200">
                <a:solidFill>
                  <a:srgbClr val="FF0000"/>
                </a:solidFill>
                <a:latin typeface="Garamond" panose="02020404030301010803" pitchFamily="18" charset="0"/>
              </a:rPr>
              <a:t>*</a:t>
            </a:r>
          </a:p>
        </p:txBody>
      </p:sp>
      <p:sp>
        <p:nvSpPr>
          <p:cNvPr id="41989" name="TextBox 3">
            <a:extLst>
              <a:ext uri="{FF2B5EF4-FFF2-40B4-BE49-F238E27FC236}">
                <a16:creationId xmlns:a16="http://schemas.microsoft.com/office/drawing/2014/main" id="{AD17907A-09B9-7352-3F9A-10EA525414F4}"/>
              </a:ext>
            </a:extLst>
          </p:cNvPr>
          <p:cNvSpPr txBox="1">
            <a:spLocks noChangeArrowheads="1"/>
          </p:cNvSpPr>
          <p:nvPr/>
        </p:nvSpPr>
        <p:spPr bwMode="auto">
          <a:xfrm>
            <a:off x="6477000" y="5638800"/>
            <a:ext cx="381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r>
              <a:rPr lang="en-US" altLang="en-US" sz="3200">
                <a:solidFill>
                  <a:srgbClr val="FF0000"/>
                </a:solidFill>
                <a:latin typeface="Garamond" panose="02020404030301010803" pitchFamily="18" charset="0"/>
              </a:rPr>
              <a:t>*</a:t>
            </a:r>
          </a:p>
        </p:txBody>
      </p:sp>
      <p:sp>
        <p:nvSpPr>
          <p:cNvPr id="41990" name="TextBox 2">
            <a:extLst>
              <a:ext uri="{FF2B5EF4-FFF2-40B4-BE49-F238E27FC236}">
                <a16:creationId xmlns:a16="http://schemas.microsoft.com/office/drawing/2014/main" id="{7E4977C1-B9EC-5938-9842-FAC7F8F16F95}"/>
              </a:ext>
            </a:extLst>
          </p:cNvPr>
          <p:cNvSpPr txBox="1">
            <a:spLocks noChangeArrowheads="1"/>
          </p:cNvSpPr>
          <p:nvPr/>
        </p:nvSpPr>
        <p:spPr bwMode="auto">
          <a:xfrm>
            <a:off x="8077200" y="4572000"/>
            <a:ext cx="9144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r>
              <a:rPr lang="en-US" altLang="en-US" sz="1400">
                <a:latin typeface="Garamond" panose="02020404030301010803" pitchFamily="18" charset="0"/>
              </a:rPr>
              <a:t>[Recall: Meta Mean ES = 0.56 for 10 hours of treatment. (d/hr ~ 0.056)]</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BD0ED-418D-CAA3-FC9D-91EA49B5F931}"/>
              </a:ext>
            </a:extLst>
          </p:cNvPr>
          <p:cNvSpPr>
            <a:spLocks noGrp="1"/>
          </p:cNvSpPr>
          <p:nvPr>
            <p:ph type="title"/>
          </p:nvPr>
        </p:nvSpPr>
        <p:spPr>
          <a:xfrm>
            <a:off x="-76200" y="0"/>
            <a:ext cx="9220200" cy="1905000"/>
          </a:xfrm>
        </p:spPr>
        <p:txBody>
          <a:bodyPr/>
          <a:lstStyle/>
          <a:p>
            <a:r>
              <a:rPr lang="en-US" dirty="0"/>
              <a:t>Can Positive Psychology (and in Particular Forgiveness Studies) Help Reduce the Global Mental Health Crisis?</a:t>
            </a:r>
          </a:p>
        </p:txBody>
      </p:sp>
      <p:sp>
        <p:nvSpPr>
          <p:cNvPr id="3" name="Content Placeholder 2">
            <a:extLst>
              <a:ext uri="{FF2B5EF4-FFF2-40B4-BE49-F238E27FC236}">
                <a16:creationId xmlns:a16="http://schemas.microsoft.com/office/drawing/2014/main" id="{CC26DCC6-46BF-ED3F-E790-3D5DA842EBF1}"/>
              </a:ext>
            </a:extLst>
          </p:cNvPr>
          <p:cNvSpPr>
            <a:spLocks noGrp="1"/>
          </p:cNvSpPr>
          <p:nvPr>
            <p:ph idx="1"/>
          </p:nvPr>
        </p:nvSpPr>
        <p:spPr>
          <a:xfrm>
            <a:off x="-76200" y="2286000"/>
            <a:ext cx="9220200" cy="4495800"/>
          </a:xfrm>
        </p:spPr>
        <p:txBody>
          <a:bodyPr/>
          <a:lstStyle/>
          <a:p>
            <a:r>
              <a:rPr lang="en-US" dirty="0"/>
              <a:t>I think so—IF psychologists (and other mental health providers) provide more growth, psychoeducational, and preventive models that were (1) palatable across communities and the globe and also (2) used some public health methods to disseminate treatments. </a:t>
            </a:r>
          </a:p>
          <a:p>
            <a:r>
              <a:rPr lang="en-US" dirty="0"/>
              <a:t>This would shift clinical psychology’s use of time about 10%. (Obviously, we would still treat psychopathology with psychotherapy-like treatments and counseling.)</a:t>
            </a:r>
          </a:p>
          <a:p>
            <a:endParaRPr lang="en-US" dirty="0"/>
          </a:p>
        </p:txBody>
      </p:sp>
    </p:spTree>
    <p:extLst>
      <p:ext uri="{BB962C8B-B14F-4D97-AF65-F5344CB8AC3E}">
        <p14:creationId xmlns:p14="http://schemas.microsoft.com/office/powerpoint/2010/main" val="221611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60084-7687-2119-0BE6-FBD8ED00FC3B}"/>
              </a:ext>
            </a:extLst>
          </p:cNvPr>
          <p:cNvSpPr>
            <a:spLocks noGrp="1"/>
          </p:cNvSpPr>
          <p:nvPr>
            <p:ph type="title"/>
          </p:nvPr>
        </p:nvSpPr>
        <p:spPr/>
        <p:txBody>
          <a:bodyPr/>
          <a:lstStyle/>
          <a:p>
            <a:r>
              <a:rPr lang="en-US" dirty="0"/>
              <a:t>Shifts in Mental Health Provision of Services</a:t>
            </a:r>
          </a:p>
        </p:txBody>
      </p:sp>
      <p:sp>
        <p:nvSpPr>
          <p:cNvPr id="3" name="Content Placeholder 2">
            <a:extLst>
              <a:ext uri="{FF2B5EF4-FFF2-40B4-BE49-F238E27FC236}">
                <a16:creationId xmlns:a16="http://schemas.microsoft.com/office/drawing/2014/main" id="{6BCAA627-3EB9-959A-82D2-D54AA9D1F087}"/>
              </a:ext>
            </a:extLst>
          </p:cNvPr>
          <p:cNvSpPr>
            <a:spLocks noGrp="1"/>
          </p:cNvSpPr>
          <p:nvPr>
            <p:ph idx="1"/>
          </p:nvPr>
        </p:nvSpPr>
        <p:spPr/>
        <p:txBody>
          <a:bodyPr/>
          <a:lstStyle/>
          <a:p>
            <a:r>
              <a:rPr lang="en-US" dirty="0"/>
              <a:t>Shift toward promoting virtues.</a:t>
            </a:r>
          </a:p>
          <a:p>
            <a:r>
              <a:rPr lang="en-US" dirty="0"/>
              <a:t>Shift from a few remedial therapies each week to conduct, training, and supervision of growth and psychoeducational models disseminated broadly.</a:t>
            </a:r>
          </a:p>
          <a:p>
            <a:pPr marL="0" indent="0">
              <a:buNone/>
            </a:pPr>
            <a:endParaRPr lang="en-US" dirty="0"/>
          </a:p>
        </p:txBody>
      </p:sp>
    </p:spTree>
    <p:extLst>
      <p:ext uri="{BB962C8B-B14F-4D97-AF65-F5344CB8AC3E}">
        <p14:creationId xmlns:p14="http://schemas.microsoft.com/office/powerpoint/2010/main" val="3787420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EC31E-3648-B6F4-F5FD-241065A503A9}"/>
              </a:ext>
            </a:extLst>
          </p:cNvPr>
          <p:cNvSpPr>
            <a:spLocks noGrp="1"/>
          </p:cNvSpPr>
          <p:nvPr>
            <p:ph type="title"/>
          </p:nvPr>
        </p:nvSpPr>
        <p:spPr/>
        <p:txBody>
          <a:bodyPr/>
          <a:lstStyle/>
          <a:p>
            <a:r>
              <a:rPr lang="en-US" dirty="0"/>
              <a:t>Promoting Virtues</a:t>
            </a:r>
          </a:p>
        </p:txBody>
      </p:sp>
      <p:sp>
        <p:nvSpPr>
          <p:cNvPr id="3" name="Content Placeholder 2">
            <a:extLst>
              <a:ext uri="{FF2B5EF4-FFF2-40B4-BE49-F238E27FC236}">
                <a16:creationId xmlns:a16="http://schemas.microsoft.com/office/drawing/2014/main" id="{AEE52EA3-35D8-7E73-754A-310D5F734810}"/>
              </a:ext>
            </a:extLst>
          </p:cNvPr>
          <p:cNvSpPr>
            <a:spLocks noGrp="1"/>
          </p:cNvSpPr>
          <p:nvPr>
            <p:ph idx="1"/>
          </p:nvPr>
        </p:nvSpPr>
        <p:spPr>
          <a:xfrm>
            <a:off x="0" y="2362200"/>
            <a:ext cx="9067800" cy="4495800"/>
          </a:xfrm>
        </p:spPr>
        <p:txBody>
          <a:bodyPr/>
          <a:lstStyle/>
          <a:p>
            <a:r>
              <a:rPr lang="en-US" dirty="0"/>
              <a:t>Many character-strength and virtue-promoting interventions could be used to promote psychological (as well as spiritual) growth. </a:t>
            </a:r>
          </a:p>
          <a:p>
            <a:endParaRPr lang="en-US" dirty="0"/>
          </a:p>
        </p:txBody>
      </p:sp>
    </p:spTree>
    <p:extLst>
      <p:ext uri="{BB962C8B-B14F-4D97-AF65-F5344CB8AC3E}">
        <p14:creationId xmlns:p14="http://schemas.microsoft.com/office/powerpoint/2010/main" val="1547133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63B12-EF5C-93E7-3AF3-9958A0F8C92D}"/>
              </a:ext>
            </a:extLst>
          </p:cNvPr>
          <p:cNvSpPr>
            <a:spLocks noGrp="1"/>
          </p:cNvSpPr>
          <p:nvPr>
            <p:ph type="title"/>
          </p:nvPr>
        </p:nvSpPr>
        <p:spPr/>
        <p:txBody>
          <a:bodyPr/>
          <a:lstStyle/>
          <a:p>
            <a:r>
              <a:rPr lang="en-US" dirty="0"/>
              <a:t>Specific Target Virtues</a:t>
            </a:r>
          </a:p>
        </p:txBody>
      </p:sp>
      <p:sp>
        <p:nvSpPr>
          <p:cNvPr id="3" name="Content Placeholder 2">
            <a:extLst>
              <a:ext uri="{FF2B5EF4-FFF2-40B4-BE49-F238E27FC236}">
                <a16:creationId xmlns:a16="http://schemas.microsoft.com/office/drawing/2014/main" id="{671E11B7-9B0A-68DA-077A-F93D611C7560}"/>
              </a:ext>
            </a:extLst>
          </p:cNvPr>
          <p:cNvSpPr>
            <a:spLocks noGrp="1"/>
          </p:cNvSpPr>
          <p:nvPr>
            <p:ph idx="1"/>
          </p:nvPr>
        </p:nvSpPr>
        <p:spPr>
          <a:xfrm>
            <a:off x="0" y="2362200"/>
            <a:ext cx="9144000" cy="4495800"/>
          </a:xfrm>
        </p:spPr>
        <p:txBody>
          <a:bodyPr/>
          <a:lstStyle/>
          <a:p>
            <a:r>
              <a:rPr lang="en-US" sz="2000" dirty="0"/>
              <a:t>Broadly, these include treatments promoting the </a:t>
            </a:r>
          </a:p>
          <a:p>
            <a:pPr lvl="1"/>
            <a:r>
              <a:rPr lang="en-US" sz="2000" dirty="0"/>
              <a:t>(1) cardinal Christian virtues like faith, hope, and love (and others like humility, gratitude, and forgiveness); </a:t>
            </a:r>
          </a:p>
          <a:p>
            <a:pPr lvl="1"/>
            <a:r>
              <a:rPr lang="en-US" sz="2000" dirty="0"/>
              <a:t>(2) cardinal Greek virtues like </a:t>
            </a:r>
          </a:p>
          <a:p>
            <a:pPr lvl="2"/>
            <a:r>
              <a:rPr lang="en-US" sz="1600" dirty="0"/>
              <a:t>(a) prudence, which includes wisdom, reason, and good judgment; </a:t>
            </a:r>
          </a:p>
          <a:p>
            <a:pPr lvl="2"/>
            <a:r>
              <a:rPr lang="en-US" sz="1600" dirty="0"/>
              <a:t>(b) justice, which includes different types of justice (i.e., retributive, distributive, restorative, procedural, social justices; and limits on justice like mercy, grace, and forgiveness); </a:t>
            </a:r>
          </a:p>
          <a:p>
            <a:pPr lvl="2"/>
            <a:r>
              <a:rPr lang="en-US" sz="1600" dirty="0"/>
              <a:t>(c) temperance, which includes self-control, patience, longsuffering; and </a:t>
            </a:r>
          </a:p>
          <a:p>
            <a:pPr lvl="2"/>
            <a:r>
              <a:rPr lang="en-US" sz="1600" dirty="0"/>
              <a:t>(d) courage;</a:t>
            </a:r>
          </a:p>
          <a:p>
            <a:pPr lvl="1"/>
            <a:r>
              <a:rPr lang="en-US" sz="2000" dirty="0"/>
              <a:t>(3) cardinal modern virtues like non-judgmentalism or toleration, mindfulness, general spirituality, fostering a growth mindset (rather than fixed mindset), grit, intellectual humility, responsibility, accountability, </a:t>
            </a:r>
            <a:r>
              <a:rPr lang="en-US" sz="2000"/>
              <a:t>etc. </a:t>
            </a:r>
            <a:endParaRPr lang="en-US" sz="2000" dirty="0"/>
          </a:p>
          <a:p>
            <a:endParaRPr lang="en-US" dirty="0"/>
          </a:p>
        </p:txBody>
      </p:sp>
    </p:spTree>
    <p:extLst>
      <p:ext uri="{BB962C8B-B14F-4D97-AF65-F5344CB8AC3E}">
        <p14:creationId xmlns:p14="http://schemas.microsoft.com/office/powerpoint/2010/main" val="1465020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DB2CA-D6D0-C3EF-D4A2-0B23B10F111A}"/>
              </a:ext>
            </a:extLst>
          </p:cNvPr>
          <p:cNvSpPr>
            <a:spLocks noGrp="1"/>
          </p:cNvSpPr>
          <p:nvPr>
            <p:ph type="title"/>
          </p:nvPr>
        </p:nvSpPr>
        <p:spPr/>
        <p:txBody>
          <a:bodyPr/>
          <a:lstStyle/>
          <a:p>
            <a:r>
              <a:rPr lang="en-US" dirty="0"/>
              <a:t>General Model</a:t>
            </a:r>
          </a:p>
        </p:txBody>
      </p:sp>
      <p:sp>
        <p:nvSpPr>
          <p:cNvPr id="3" name="Content Placeholder 2">
            <a:extLst>
              <a:ext uri="{FF2B5EF4-FFF2-40B4-BE49-F238E27FC236}">
                <a16:creationId xmlns:a16="http://schemas.microsoft.com/office/drawing/2014/main" id="{37D62D27-A5C5-324A-FC22-6786ADEE7276}"/>
              </a:ext>
            </a:extLst>
          </p:cNvPr>
          <p:cNvSpPr>
            <a:spLocks noGrp="1"/>
          </p:cNvSpPr>
          <p:nvPr>
            <p:ph idx="1"/>
          </p:nvPr>
        </p:nvSpPr>
        <p:spPr/>
        <p:txBody>
          <a:bodyPr/>
          <a:lstStyle/>
          <a:p>
            <a:r>
              <a:rPr lang="en-US" dirty="0"/>
              <a:t>This is a general model for moving to growth, psychoeducation, and prevention interventions and training, supervision as additional modalities as a supplement to therapy.</a:t>
            </a:r>
          </a:p>
          <a:p>
            <a:endParaRPr lang="en-US" dirty="0"/>
          </a:p>
          <a:p>
            <a:r>
              <a:rPr lang="en-US" dirty="0"/>
              <a:t>Following: Forgiveness as an exemplar.</a:t>
            </a:r>
          </a:p>
        </p:txBody>
      </p:sp>
    </p:spTree>
    <p:extLst>
      <p:ext uri="{BB962C8B-B14F-4D97-AF65-F5344CB8AC3E}">
        <p14:creationId xmlns:p14="http://schemas.microsoft.com/office/powerpoint/2010/main" val="2962443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BD095-F347-66E5-C809-2002ED42B6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F74436-4250-44CB-C17B-6C1222E9AEE2}"/>
              </a:ext>
            </a:extLst>
          </p:cNvPr>
          <p:cNvSpPr>
            <a:spLocks noGrp="1"/>
          </p:cNvSpPr>
          <p:nvPr>
            <p:ph type="title"/>
          </p:nvPr>
        </p:nvSpPr>
        <p:spPr/>
        <p:txBody>
          <a:bodyPr/>
          <a:lstStyle/>
          <a:p>
            <a:r>
              <a:rPr lang="en-US" dirty="0"/>
              <a:t>Learning Objective 2</a:t>
            </a:r>
          </a:p>
        </p:txBody>
      </p:sp>
      <p:sp>
        <p:nvSpPr>
          <p:cNvPr id="3" name="Content Placeholder 2">
            <a:extLst>
              <a:ext uri="{FF2B5EF4-FFF2-40B4-BE49-F238E27FC236}">
                <a16:creationId xmlns:a16="http://schemas.microsoft.com/office/drawing/2014/main" id="{5D8A848A-08FA-931A-7D8B-BFA28ED67EAA}"/>
              </a:ext>
            </a:extLst>
          </p:cNvPr>
          <p:cNvSpPr>
            <a:spLocks noGrp="1"/>
          </p:cNvSpPr>
          <p:nvPr>
            <p:ph idx="1"/>
          </p:nvPr>
        </p:nvSpPr>
        <p:spPr>
          <a:xfrm>
            <a:off x="0" y="2362200"/>
            <a:ext cx="8991600" cy="4495800"/>
          </a:xfrm>
        </p:spPr>
        <p:txBody>
          <a:bodyPr/>
          <a:lstStyle/>
          <a:p>
            <a:pPr lvl="0"/>
            <a:r>
              <a:rPr lang="en-US" sz="4000" dirty="0"/>
              <a:t>We will now begin to address this learning objective:</a:t>
            </a:r>
          </a:p>
          <a:p>
            <a:pPr lvl="0"/>
            <a:r>
              <a:rPr lang="en-US" sz="4000" dirty="0"/>
              <a:t>Create public campaigns to promote better mental health (using forgiveness as a concrete example) without disrupting your clinical practice.</a:t>
            </a:r>
          </a:p>
          <a:p>
            <a:endParaRPr lang="en-US" dirty="0"/>
          </a:p>
        </p:txBody>
      </p:sp>
    </p:spTree>
    <p:extLst>
      <p:ext uri="{BB962C8B-B14F-4D97-AF65-F5344CB8AC3E}">
        <p14:creationId xmlns:p14="http://schemas.microsoft.com/office/powerpoint/2010/main" val="3953973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D1B67-AC9F-61CE-65C1-1C90812EFB48}"/>
              </a:ext>
            </a:extLst>
          </p:cNvPr>
          <p:cNvSpPr>
            <a:spLocks noGrp="1"/>
          </p:cNvSpPr>
          <p:nvPr>
            <p:ph type="title"/>
          </p:nvPr>
        </p:nvSpPr>
        <p:spPr/>
        <p:txBody>
          <a:bodyPr/>
          <a:lstStyle/>
          <a:p>
            <a:r>
              <a:rPr lang="en-US" dirty="0"/>
              <a:t>If these are our criteria…</a:t>
            </a:r>
          </a:p>
        </p:txBody>
      </p:sp>
      <p:sp>
        <p:nvSpPr>
          <p:cNvPr id="3" name="Content Placeholder 2">
            <a:extLst>
              <a:ext uri="{FF2B5EF4-FFF2-40B4-BE49-F238E27FC236}">
                <a16:creationId xmlns:a16="http://schemas.microsoft.com/office/drawing/2014/main" id="{FC1A69D2-46C2-F2D9-B4A5-BA4B293856F8}"/>
              </a:ext>
            </a:extLst>
          </p:cNvPr>
          <p:cNvSpPr>
            <a:spLocks noGrp="1"/>
          </p:cNvSpPr>
          <p:nvPr>
            <p:ph idx="1"/>
          </p:nvPr>
        </p:nvSpPr>
        <p:spPr/>
        <p:txBody>
          <a:bodyPr/>
          <a:lstStyle/>
          <a:p>
            <a:r>
              <a:rPr lang="en-US" dirty="0"/>
              <a:t>Treatments that are (1) palatable across communities and the globe and also (2) use some public health methods to disseminate treatments,</a:t>
            </a:r>
          </a:p>
          <a:p>
            <a:endParaRPr lang="en-US" dirty="0"/>
          </a:p>
          <a:p>
            <a:r>
              <a:rPr lang="en-US" dirty="0"/>
              <a:t>THEN let’s look at the way three types of forgiveness interventions could fit the criteria.</a:t>
            </a:r>
          </a:p>
          <a:p>
            <a:endParaRPr lang="en-US" dirty="0"/>
          </a:p>
        </p:txBody>
      </p:sp>
    </p:spTree>
    <p:extLst>
      <p:ext uri="{BB962C8B-B14F-4D97-AF65-F5344CB8AC3E}">
        <p14:creationId xmlns:p14="http://schemas.microsoft.com/office/powerpoint/2010/main" val="1869090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8DFB5-5FF5-84B4-26E6-CDE816029523}"/>
              </a:ext>
            </a:extLst>
          </p:cNvPr>
          <p:cNvSpPr>
            <a:spLocks noGrp="1"/>
          </p:cNvSpPr>
          <p:nvPr>
            <p:ph type="title"/>
          </p:nvPr>
        </p:nvSpPr>
        <p:spPr/>
        <p:txBody>
          <a:bodyPr/>
          <a:lstStyle/>
          <a:p>
            <a:r>
              <a:rPr lang="en-US" dirty="0"/>
              <a:t>Three Types of Interventions</a:t>
            </a:r>
          </a:p>
        </p:txBody>
      </p:sp>
      <p:sp>
        <p:nvSpPr>
          <p:cNvPr id="3" name="Content Placeholder 2">
            <a:extLst>
              <a:ext uri="{FF2B5EF4-FFF2-40B4-BE49-F238E27FC236}">
                <a16:creationId xmlns:a16="http://schemas.microsoft.com/office/drawing/2014/main" id="{13222573-19BF-A4DB-D825-D34951FEF791}"/>
              </a:ext>
            </a:extLst>
          </p:cNvPr>
          <p:cNvSpPr>
            <a:spLocks noGrp="1"/>
          </p:cNvSpPr>
          <p:nvPr>
            <p:ph idx="1"/>
          </p:nvPr>
        </p:nvSpPr>
        <p:spPr>
          <a:xfrm>
            <a:off x="0" y="2286000"/>
            <a:ext cx="9144000" cy="4572000"/>
          </a:xfrm>
        </p:spPr>
        <p:txBody>
          <a:bodyPr/>
          <a:lstStyle/>
          <a:p>
            <a:r>
              <a:rPr lang="en-US" dirty="0"/>
              <a:t>Classroom forgiveness education (Freedman &amp; Enright, 2020; for a meta-analysis of 20 intervention studies, see Rapp et al., 2022)</a:t>
            </a:r>
          </a:p>
          <a:p>
            <a:r>
              <a:rPr lang="en-US" dirty="0"/>
              <a:t>REACH Forgiveness psychoeducational groups and DIY workbooks (see Worthington,  2024, for a review of 25 randomized controlled trials on groups and review of 4 7-hour DIY workbook and mega-study of N = 4,598 worldwide RCT of a 3.34-hour workbook) </a:t>
            </a:r>
          </a:p>
          <a:p>
            <a:r>
              <a:rPr lang="en-US" dirty="0"/>
              <a:t>Comprehensive community campaign (Ortega Bechara et al., 2024)</a:t>
            </a:r>
          </a:p>
        </p:txBody>
      </p:sp>
    </p:spTree>
    <p:extLst>
      <p:ext uri="{BB962C8B-B14F-4D97-AF65-F5344CB8AC3E}">
        <p14:creationId xmlns:p14="http://schemas.microsoft.com/office/powerpoint/2010/main" val="383162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896D3-5E68-B3E4-968E-F63AB1FB43C0}"/>
              </a:ext>
            </a:extLst>
          </p:cNvPr>
          <p:cNvSpPr>
            <a:spLocks noGrp="1"/>
          </p:cNvSpPr>
          <p:nvPr>
            <p:ph type="title"/>
          </p:nvPr>
        </p:nvSpPr>
        <p:spPr/>
        <p:txBody>
          <a:bodyPr/>
          <a:lstStyle/>
          <a:p>
            <a:r>
              <a:rPr lang="en-US" dirty="0"/>
              <a:t>All three …</a:t>
            </a:r>
          </a:p>
        </p:txBody>
      </p:sp>
      <p:sp>
        <p:nvSpPr>
          <p:cNvPr id="3" name="Content Placeholder 2">
            <a:extLst>
              <a:ext uri="{FF2B5EF4-FFF2-40B4-BE49-F238E27FC236}">
                <a16:creationId xmlns:a16="http://schemas.microsoft.com/office/drawing/2014/main" id="{C50FDE0C-5D3F-4880-7022-B6E8A5EDC3CB}"/>
              </a:ext>
            </a:extLst>
          </p:cNvPr>
          <p:cNvSpPr>
            <a:spLocks noGrp="1"/>
          </p:cNvSpPr>
          <p:nvPr>
            <p:ph idx="1"/>
          </p:nvPr>
        </p:nvSpPr>
        <p:spPr/>
        <p:txBody>
          <a:bodyPr/>
          <a:lstStyle/>
          <a:p>
            <a:r>
              <a:rPr lang="en-US" dirty="0"/>
              <a:t>Are palatable locally and globally (i.e., low cost and creating little stigma because they address forgiveness, even though a byproduct is fewer mental health symptoms and better flourishing, well-being, and hope)</a:t>
            </a:r>
          </a:p>
          <a:p>
            <a:r>
              <a:rPr lang="en-US" dirty="0"/>
              <a:t>Are scalable and can be disseminated by public health methods</a:t>
            </a:r>
          </a:p>
        </p:txBody>
      </p:sp>
    </p:spTree>
    <p:extLst>
      <p:ext uri="{BB962C8B-B14F-4D97-AF65-F5344CB8AC3E}">
        <p14:creationId xmlns:p14="http://schemas.microsoft.com/office/powerpoint/2010/main" val="1147347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DA3B2-C5BE-4B40-037F-34123DD985C2}"/>
              </a:ext>
            </a:extLst>
          </p:cNvPr>
          <p:cNvSpPr>
            <a:spLocks noGrp="1"/>
          </p:cNvSpPr>
          <p:nvPr>
            <p:ph type="title"/>
          </p:nvPr>
        </p:nvSpPr>
        <p:spPr/>
        <p:txBody>
          <a:bodyPr/>
          <a:lstStyle/>
          <a:p>
            <a:r>
              <a:rPr lang="en-US" dirty="0"/>
              <a:t>QR Code</a:t>
            </a:r>
          </a:p>
        </p:txBody>
      </p:sp>
      <p:sp>
        <p:nvSpPr>
          <p:cNvPr id="3" name="Content Placeholder 2">
            <a:extLst>
              <a:ext uri="{FF2B5EF4-FFF2-40B4-BE49-F238E27FC236}">
                <a16:creationId xmlns:a16="http://schemas.microsoft.com/office/drawing/2014/main" id="{19083DD3-B208-820A-07F7-133A37DE6F9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116128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81E2D-6E4B-67B7-C441-132330FD3459}"/>
              </a:ext>
            </a:extLst>
          </p:cNvPr>
          <p:cNvSpPr>
            <a:spLocks noGrp="1"/>
          </p:cNvSpPr>
          <p:nvPr>
            <p:ph type="title"/>
          </p:nvPr>
        </p:nvSpPr>
        <p:spPr/>
        <p:txBody>
          <a:bodyPr/>
          <a:lstStyle/>
          <a:p>
            <a:r>
              <a:rPr lang="en-US" dirty="0"/>
              <a:t>Classroom Forgiveness Education</a:t>
            </a:r>
          </a:p>
        </p:txBody>
      </p:sp>
      <p:sp>
        <p:nvSpPr>
          <p:cNvPr id="3" name="Content Placeholder 2">
            <a:extLst>
              <a:ext uri="{FF2B5EF4-FFF2-40B4-BE49-F238E27FC236}">
                <a16:creationId xmlns:a16="http://schemas.microsoft.com/office/drawing/2014/main" id="{A70F8939-21F4-AAFB-6E43-6BB35B5173A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929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CB3E5-55F3-DA14-D138-7D2794F4CA0B}"/>
              </a:ext>
            </a:extLst>
          </p:cNvPr>
          <p:cNvSpPr>
            <a:spLocks noGrp="1"/>
          </p:cNvSpPr>
          <p:nvPr>
            <p:ph type="title"/>
          </p:nvPr>
        </p:nvSpPr>
        <p:spPr/>
        <p:txBody>
          <a:bodyPr/>
          <a:lstStyle/>
          <a:p>
            <a:r>
              <a:rPr lang="en-US" dirty="0">
                <a:solidFill>
                  <a:schemeClr val="accent4"/>
                </a:solidFill>
              </a:rPr>
              <a:t>Enright’s Process Model</a:t>
            </a:r>
          </a:p>
        </p:txBody>
      </p:sp>
      <p:sp>
        <p:nvSpPr>
          <p:cNvPr id="3" name="Content Placeholder 2">
            <a:extLst>
              <a:ext uri="{FF2B5EF4-FFF2-40B4-BE49-F238E27FC236}">
                <a16:creationId xmlns:a16="http://schemas.microsoft.com/office/drawing/2014/main" id="{506EE9C8-2C3D-2852-3D4B-78C5F048A113}"/>
              </a:ext>
            </a:extLst>
          </p:cNvPr>
          <p:cNvSpPr>
            <a:spLocks noGrp="1"/>
          </p:cNvSpPr>
          <p:nvPr>
            <p:ph idx="1"/>
          </p:nvPr>
        </p:nvSpPr>
        <p:spPr>
          <a:xfrm>
            <a:off x="0" y="2286000"/>
            <a:ext cx="9144000" cy="4572000"/>
          </a:xfrm>
          <a:solidFill>
            <a:schemeClr val="accent4">
              <a:lumMod val="25000"/>
              <a:lumOff val="75000"/>
            </a:schemeClr>
          </a:solidFill>
        </p:spPr>
        <p:txBody>
          <a:bodyPr/>
          <a:lstStyle/>
          <a:p>
            <a:r>
              <a:rPr lang="en-US" dirty="0"/>
              <a:t>Two Major Uses</a:t>
            </a:r>
          </a:p>
          <a:p>
            <a:pPr lvl="1"/>
            <a:r>
              <a:rPr lang="en-US" dirty="0"/>
              <a:t>Forgiveness Therapy: Almost all of his demonstration studies are relatively small N studies with one-to-one treatment of a person with a clinically relevant problem</a:t>
            </a:r>
          </a:p>
          <a:p>
            <a:pPr lvl="2"/>
            <a:r>
              <a:rPr lang="en-US" dirty="0"/>
              <a:t>Note: Although this is effective and well documented and excellent for psychotherapy in which you can devote 20 sessions (Enright’s recommendation) to forgiveness therapy, for this presentation, we are looking at ways that we can use non-psychotherapeutic approaches, so this won’t be considered here.</a:t>
            </a:r>
          </a:p>
          <a:p>
            <a:pPr lvl="1"/>
            <a:r>
              <a:rPr lang="en-US" dirty="0"/>
              <a:t>Forgiveness Education: 9 studies with the process model (9 studies on his story-based model); process model is much more effective and efficient</a:t>
            </a:r>
          </a:p>
        </p:txBody>
      </p:sp>
    </p:spTree>
    <p:extLst>
      <p:ext uri="{BB962C8B-B14F-4D97-AF65-F5344CB8AC3E}">
        <p14:creationId xmlns:p14="http://schemas.microsoft.com/office/powerpoint/2010/main" val="1081107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C9575-AAF1-1889-21BB-9BF3D691ED78}"/>
              </a:ext>
            </a:extLst>
          </p:cNvPr>
          <p:cNvSpPr>
            <a:spLocks noGrp="1"/>
          </p:cNvSpPr>
          <p:nvPr>
            <p:ph type="title"/>
          </p:nvPr>
        </p:nvSpPr>
        <p:spPr>
          <a:xfrm>
            <a:off x="-82549" y="0"/>
            <a:ext cx="9220199" cy="1371600"/>
          </a:xfrm>
        </p:spPr>
        <p:txBody>
          <a:bodyPr/>
          <a:lstStyle/>
          <a:p>
            <a:r>
              <a:rPr lang="en-US" sz="3200" dirty="0"/>
              <a:t>Enright’s Process Model (20 total units making up 4 phases) </a:t>
            </a:r>
            <a:br>
              <a:rPr lang="en-US" sz="3200" dirty="0"/>
            </a:br>
            <a:r>
              <a:rPr lang="en-US" sz="3200" dirty="0"/>
              <a:t>(Uncovering Phase—Units 1-8)</a:t>
            </a:r>
          </a:p>
        </p:txBody>
      </p:sp>
      <p:sp>
        <p:nvSpPr>
          <p:cNvPr id="3" name="Content Placeholder 2">
            <a:extLst>
              <a:ext uri="{FF2B5EF4-FFF2-40B4-BE49-F238E27FC236}">
                <a16:creationId xmlns:a16="http://schemas.microsoft.com/office/drawing/2014/main" id="{D0BDD227-5D5E-59E0-A2F1-26C5D884AEE7}"/>
              </a:ext>
            </a:extLst>
          </p:cNvPr>
          <p:cNvSpPr>
            <a:spLocks noGrp="1"/>
          </p:cNvSpPr>
          <p:nvPr>
            <p:ph idx="1"/>
          </p:nvPr>
        </p:nvSpPr>
        <p:spPr>
          <a:xfrm>
            <a:off x="0" y="2295525"/>
            <a:ext cx="9220199" cy="4943475"/>
          </a:xfrm>
        </p:spPr>
        <p:txBody>
          <a:bodyPr/>
          <a:lstStyle/>
          <a:p>
            <a:r>
              <a:rPr lang="en-US" sz="2000" dirty="0"/>
              <a:t>Unit 1: The person recalls and faces the offense. Defensiveness is foresworn as no longer potentially adaptive. </a:t>
            </a:r>
          </a:p>
          <a:p>
            <a:r>
              <a:rPr lang="en-US" sz="2000" dirty="0"/>
              <a:t>Unit 2: Anger is faced, admitted, and expressed. </a:t>
            </a:r>
          </a:p>
          <a:p>
            <a:r>
              <a:rPr lang="en-US" sz="2000" dirty="0"/>
              <a:t>Unit 3: Feelings of shame or guilt are addressed. </a:t>
            </a:r>
          </a:p>
          <a:p>
            <a:r>
              <a:rPr lang="en-US" sz="2000" dirty="0"/>
              <a:t>Units 4 and 5: People seek a healthy balance between the pain of the injury and understanding of the event. </a:t>
            </a:r>
          </a:p>
          <a:p>
            <a:r>
              <a:rPr lang="en-US" sz="2000" dirty="0"/>
              <a:t>Unit 6: The person considers how people usually compare themselves to an offender who is better off than they. </a:t>
            </a:r>
          </a:p>
          <a:p>
            <a:r>
              <a:rPr lang="en-US" sz="2000" dirty="0"/>
              <a:t>Unit 7: The person considers potentially permanent changes from the offense. Negative changes are admitted, but the potential for perceiving things more positively is offered. </a:t>
            </a:r>
          </a:p>
          <a:p>
            <a:r>
              <a:rPr lang="en-US" sz="2000" dirty="0"/>
              <a:t>Unit 8, the person considers their worldview and is encouraged to consider that it might change with time. </a:t>
            </a:r>
          </a:p>
        </p:txBody>
      </p:sp>
      <p:sp>
        <p:nvSpPr>
          <p:cNvPr id="4" name="TextBox 3">
            <a:extLst>
              <a:ext uri="{FF2B5EF4-FFF2-40B4-BE49-F238E27FC236}">
                <a16:creationId xmlns:a16="http://schemas.microsoft.com/office/drawing/2014/main" id="{DFD478C7-54EB-46C1-6DE9-A260B158CB7E}"/>
              </a:ext>
            </a:extLst>
          </p:cNvPr>
          <p:cNvSpPr txBox="1"/>
          <p:nvPr/>
        </p:nvSpPr>
        <p:spPr>
          <a:xfrm>
            <a:off x="6350" y="1219200"/>
            <a:ext cx="8909050" cy="923330"/>
          </a:xfrm>
          <a:prstGeom prst="rect">
            <a:avLst/>
          </a:prstGeom>
          <a:noFill/>
        </p:spPr>
        <p:txBody>
          <a:bodyPr wrap="square" rtlCol="0">
            <a:spAutoFit/>
          </a:bodyPr>
          <a:lstStyle/>
          <a:p>
            <a:r>
              <a:rPr lang="en-US" sz="1800" dirty="0"/>
              <a:t>In the uncovering phase, the person explores the transgression, admits to being hurt, and expresses feelings related to the transgression. </a:t>
            </a:r>
          </a:p>
          <a:p>
            <a:endParaRPr lang="en-US" dirty="0"/>
          </a:p>
        </p:txBody>
      </p:sp>
    </p:spTree>
    <p:extLst>
      <p:ext uri="{BB962C8B-B14F-4D97-AF65-F5344CB8AC3E}">
        <p14:creationId xmlns:p14="http://schemas.microsoft.com/office/powerpoint/2010/main" val="1916549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FD8AA-89EF-9005-F2C7-C967FD0292CC}"/>
              </a:ext>
            </a:extLst>
          </p:cNvPr>
          <p:cNvSpPr>
            <a:spLocks noGrp="1"/>
          </p:cNvSpPr>
          <p:nvPr>
            <p:ph type="title"/>
          </p:nvPr>
        </p:nvSpPr>
        <p:spPr/>
        <p:txBody>
          <a:bodyPr/>
          <a:lstStyle/>
          <a:p>
            <a:r>
              <a:rPr lang="en-US" dirty="0"/>
              <a:t>Enright’s Process Model (Decision Phase—Units 9-11)</a:t>
            </a:r>
          </a:p>
        </p:txBody>
      </p:sp>
      <p:sp>
        <p:nvSpPr>
          <p:cNvPr id="3" name="Content Placeholder 2">
            <a:extLst>
              <a:ext uri="{FF2B5EF4-FFF2-40B4-BE49-F238E27FC236}">
                <a16:creationId xmlns:a16="http://schemas.microsoft.com/office/drawing/2014/main" id="{827DF9F1-55BB-DA94-01E2-8F02ACBBF7F2}"/>
              </a:ext>
            </a:extLst>
          </p:cNvPr>
          <p:cNvSpPr>
            <a:spLocks noGrp="1"/>
          </p:cNvSpPr>
          <p:nvPr>
            <p:ph idx="1"/>
          </p:nvPr>
        </p:nvSpPr>
        <p:spPr>
          <a:xfrm>
            <a:off x="0" y="2286000"/>
            <a:ext cx="9144000" cy="3800475"/>
          </a:xfrm>
        </p:spPr>
        <p:txBody>
          <a:bodyPr/>
          <a:lstStyle/>
          <a:p>
            <a:r>
              <a:rPr lang="en-US" dirty="0"/>
              <a:t>The decision phase consists of units 9 to 11.</a:t>
            </a:r>
          </a:p>
          <a:p>
            <a:r>
              <a:rPr lang="en-US" dirty="0"/>
              <a:t>Unit 9, frank admission is encouraged that old strategies are not working. </a:t>
            </a:r>
          </a:p>
          <a:p>
            <a:r>
              <a:rPr lang="en-US" dirty="0"/>
              <a:t>Unit 10, the person considers forgiveness as an option; The definition of forgiveness and what it is not are considered. </a:t>
            </a:r>
          </a:p>
          <a:p>
            <a:r>
              <a:rPr lang="en-US" dirty="0"/>
              <a:t>Unit 11, the person commits to forgive the offender even though the person may not feel like forgiving. </a:t>
            </a:r>
          </a:p>
          <a:p>
            <a:endParaRPr lang="en-US" dirty="0"/>
          </a:p>
        </p:txBody>
      </p:sp>
    </p:spTree>
    <p:extLst>
      <p:ext uri="{BB962C8B-B14F-4D97-AF65-F5344CB8AC3E}">
        <p14:creationId xmlns:p14="http://schemas.microsoft.com/office/powerpoint/2010/main" val="3077241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8761F-87F7-B886-7068-7F5D21C9CFE3}"/>
              </a:ext>
            </a:extLst>
          </p:cNvPr>
          <p:cNvSpPr>
            <a:spLocks noGrp="1"/>
          </p:cNvSpPr>
          <p:nvPr>
            <p:ph type="title"/>
          </p:nvPr>
        </p:nvSpPr>
        <p:spPr/>
        <p:txBody>
          <a:bodyPr/>
          <a:lstStyle/>
          <a:p>
            <a:r>
              <a:rPr lang="en-US" dirty="0"/>
              <a:t>Enright’s Process Model (Work Phase—Units 12-15)</a:t>
            </a:r>
          </a:p>
        </p:txBody>
      </p:sp>
      <p:sp>
        <p:nvSpPr>
          <p:cNvPr id="3" name="Content Placeholder 2">
            <a:extLst>
              <a:ext uri="{FF2B5EF4-FFF2-40B4-BE49-F238E27FC236}">
                <a16:creationId xmlns:a16="http://schemas.microsoft.com/office/drawing/2014/main" id="{0B0EDDB5-306D-C8F0-E1EC-ECFCD6759D14}"/>
              </a:ext>
            </a:extLst>
          </p:cNvPr>
          <p:cNvSpPr>
            <a:spLocks noGrp="1"/>
          </p:cNvSpPr>
          <p:nvPr>
            <p:ph idx="1"/>
          </p:nvPr>
        </p:nvSpPr>
        <p:spPr>
          <a:xfrm>
            <a:off x="0" y="2286000"/>
            <a:ext cx="9144000" cy="3962400"/>
          </a:xfrm>
        </p:spPr>
        <p:txBody>
          <a:bodyPr/>
          <a:lstStyle/>
          <a:p>
            <a:r>
              <a:rPr lang="en-US" sz="2400" dirty="0"/>
              <a:t>The third phase is the work phase, in which there are four units. </a:t>
            </a:r>
          </a:p>
          <a:p>
            <a:r>
              <a:rPr lang="en-US" sz="2400" dirty="0"/>
              <a:t>Unit 12: The person seeks to understand the offender, including speculating about the person’s imperfections. This helps reframe the understanding of the offender. </a:t>
            </a:r>
          </a:p>
          <a:p>
            <a:r>
              <a:rPr lang="en-US" sz="2400" dirty="0"/>
              <a:t>Unit 13: Reframing is continued to promote empathy. </a:t>
            </a:r>
          </a:p>
          <a:p>
            <a:r>
              <a:rPr lang="en-US" sz="2400" dirty="0"/>
              <a:t>Unit 14: Reframing is continued to promote compassion. </a:t>
            </a:r>
          </a:p>
          <a:p>
            <a:r>
              <a:rPr lang="en-US" sz="2400" dirty="0"/>
              <a:t>Both are acknowledged as challenging to maintain.</a:t>
            </a:r>
          </a:p>
          <a:p>
            <a:r>
              <a:rPr lang="en-US" sz="2400" dirty="0"/>
              <a:t>Unit 15, The person is encouraged to accept and bear the pain of the injury. </a:t>
            </a:r>
          </a:p>
        </p:txBody>
      </p:sp>
    </p:spTree>
    <p:extLst>
      <p:ext uri="{BB962C8B-B14F-4D97-AF65-F5344CB8AC3E}">
        <p14:creationId xmlns:p14="http://schemas.microsoft.com/office/powerpoint/2010/main" val="13755233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CA973-99EB-5F7E-9952-0633A0ABBF0D}"/>
              </a:ext>
            </a:extLst>
          </p:cNvPr>
          <p:cNvSpPr>
            <a:spLocks noGrp="1"/>
          </p:cNvSpPr>
          <p:nvPr>
            <p:ph type="title"/>
          </p:nvPr>
        </p:nvSpPr>
        <p:spPr>
          <a:xfrm>
            <a:off x="76200" y="0"/>
            <a:ext cx="8991600" cy="1676400"/>
          </a:xfrm>
        </p:spPr>
        <p:txBody>
          <a:bodyPr/>
          <a:lstStyle/>
          <a:p>
            <a:r>
              <a:rPr lang="en-US" dirty="0"/>
              <a:t>Enright’s Process Model (Deepening Phase—Units 16-20)</a:t>
            </a:r>
            <a:br>
              <a:rPr lang="en-US" dirty="0"/>
            </a:br>
            <a:r>
              <a:rPr lang="en-US" dirty="0"/>
              <a:t>Gaining a wider perspective</a:t>
            </a:r>
          </a:p>
        </p:txBody>
      </p:sp>
      <p:sp>
        <p:nvSpPr>
          <p:cNvPr id="3" name="Content Placeholder 2">
            <a:extLst>
              <a:ext uri="{FF2B5EF4-FFF2-40B4-BE49-F238E27FC236}">
                <a16:creationId xmlns:a16="http://schemas.microsoft.com/office/drawing/2014/main" id="{BFCA52DD-4997-D981-D373-B2BE8E767D2D}"/>
              </a:ext>
            </a:extLst>
          </p:cNvPr>
          <p:cNvSpPr>
            <a:spLocks noGrp="1"/>
          </p:cNvSpPr>
          <p:nvPr>
            <p:ph idx="1"/>
          </p:nvPr>
        </p:nvSpPr>
        <p:spPr>
          <a:xfrm>
            <a:off x="76200" y="2286000"/>
            <a:ext cx="8991600" cy="4419600"/>
          </a:xfrm>
        </p:spPr>
        <p:txBody>
          <a:bodyPr/>
          <a:lstStyle/>
          <a:p>
            <a:r>
              <a:rPr lang="en-US" dirty="0"/>
              <a:t>Unit 16: Meaning is sought in suffering and forgiving. </a:t>
            </a:r>
          </a:p>
          <a:p>
            <a:r>
              <a:rPr lang="en-US" dirty="0"/>
              <a:t>Unit 17: The person reflects on his or her own need for forgiveness in the past. </a:t>
            </a:r>
          </a:p>
          <a:p>
            <a:r>
              <a:rPr lang="en-US" dirty="0"/>
              <a:t>Unit 18: The person learns he or she is not alone in suffering. </a:t>
            </a:r>
          </a:p>
          <a:p>
            <a:r>
              <a:rPr lang="en-US" dirty="0"/>
              <a:t>Unit 19: The person reconsiders his or her purpose in life, hoping to find a </a:t>
            </a:r>
            <a:r>
              <a:rPr lang="en-US" dirty="0" err="1"/>
              <a:t>newpurpose</a:t>
            </a:r>
            <a:r>
              <a:rPr lang="en-US" dirty="0"/>
              <a:t>. </a:t>
            </a:r>
          </a:p>
          <a:p>
            <a:r>
              <a:rPr lang="en-US" dirty="0"/>
              <a:t>Unit 20: the person reflects on decreased negative and increased positive affect. </a:t>
            </a:r>
          </a:p>
          <a:p>
            <a:endParaRPr lang="en-US" dirty="0"/>
          </a:p>
          <a:p>
            <a:endParaRPr lang="en-US" dirty="0"/>
          </a:p>
          <a:p>
            <a:endParaRPr lang="en-US" dirty="0"/>
          </a:p>
        </p:txBody>
      </p:sp>
    </p:spTree>
    <p:extLst>
      <p:ext uri="{BB962C8B-B14F-4D97-AF65-F5344CB8AC3E}">
        <p14:creationId xmlns:p14="http://schemas.microsoft.com/office/powerpoint/2010/main" val="210571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81B84790-6A7D-3D11-13AA-C3D794CA0B29}"/>
              </a:ext>
            </a:extLst>
          </p:cNvPr>
          <p:cNvSpPr>
            <a:spLocks noGrp="1" noChangeArrowheads="1"/>
          </p:cNvSpPr>
          <p:nvPr>
            <p:ph type="title"/>
          </p:nvPr>
        </p:nvSpPr>
        <p:spPr/>
        <p:txBody>
          <a:bodyPr/>
          <a:lstStyle/>
          <a:p>
            <a:r>
              <a:rPr lang="en-US" altLang="en-US"/>
              <a:t>What Kind of Evidence?</a:t>
            </a:r>
          </a:p>
        </p:txBody>
      </p:sp>
      <p:sp>
        <p:nvSpPr>
          <p:cNvPr id="25603" name="Content Placeholder 2">
            <a:extLst>
              <a:ext uri="{FF2B5EF4-FFF2-40B4-BE49-F238E27FC236}">
                <a16:creationId xmlns:a16="http://schemas.microsoft.com/office/drawing/2014/main" id="{1D78AD8F-E3B4-8437-AF63-1222F988E351}"/>
              </a:ext>
            </a:extLst>
          </p:cNvPr>
          <p:cNvSpPr>
            <a:spLocks noGrp="1" noChangeArrowheads="1"/>
          </p:cNvSpPr>
          <p:nvPr>
            <p:ph idx="1"/>
          </p:nvPr>
        </p:nvSpPr>
        <p:spPr>
          <a:xfrm>
            <a:off x="76200" y="2438400"/>
            <a:ext cx="9067800" cy="4419600"/>
          </a:xfrm>
        </p:spPr>
        <p:txBody>
          <a:bodyPr/>
          <a:lstStyle/>
          <a:p>
            <a:r>
              <a:rPr lang="en-US" altLang="en-US" dirty="0"/>
              <a:t>Statistical aside: </a:t>
            </a:r>
            <a:r>
              <a:rPr lang="en-US" altLang="en-US" b="1" dirty="0"/>
              <a:t>Effect size</a:t>
            </a:r>
            <a:r>
              <a:rPr lang="en-US" altLang="en-US" dirty="0"/>
              <a:t> is the number of standard deviations a treatment is superior to a control condition. Expressed as Cohen’s d or Hedges g (which are conceptually pretty much the same) or r (usually t2 vs t1).</a:t>
            </a:r>
          </a:p>
          <a:p>
            <a:endParaRPr lang="en-US" altLang="en-US" dirty="0"/>
          </a:p>
          <a:p>
            <a:r>
              <a:rPr lang="en-US" altLang="en-US" dirty="0"/>
              <a:t>Perspective: 26 weeks of 1-hour per week of CBT for depression yields mean effect size of d = 1.26.</a:t>
            </a:r>
          </a:p>
          <a:p>
            <a:pPr lvl="1"/>
            <a:r>
              <a:rPr lang="en-US" altLang="en-US" dirty="0"/>
              <a:t>The d / hour = 0.05</a:t>
            </a:r>
          </a:p>
        </p:txBody>
      </p:sp>
    </p:spTree>
    <p:extLst>
      <p:ext uri="{BB962C8B-B14F-4D97-AF65-F5344CB8AC3E}">
        <p14:creationId xmlns:p14="http://schemas.microsoft.com/office/powerpoint/2010/main" val="3351951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7F9B9-A1A3-D625-CB59-4DE665E672EF}"/>
              </a:ext>
            </a:extLst>
          </p:cNvPr>
          <p:cNvSpPr>
            <a:spLocks noGrp="1"/>
          </p:cNvSpPr>
          <p:nvPr>
            <p:ph type="title"/>
          </p:nvPr>
        </p:nvSpPr>
        <p:spPr>
          <a:xfrm>
            <a:off x="76200" y="0"/>
            <a:ext cx="9067800" cy="1905000"/>
          </a:xfrm>
        </p:spPr>
        <p:txBody>
          <a:bodyPr/>
          <a:lstStyle/>
          <a:p>
            <a:r>
              <a:rPr lang="en-US" dirty="0"/>
              <a:t>Effectiveness and Efficiency of Enright’s Process Model—Forgiveness Therapy and Classroom Studies</a:t>
            </a:r>
          </a:p>
        </p:txBody>
      </p:sp>
      <p:sp>
        <p:nvSpPr>
          <p:cNvPr id="3" name="Content Placeholder 2">
            <a:extLst>
              <a:ext uri="{FF2B5EF4-FFF2-40B4-BE49-F238E27FC236}">
                <a16:creationId xmlns:a16="http://schemas.microsoft.com/office/drawing/2014/main" id="{6DAAEAB6-80AB-AD5D-6377-2659649B2EE3}"/>
              </a:ext>
            </a:extLst>
          </p:cNvPr>
          <p:cNvSpPr>
            <a:spLocks noGrp="1"/>
          </p:cNvSpPr>
          <p:nvPr>
            <p:ph idx="1"/>
          </p:nvPr>
        </p:nvSpPr>
        <p:spPr>
          <a:xfrm>
            <a:off x="0" y="2209800"/>
            <a:ext cx="9144000" cy="4724400"/>
          </a:xfrm>
        </p:spPr>
        <p:txBody>
          <a:bodyPr/>
          <a:lstStyle/>
          <a:p>
            <a:r>
              <a:rPr lang="en-US" sz="2000" dirty="0"/>
              <a:t>Classroom studies (later in Rapp et al., 2022, meta-analysis)—very international (Ireland, Turkey, S. Korea, Pakistan)</a:t>
            </a:r>
          </a:p>
          <a:p>
            <a:pPr lvl="1"/>
            <a:r>
              <a:rPr lang="en-US" sz="2000" dirty="0"/>
              <a:t>Elementary School Children in Belfast, Northern Ireland (3 studies) 17 weekly 45-minutes classes = 12 hours 45 minutes</a:t>
            </a:r>
          </a:p>
          <a:p>
            <a:pPr lvl="1"/>
            <a:r>
              <a:rPr lang="en-US" sz="2000" dirty="0"/>
              <a:t>Elementary School Children in Milwaukee, Wisconsin (17 weekly 45-minute classes) 12 hours 45 minutes</a:t>
            </a:r>
          </a:p>
          <a:p>
            <a:pPr lvl="1"/>
            <a:r>
              <a:rPr lang="en-US" sz="2000" dirty="0"/>
              <a:t>Impoverished Fourth-Grade Students in Turkey</a:t>
            </a:r>
          </a:p>
          <a:p>
            <a:pPr lvl="1"/>
            <a:r>
              <a:rPr lang="en-US" sz="2000" dirty="0"/>
              <a:t>Academically At-Risk Adolescents in the Midwestern United States (aged 12-14) (15 weeks)</a:t>
            </a:r>
          </a:p>
          <a:p>
            <a:pPr lvl="1"/>
            <a:r>
              <a:rPr lang="en-US" sz="2000" dirty="0"/>
              <a:t>Female Adolescent Aggressive Victims in South Korea 12 weeks</a:t>
            </a:r>
          </a:p>
          <a:p>
            <a:pPr lvl="1"/>
            <a:r>
              <a:rPr lang="en-US" sz="2000" dirty="0"/>
              <a:t>At-Risk Adolescents in the Midwestern United States (15 to 19) 23 hours</a:t>
            </a:r>
          </a:p>
          <a:p>
            <a:pPr lvl="1"/>
            <a:r>
              <a:rPr lang="en-US" sz="2000" dirty="0"/>
              <a:t>Abused Adolescents in Pakistan 2x per week for four months (32 hours)</a:t>
            </a:r>
          </a:p>
          <a:p>
            <a:r>
              <a:rPr lang="en-US" sz="2000" b="1" dirty="0">
                <a:solidFill>
                  <a:srgbClr val="FF0000"/>
                </a:solidFill>
              </a:rPr>
              <a:t>Internationally proven; mean time 17.92 hours</a:t>
            </a:r>
          </a:p>
        </p:txBody>
      </p:sp>
    </p:spTree>
    <p:extLst>
      <p:ext uri="{BB962C8B-B14F-4D97-AF65-F5344CB8AC3E}">
        <p14:creationId xmlns:p14="http://schemas.microsoft.com/office/powerpoint/2010/main" val="4102565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59DE4-4949-F9CD-99B3-4A477FD4BD56}"/>
              </a:ext>
            </a:extLst>
          </p:cNvPr>
          <p:cNvSpPr>
            <a:spLocks noGrp="1"/>
          </p:cNvSpPr>
          <p:nvPr>
            <p:ph type="title"/>
          </p:nvPr>
        </p:nvSpPr>
        <p:spPr>
          <a:xfrm>
            <a:off x="381000" y="76200"/>
            <a:ext cx="8305800" cy="1828800"/>
          </a:xfrm>
        </p:spPr>
        <p:txBody>
          <a:bodyPr/>
          <a:lstStyle/>
          <a:p>
            <a:r>
              <a:rPr lang="en-US" dirty="0"/>
              <a:t>Classroom interventions (Bob Enright and Suzanne Freedman): Effectiveness versus efficiency</a:t>
            </a:r>
          </a:p>
        </p:txBody>
      </p:sp>
      <p:sp>
        <p:nvSpPr>
          <p:cNvPr id="3" name="Content Placeholder 2">
            <a:extLst>
              <a:ext uri="{FF2B5EF4-FFF2-40B4-BE49-F238E27FC236}">
                <a16:creationId xmlns:a16="http://schemas.microsoft.com/office/drawing/2014/main" id="{86C00DAC-2B37-CD63-6C4E-CEC7CA190FD2}"/>
              </a:ext>
            </a:extLst>
          </p:cNvPr>
          <p:cNvSpPr>
            <a:spLocks noGrp="1"/>
          </p:cNvSpPr>
          <p:nvPr>
            <p:ph idx="1"/>
          </p:nvPr>
        </p:nvSpPr>
        <p:spPr>
          <a:xfrm>
            <a:off x="0" y="2209800"/>
            <a:ext cx="9144000" cy="4648200"/>
          </a:xfrm>
        </p:spPr>
        <p:txBody>
          <a:bodyPr/>
          <a:lstStyle/>
          <a:p>
            <a:r>
              <a:rPr lang="en-US" sz="2400" b="1" dirty="0">
                <a:solidFill>
                  <a:srgbClr val="FF0000"/>
                </a:solidFill>
              </a:rPr>
              <a:t>Process model: k = 9; g = 0.66</a:t>
            </a:r>
          </a:p>
          <a:p>
            <a:r>
              <a:rPr lang="en-US" sz="2400" dirty="0"/>
              <a:t>Story-based model: k = 9; g = 0.27</a:t>
            </a:r>
          </a:p>
          <a:p>
            <a:endParaRPr lang="en-US" sz="2400" dirty="0"/>
          </a:p>
          <a:p>
            <a:r>
              <a:rPr lang="en-US" sz="2400" dirty="0"/>
              <a:t>Time for Enright’s process and story-based models see previous slide: (12 h 45 m, 12 h 45 m, 15 h, 12 h, 23h, 32h)  Mean = 17.92 hours</a:t>
            </a:r>
          </a:p>
          <a:p>
            <a:endParaRPr lang="en-US" sz="2400" dirty="0"/>
          </a:p>
          <a:p>
            <a:r>
              <a:rPr lang="en-US" sz="2400" b="1" dirty="0">
                <a:solidFill>
                  <a:srgbClr val="FF0000"/>
                </a:solidFill>
              </a:rPr>
              <a:t>d/</a:t>
            </a:r>
            <a:r>
              <a:rPr lang="en-US" sz="2400" b="1" dirty="0" err="1">
                <a:solidFill>
                  <a:srgbClr val="FF0000"/>
                </a:solidFill>
              </a:rPr>
              <a:t>hr</a:t>
            </a:r>
            <a:r>
              <a:rPr lang="en-US" sz="2400" b="1" dirty="0">
                <a:solidFill>
                  <a:srgbClr val="FF0000"/>
                </a:solidFill>
              </a:rPr>
              <a:t> process model: 0.66/18 = 0.036</a:t>
            </a:r>
          </a:p>
          <a:p>
            <a:r>
              <a:rPr lang="en-US" sz="2400" dirty="0"/>
              <a:t>d/</a:t>
            </a:r>
            <a:r>
              <a:rPr lang="en-US" sz="2400" dirty="0" err="1"/>
              <a:t>hr</a:t>
            </a:r>
            <a:r>
              <a:rPr lang="en-US" sz="2400" dirty="0"/>
              <a:t> story-based model: ~ 0.012</a:t>
            </a:r>
          </a:p>
          <a:p>
            <a:endParaRPr lang="en-US" sz="2400" dirty="0"/>
          </a:p>
          <a:p>
            <a:r>
              <a:rPr lang="en-US" sz="2400" dirty="0"/>
              <a:t>REACH: k = 2; g = 0.29 (but time = 10 </a:t>
            </a:r>
            <a:r>
              <a:rPr lang="en-US" sz="2400" dirty="0" err="1"/>
              <a:t>hrs</a:t>
            </a:r>
            <a:r>
              <a:rPr lang="en-US" sz="2400" dirty="0"/>
              <a:t>); d/</a:t>
            </a:r>
            <a:r>
              <a:rPr lang="en-US" sz="2400" dirty="0" err="1"/>
              <a:t>hr</a:t>
            </a:r>
            <a:r>
              <a:rPr lang="en-US" sz="2400" dirty="0"/>
              <a:t> = 0.029</a:t>
            </a:r>
          </a:p>
        </p:txBody>
      </p:sp>
    </p:spTree>
    <p:extLst>
      <p:ext uri="{BB962C8B-B14F-4D97-AF65-F5344CB8AC3E}">
        <p14:creationId xmlns:p14="http://schemas.microsoft.com/office/powerpoint/2010/main" val="1991049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F86ABB71-2B03-4C95-2CBE-DBF9448282D1}"/>
              </a:ext>
            </a:extLst>
          </p:cNvPr>
          <p:cNvSpPr>
            <a:spLocks noGrp="1" noChangeArrowheads="1"/>
          </p:cNvSpPr>
          <p:nvPr>
            <p:ph type="title"/>
          </p:nvPr>
        </p:nvSpPr>
        <p:spPr>
          <a:xfrm>
            <a:off x="0" y="0"/>
            <a:ext cx="4343400" cy="2209800"/>
          </a:xfrm>
        </p:spPr>
        <p:txBody>
          <a:bodyPr/>
          <a:lstStyle/>
          <a:p>
            <a:r>
              <a:rPr lang="en-US" altLang="en-US"/>
              <a:t>Forgiveness with school-aged children (Rapp et al., 2022)</a:t>
            </a:r>
          </a:p>
        </p:txBody>
      </p:sp>
      <p:sp>
        <p:nvSpPr>
          <p:cNvPr id="55299" name="Content Placeholder 2">
            <a:extLst>
              <a:ext uri="{FF2B5EF4-FFF2-40B4-BE49-F238E27FC236}">
                <a16:creationId xmlns:a16="http://schemas.microsoft.com/office/drawing/2014/main" id="{A1132879-6A86-1451-13A3-9652B680CDD0}"/>
              </a:ext>
            </a:extLst>
          </p:cNvPr>
          <p:cNvSpPr>
            <a:spLocks noGrp="1" noChangeArrowheads="1"/>
          </p:cNvSpPr>
          <p:nvPr>
            <p:ph idx="1"/>
          </p:nvPr>
        </p:nvSpPr>
        <p:spPr>
          <a:xfrm>
            <a:off x="152400" y="2209800"/>
            <a:ext cx="8991600" cy="4648200"/>
          </a:xfrm>
        </p:spPr>
        <p:txBody>
          <a:bodyPr/>
          <a:lstStyle/>
          <a:p>
            <a:pPr>
              <a:defRPr/>
            </a:pPr>
            <a:r>
              <a:rPr lang="en-US" altLang="en-US" dirty="0"/>
              <a:t>Meta-analyzed 20 studies in educational settings with children first grade (age 6) to 12</a:t>
            </a:r>
            <a:r>
              <a:rPr lang="en-US" altLang="en-US" baseline="30000" dirty="0"/>
              <a:t>th</a:t>
            </a:r>
            <a:r>
              <a:rPr lang="en-US" altLang="en-US" dirty="0"/>
              <a:t> grade (age 18)</a:t>
            </a:r>
          </a:p>
          <a:p>
            <a:pPr>
              <a:defRPr/>
            </a:pPr>
            <a:r>
              <a:rPr lang="en-US" altLang="en-US" dirty="0"/>
              <a:t>Outcomes: [</a:t>
            </a:r>
            <a:r>
              <a:rPr lang="en-US" dirty="0">
                <a:ea typeface="Calibri" panose="020F0502020204030204" pitchFamily="34" charset="0"/>
                <a:cs typeface="Times New Roman" panose="02020603050405020304" pitchFamily="18" charset="0"/>
              </a:rPr>
              <a:t>Forgiveness + anger]* (g = 0.41; k = 20); Hope (g = 1.70, k = 5); Depression (g = 0.11, k = 7)</a:t>
            </a:r>
            <a:endParaRPr lang="en-US" altLang="en-US" dirty="0"/>
          </a:p>
          <a:p>
            <a:pPr>
              <a:lnSpc>
                <a:spcPct val="107000"/>
              </a:lnSpc>
              <a:spcBef>
                <a:spcPts val="0"/>
              </a:spcBef>
              <a:spcAft>
                <a:spcPts val="800"/>
              </a:spcAft>
              <a:defRPr/>
            </a:pPr>
            <a:r>
              <a:rPr lang="en-US" altLang="en-US" dirty="0"/>
              <a:t>Moderators (i.e., predictors of outcomes): </a:t>
            </a:r>
            <a:r>
              <a:rPr lang="en-US" b="1" kern="100" dirty="0">
                <a:solidFill>
                  <a:srgbClr val="FF0000"/>
                </a:solidFill>
                <a:ea typeface="Calibri" panose="020F0502020204030204" pitchFamily="34" charset="0"/>
                <a:cs typeface="Times New Roman" panose="02020603050405020304" pitchFamily="18" charset="0"/>
              </a:rPr>
              <a:t>Grades: 1-3 (g = 0.03; k = 4),</a:t>
            </a:r>
            <a:r>
              <a:rPr lang="en-US" kern="100" dirty="0">
                <a:ea typeface="Calibri" panose="020F0502020204030204" pitchFamily="34" charset="0"/>
                <a:cs typeface="Times New Roman" panose="02020603050405020304" pitchFamily="18" charset="0"/>
              </a:rPr>
              <a:t> 4-6* (g = 0.45, k = 5), 6-8* (g = 0.58, k = 8), 9-12* (g = 0.44, k = 3)</a:t>
            </a:r>
          </a:p>
          <a:p>
            <a:pPr>
              <a:lnSpc>
                <a:spcPct val="107000"/>
              </a:lnSpc>
              <a:spcBef>
                <a:spcPts val="0"/>
              </a:spcBef>
              <a:spcAft>
                <a:spcPts val="800"/>
              </a:spcAft>
              <a:defRPr/>
            </a:pPr>
            <a:endParaRPr lang="en-US" kern="100" dirty="0">
              <a:ea typeface="Calibri" panose="020F0502020204030204" pitchFamily="34" charset="0"/>
              <a:cs typeface="Times New Roman" panose="02020603050405020304" pitchFamily="18" charset="0"/>
            </a:endParaRPr>
          </a:p>
          <a:p>
            <a:pPr>
              <a:lnSpc>
                <a:spcPct val="107000"/>
              </a:lnSpc>
              <a:spcBef>
                <a:spcPts val="0"/>
              </a:spcBef>
              <a:spcAft>
                <a:spcPts val="800"/>
              </a:spcAft>
              <a:defRPr/>
            </a:pPr>
            <a:r>
              <a:rPr lang="en-US" b="1" kern="100" dirty="0">
                <a:solidFill>
                  <a:srgbClr val="FF0000"/>
                </a:solidFill>
                <a:ea typeface="Calibri" panose="020F0502020204030204" pitchFamily="34" charset="0"/>
                <a:cs typeface="Times New Roman" panose="02020603050405020304" pitchFamily="18" charset="0"/>
              </a:rPr>
              <a:t>Takeaway: In four studies with children 8 and under, NO Forgiveness Was Experienced</a:t>
            </a:r>
          </a:p>
        </p:txBody>
      </p:sp>
      <p:sp>
        <p:nvSpPr>
          <p:cNvPr id="30724" name="TextBox 1">
            <a:extLst>
              <a:ext uri="{FF2B5EF4-FFF2-40B4-BE49-F238E27FC236}">
                <a16:creationId xmlns:a16="http://schemas.microsoft.com/office/drawing/2014/main" id="{EBEE3E63-3D49-7373-39E7-D147D6170F0A}"/>
              </a:ext>
            </a:extLst>
          </p:cNvPr>
          <p:cNvSpPr txBox="1">
            <a:spLocks noChangeArrowheads="1"/>
          </p:cNvSpPr>
          <p:nvPr/>
        </p:nvSpPr>
        <p:spPr bwMode="auto">
          <a:xfrm>
            <a:off x="4191000" y="0"/>
            <a:ext cx="47244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r>
              <a:rPr lang="en-US" altLang="en-US" sz="1800"/>
              <a:t>g is effect size (number of SDs changed); </a:t>
            </a:r>
          </a:p>
          <a:p>
            <a:pPr>
              <a:spcBef>
                <a:spcPct val="0"/>
              </a:spcBef>
              <a:buClrTx/>
              <a:buSzTx/>
              <a:buFontTx/>
              <a:buNone/>
            </a:pPr>
            <a:endParaRPr lang="en-US" altLang="en-US" sz="1800"/>
          </a:p>
          <a:p>
            <a:pPr>
              <a:spcBef>
                <a:spcPct val="0"/>
              </a:spcBef>
              <a:buClrTx/>
              <a:buSzTx/>
              <a:buFontTx/>
              <a:buNone/>
            </a:pPr>
            <a:r>
              <a:rPr lang="en-US" altLang="en-US" sz="1800"/>
              <a:t>* statistical significance (note, some comparisons can be not significant merely because few studies or very unstable results of studies)</a:t>
            </a:r>
          </a:p>
        </p:txBody>
      </p:sp>
    </p:spTree>
    <p:extLst>
      <p:ext uri="{BB962C8B-B14F-4D97-AF65-F5344CB8AC3E}">
        <p14:creationId xmlns:p14="http://schemas.microsoft.com/office/powerpoint/2010/main" val="1704509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F060B-252B-A305-FE10-8CF26216C233}"/>
              </a:ext>
            </a:extLst>
          </p:cNvPr>
          <p:cNvSpPr>
            <a:spLocks noGrp="1"/>
          </p:cNvSpPr>
          <p:nvPr>
            <p:ph type="title"/>
          </p:nvPr>
        </p:nvSpPr>
        <p:spPr/>
        <p:txBody>
          <a:bodyPr/>
          <a:lstStyle/>
          <a:p>
            <a:r>
              <a:rPr lang="en-US" dirty="0"/>
              <a:t>Abstract</a:t>
            </a:r>
          </a:p>
        </p:txBody>
      </p:sp>
      <p:sp>
        <p:nvSpPr>
          <p:cNvPr id="3" name="Content Placeholder 2">
            <a:extLst>
              <a:ext uri="{FF2B5EF4-FFF2-40B4-BE49-F238E27FC236}">
                <a16:creationId xmlns:a16="http://schemas.microsoft.com/office/drawing/2014/main" id="{B3CFA179-C800-A3E1-A207-08003E830E18}"/>
              </a:ext>
            </a:extLst>
          </p:cNvPr>
          <p:cNvSpPr>
            <a:spLocks noGrp="1"/>
          </p:cNvSpPr>
          <p:nvPr>
            <p:ph idx="1"/>
          </p:nvPr>
        </p:nvSpPr>
        <p:spPr/>
        <p:txBody>
          <a:bodyPr/>
          <a:lstStyle/>
          <a:p>
            <a:r>
              <a:rPr lang="en-US" dirty="0"/>
              <a:t>To meet increased need for therapy, the American Psychological Association recommends moving from individual intervention to population mental health. We explore how psychotherapists can include more preventive interventions without disrupting your practice. Forgiveness intervention is an example. You will learn over 10 practical ways to change people in a community. </a:t>
            </a:r>
          </a:p>
          <a:p>
            <a:endParaRPr lang="en-US" dirty="0"/>
          </a:p>
        </p:txBody>
      </p:sp>
    </p:spTree>
    <p:extLst>
      <p:ext uri="{BB962C8B-B14F-4D97-AF65-F5344CB8AC3E}">
        <p14:creationId xmlns:p14="http://schemas.microsoft.com/office/powerpoint/2010/main" val="3326037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D6052-C31E-08BD-8B0D-DF550ECB3597}"/>
              </a:ext>
            </a:extLst>
          </p:cNvPr>
          <p:cNvSpPr>
            <a:spLocks noGrp="1"/>
          </p:cNvSpPr>
          <p:nvPr>
            <p:ph type="title"/>
          </p:nvPr>
        </p:nvSpPr>
        <p:spPr/>
        <p:txBody>
          <a:bodyPr/>
          <a:lstStyle/>
          <a:p>
            <a:r>
              <a:rPr lang="en-US" dirty="0"/>
              <a:t>Psychoeducational Groups</a:t>
            </a:r>
          </a:p>
        </p:txBody>
      </p:sp>
      <p:sp>
        <p:nvSpPr>
          <p:cNvPr id="3" name="Content Placeholder 2">
            <a:extLst>
              <a:ext uri="{FF2B5EF4-FFF2-40B4-BE49-F238E27FC236}">
                <a16:creationId xmlns:a16="http://schemas.microsoft.com/office/drawing/2014/main" id="{6C5A2F44-3926-35D7-F7F4-3F4F4DB8AEC5}"/>
              </a:ext>
            </a:extLst>
          </p:cNvPr>
          <p:cNvSpPr>
            <a:spLocks noGrp="1"/>
          </p:cNvSpPr>
          <p:nvPr>
            <p:ph idx="1"/>
          </p:nvPr>
        </p:nvSpPr>
        <p:spPr/>
        <p:txBody>
          <a:bodyPr/>
          <a:lstStyle/>
          <a:p>
            <a:r>
              <a:rPr lang="en-US" dirty="0"/>
              <a:t>For REACH Forgiveness, k = 25</a:t>
            </a:r>
          </a:p>
          <a:p>
            <a:r>
              <a:rPr lang="en-US" dirty="0"/>
              <a:t>For Enright’s process model, k = 2</a:t>
            </a:r>
          </a:p>
          <a:p>
            <a:r>
              <a:rPr lang="en-US" dirty="0"/>
              <a:t>For Luskin FFG groups, k = 2</a:t>
            </a:r>
          </a:p>
          <a:p>
            <a:r>
              <a:rPr lang="en-US" dirty="0"/>
              <a:t>For Wade group process model, k = 2</a:t>
            </a:r>
          </a:p>
        </p:txBody>
      </p:sp>
    </p:spTree>
    <p:extLst>
      <p:ext uri="{BB962C8B-B14F-4D97-AF65-F5344CB8AC3E}">
        <p14:creationId xmlns:p14="http://schemas.microsoft.com/office/powerpoint/2010/main" val="38589861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35B966A7-6530-CD5D-2C20-077187403D94}"/>
              </a:ext>
            </a:extLst>
          </p:cNvPr>
          <p:cNvSpPr>
            <a:spLocks noGrp="1" noChangeArrowheads="1"/>
          </p:cNvSpPr>
          <p:nvPr>
            <p:ph type="title"/>
          </p:nvPr>
        </p:nvSpPr>
        <p:spPr>
          <a:xfrm>
            <a:off x="152400" y="228600"/>
            <a:ext cx="8839200" cy="1143000"/>
          </a:xfrm>
        </p:spPr>
        <p:txBody>
          <a:bodyPr/>
          <a:lstStyle/>
          <a:p>
            <a:r>
              <a:rPr lang="en-US" altLang="en-US"/>
              <a:t>REACH Forgiveness</a:t>
            </a:r>
          </a:p>
        </p:txBody>
      </p:sp>
      <p:sp>
        <p:nvSpPr>
          <p:cNvPr id="22531" name="Content Placeholder 2">
            <a:extLst>
              <a:ext uri="{FF2B5EF4-FFF2-40B4-BE49-F238E27FC236}">
                <a16:creationId xmlns:a16="http://schemas.microsoft.com/office/drawing/2014/main" id="{928B1E3A-9698-41C9-E921-8CE2A41CC7A4}"/>
              </a:ext>
            </a:extLst>
          </p:cNvPr>
          <p:cNvSpPr>
            <a:spLocks noGrp="1" noChangeArrowheads="1"/>
          </p:cNvSpPr>
          <p:nvPr>
            <p:ph idx="1"/>
          </p:nvPr>
        </p:nvSpPr>
        <p:spPr>
          <a:solidFill>
            <a:schemeClr val="accent4">
              <a:lumMod val="25000"/>
              <a:lumOff val="75000"/>
            </a:schemeClr>
          </a:solidFill>
        </p:spPr>
        <p:txBody>
          <a:bodyPr/>
          <a:lstStyle/>
          <a:p>
            <a:r>
              <a:rPr lang="en-US" altLang="en-US" dirty="0"/>
              <a:t>A method developed to be consistent with Christian beliefs and values and demonstrated to be helpful through science.</a:t>
            </a:r>
          </a:p>
        </p:txBody>
      </p:sp>
    </p:spTree>
    <p:extLst>
      <p:ext uri="{BB962C8B-B14F-4D97-AF65-F5344CB8AC3E}">
        <p14:creationId xmlns:p14="http://schemas.microsoft.com/office/powerpoint/2010/main" val="18929690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3A3C139B-4832-6E9E-B66C-92F40171278B}"/>
              </a:ext>
            </a:extLst>
          </p:cNvPr>
          <p:cNvSpPr>
            <a:spLocks noGrp="1" noChangeArrowheads="1"/>
          </p:cNvSpPr>
          <p:nvPr>
            <p:ph type="title"/>
          </p:nvPr>
        </p:nvSpPr>
        <p:spPr>
          <a:xfrm>
            <a:off x="0" y="0"/>
            <a:ext cx="7010400" cy="2219326"/>
          </a:xfrm>
        </p:spPr>
        <p:txBody>
          <a:bodyPr/>
          <a:lstStyle/>
          <a:p>
            <a:pPr eaLnBrk="1" hangingPunct="1">
              <a:defRPr/>
            </a:pPr>
            <a:r>
              <a:rPr lang="en-US" altLang="en-US" dirty="0">
                <a:solidFill>
                  <a:schemeClr val="accent4"/>
                </a:solidFill>
              </a:rPr>
              <a:t>5 Steps to REACH Emotional Forgiveness —“Core” of the method—plus Decision to Forgive</a:t>
            </a:r>
          </a:p>
        </p:txBody>
      </p:sp>
      <p:sp>
        <p:nvSpPr>
          <p:cNvPr id="38915" name="Rectangle 3">
            <a:extLst>
              <a:ext uri="{FF2B5EF4-FFF2-40B4-BE49-F238E27FC236}">
                <a16:creationId xmlns:a16="http://schemas.microsoft.com/office/drawing/2014/main" id="{4461BD08-D3F0-0150-CD1A-61D56460A500}"/>
              </a:ext>
            </a:extLst>
          </p:cNvPr>
          <p:cNvSpPr>
            <a:spLocks noGrp="1" noChangeArrowheads="1"/>
          </p:cNvSpPr>
          <p:nvPr>
            <p:ph type="body" idx="1"/>
          </p:nvPr>
        </p:nvSpPr>
        <p:spPr>
          <a:xfrm>
            <a:off x="76200" y="3124200"/>
            <a:ext cx="8915400" cy="3733800"/>
          </a:xfrm>
        </p:spPr>
        <p:txBody>
          <a:bodyPr/>
          <a:lstStyle/>
          <a:p>
            <a:pPr eaLnBrk="1" hangingPunct="1">
              <a:buFontTx/>
              <a:buNone/>
            </a:pPr>
            <a:r>
              <a:rPr lang="en-US" altLang="en-US" b="1" dirty="0"/>
              <a:t>R=Recall the Hurt</a:t>
            </a:r>
          </a:p>
          <a:p>
            <a:pPr eaLnBrk="1" hangingPunct="1">
              <a:buFontTx/>
              <a:buNone/>
            </a:pPr>
            <a:r>
              <a:rPr lang="en-US" altLang="en-US" b="1" dirty="0"/>
              <a:t>E=Empathize (Sympathize, feel Compassion for, Love) the Transgressor</a:t>
            </a:r>
          </a:p>
          <a:p>
            <a:pPr eaLnBrk="1" hangingPunct="1">
              <a:buFontTx/>
              <a:buNone/>
            </a:pPr>
            <a:r>
              <a:rPr lang="en-US" altLang="en-US" b="1" dirty="0"/>
              <a:t>A=give an Altruistic Gift of Forgiveness</a:t>
            </a:r>
          </a:p>
          <a:p>
            <a:pPr eaLnBrk="1" hangingPunct="1">
              <a:buFontTx/>
              <a:buNone/>
            </a:pPr>
            <a:r>
              <a:rPr lang="en-US" altLang="en-US" b="1" dirty="0"/>
              <a:t>C=Commit to the Emotional Forgiveness One Experienced</a:t>
            </a:r>
          </a:p>
          <a:p>
            <a:pPr eaLnBrk="1" hangingPunct="1">
              <a:buFontTx/>
              <a:buNone/>
            </a:pPr>
            <a:r>
              <a:rPr lang="en-US" altLang="en-US" b="1" dirty="0"/>
              <a:t>H=Hold on to Forgiveness When Doubts Arise</a:t>
            </a:r>
          </a:p>
          <a:p>
            <a:pPr eaLnBrk="1" hangingPunct="1">
              <a:buFontTx/>
              <a:buNone/>
            </a:pPr>
            <a:r>
              <a:rPr lang="en-US" altLang="en-US" b="1" dirty="0"/>
              <a:t>Decision to Forgive</a:t>
            </a:r>
          </a:p>
        </p:txBody>
      </p:sp>
      <p:sp>
        <p:nvSpPr>
          <p:cNvPr id="38916" name="TextBox 1">
            <a:extLst>
              <a:ext uri="{FF2B5EF4-FFF2-40B4-BE49-F238E27FC236}">
                <a16:creationId xmlns:a16="http://schemas.microsoft.com/office/drawing/2014/main" id="{86E1445F-3E2C-B852-6220-98CBD2FCC6E4}"/>
              </a:ext>
            </a:extLst>
          </p:cNvPr>
          <p:cNvSpPr txBox="1">
            <a:spLocks noChangeArrowheads="1"/>
          </p:cNvSpPr>
          <p:nvPr/>
        </p:nvSpPr>
        <p:spPr bwMode="auto">
          <a:xfrm>
            <a:off x="6781800" y="76200"/>
            <a:ext cx="2286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2000" b="1" dirty="0">
                <a:cs typeface="Arial" panose="020B0604020202020204" pitchFamily="34" charset="0"/>
              </a:rPr>
              <a:t>These five steps are the external FORMS of forgiveness. The action happens within you.</a:t>
            </a:r>
          </a:p>
        </p:txBody>
      </p:sp>
      <p:sp>
        <p:nvSpPr>
          <p:cNvPr id="38917" name="Rectangle 5">
            <a:extLst>
              <a:ext uri="{FF2B5EF4-FFF2-40B4-BE49-F238E27FC236}">
                <a16:creationId xmlns:a16="http://schemas.microsoft.com/office/drawing/2014/main" id="{539F4AC0-1DF2-9E2E-4EB1-08A2EC329123}"/>
              </a:ext>
            </a:extLst>
          </p:cNvPr>
          <p:cNvSpPr>
            <a:spLocks noChangeArrowheads="1"/>
          </p:cNvSpPr>
          <p:nvPr/>
        </p:nvSpPr>
        <p:spPr bwMode="auto">
          <a:xfrm>
            <a:off x="76200" y="2302431"/>
            <a:ext cx="89154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tx2"/>
              </a:buClr>
              <a:buChar char="•"/>
              <a:tabLst>
                <a:tab pos="0" algn="l"/>
                <a:tab pos="381000" algn="l"/>
                <a:tab pos="762000" algn="l"/>
                <a:tab pos="1219200" algn="l"/>
                <a:tab pos="1524000" algn="l"/>
                <a:tab pos="1905000" algn="l"/>
                <a:tab pos="2286000" algn="l"/>
                <a:tab pos="2514600" algn="l"/>
                <a:tab pos="2667000" algn="l"/>
                <a:tab pos="3048000" algn="l"/>
                <a:tab pos="3429000" algn="l"/>
                <a:tab pos="3810000" algn="l"/>
                <a:tab pos="4191000" algn="l"/>
                <a:tab pos="4572000" algn="l"/>
                <a:tab pos="4953000" algn="l"/>
                <a:tab pos="5334000" algn="l"/>
                <a:tab pos="5715000" algn="l"/>
                <a:tab pos="6096000" algn="l"/>
              </a:tabLst>
              <a:defRPr sz="3200">
                <a:solidFill>
                  <a:schemeClr val="tx1"/>
                </a:solidFill>
                <a:latin typeface="Arial" panose="020B0604020202020204" pitchFamily="34" charset="0"/>
              </a:defRPr>
            </a:lvl1pPr>
            <a:lvl2pPr marL="742950" indent="-285750">
              <a:spcBef>
                <a:spcPct val="20000"/>
              </a:spcBef>
              <a:buChar char="–"/>
              <a:tabLst>
                <a:tab pos="0" algn="l"/>
                <a:tab pos="381000" algn="l"/>
                <a:tab pos="762000" algn="l"/>
                <a:tab pos="1219200" algn="l"/>
                <a:tab pos="1524000" algn="l"/>
                <a:tab pos="1905000" algn="l"/>
                <a:tab pos="2286000" algn="l"/>
                <a:tab pos="2514600" algn="l"/>
                <a:tab pos="2667000" algn="l"/>
                <a:tab pos="3048000" algn="l"/>
                <a:tab pos="3429000" algn="l"/>
                <a:tab pos="3810000" algn="l"/>
                <a:tab pos="4191000" algn="l"/>
                <a:tab pos="4572000" algn="l"/>
                <a:tab pos="4953000" algn="l"/>
                <a:tab pos="5334000" algn="l"/>
                <a:tab pos="5715000" algn="l"/>
                <a:tab pos="6096000" algn="l"/>
              </a:tabLst>
              <a:defRPr sz="2800">
                <a:solidFill>
                  <a:schemeClr val="tx1"/>
                </a:solidFill>
                <a:latin typeface="Arial" panose="020B0604020202020204" pitchFamily="34" charset="0"/>
              </a:defRPr>
            </a:lvl2pPr>
            <a:lvl3pPr marL="1143000" indent="-228600">
              <a:spcBef>
                <a:spcPct val="20000"/>
              </a:spcBef>
              <a:buClr>
                <a:schemeClr val="tx2"/>
              </a:buClr>
              <a:buChar char="•"/>
              <a:tabLst>
                <a:tab pos="0" algn="l"/>
                <a:tab pos="381000" algn="l"/>
                <a:tab pos="762000" algn="l"/>
                <a:tab pos="1219200" algn="l"/>
                <a:tab pos="1524000" algn="l"/>
                <a:tab pos="1905000" algn="l"/>
                <a:tab pos="2286000" algn="l"/>
                <a:tab pos="2514600" algn="l"/>
                <a:tab pos="2667000" algn="l"/>
                <a:tab pos="3048000" algn="l"/>
                <a:tab pos="3429000" algn="l"/>
                <a:tab pos="3810000" algn="l"/>
                <a:tab pos="4191000" algn="l"/>
                <a:tab pos="4572000" algn="l"/>
                <a:tab pos="4953000" algn="l"/>
                <a:tab pos="5334000" algn="l"/>
                <a:tab pos="5715000" algn="l"/>
                <a:tab pos="6096000" algn="l"/>
              </a:tabLst>
              <a:defRPr sz="2400">
                <a:solidFill>
                  <a:schemeClr val="tx1"/>
                </a:solidFill>
                <a:latin typeface="Arial" panose="020B0604020202020204" pitchFamily="34" charset="0"/>
              </a:defRPr>
            </a:lvl3pPr>
            <a:lvl4pPr marL="1600200" indent="-228600">
              <a:spcBef>
                <a:spcPct val="20000"/>
              </a:spcBef>
              <a:buChar char="–"/>
              <a:tabLst>
                <a:tab pos="0" algn="l"/>
                <a:tab pos="381000" algn="l"/>
                <a:tab pos="762000" algn="l"/>
                <a:tab pos="1219200" algn="l"/>
                <a:tab pos="1524000" algn="l"/>
                <a:tab pos="1905000" algn="l"/>
                <a:tab pos="2286000" algn="l"/>
                <a:tab pos="2514600" algn="l"/>
                <a:tab pos="2667000" algn="l"/>
                <a:tab pos="3048000" algn="l"/>
                <a:tab pos="3429000" algn="l"/>
                <a:tab pos="3810000" algn="l"/>
                <a:tab pos="4191000" algn="l"/>
                <a:tab pos="4572000" algn="l"/>
                <a:tab pos="4953000" algn="l"/>
                <a:tab pos="5334000" algn="l"/>
                <a:tab pos="5715000" algn="l"/>
                <a:tab pos="6096000" algn="l"/>
              </a:tabLst>
              <a:defRPr sz="2000">
                <a:solidFill>
                  <a:schemeClr val="tx1"/>
                </a:solidFill>
                <a:latin typeface="Arial" panose="020B0604020202020204" pitchFamily="34" charset="0"/>
              </a:defRPr>
            </a:lvl4pPr>
            <a:lvl5pPr marL="2057400" indent="-228600">
              <a:spcBef>
                <a:spcPct val="20000"/>
              </a:spcBef>
              <a:buClr>
                <a:schemeClr val="tx2"/>
              </a:buClr>
              <a:buChar char="•"/>
              <a:tabLst>
                <a:tab pos="0" algn="l"/>
                <a:tab pos="381000" algn="l"/>
                <a:tab pos="762000" algn="l"/>
                <a:tab pos="1219200" algn="l"/>
                <a:tab pos="1524000" algn="l"/>
                <a:tab pos="1905000" algn="l"/>
                <a:tab pos="2286000" algn="l"/>
                <a:tab pos="2514600" algn="l"/>
                <a:tab pos="2667000" algn="l"/>
                <a:tab pos="3048000" algn="l"/>
                <a:tab pos="3429000" algn="l"/>
                <a:tab pos="3810000" algn="l"/>
                <a:tab pos="4191000" algn="l"/>
                <a:tab pos="4572000" algn="l"/>
                <a:tab pos="4953000" algn="l"/>
                <a:tab pos="5334000" algn="l"/>
                <a:tab pos="5715000" algn="l"/>
                <a:tab pos="60960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tabLst>
                <a:tab pos="0" algn="l"/>
                <a:tab pos="381000" algn="l"/>
                <a:tab pos="762000" algn="l"/>
                <a:tab pos="1219200" algn="l"/>
                <a:tab pos="1524000" algn="l"/>
                <a:tab pos="1905000" algn="l"/>
                <a:tab pos="2286000" algn="l"/>
                <a:tab pos="2514600" algn="l"/>
                <a:tab pos="2667000" algn="l"/>
                <a:tab pos="3048000" algn="l"/>
                <a:tab pos="3429000" algn="l"/>
                <a:tab pos="3810000" algn="l"/>
                <a:tab pos="4191000" algn="l"/>
                <a:tab pos="4572000" algn="l"/>
                <a:tab pos="4953000" algn="l"/>
                <a:tab pos="5334000" algn="l"/>
                <a:tab pos="5715000" algn="l"/>
                <a:tab pos="60960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tabLst>
                <a:tab pos="0" algn="l"/>
                <a:tab pos="381000" algn="l"/>
                <a:tab pos="762000" algn="l"/>
                <a:tab pos="1219200" algn="l"/>
                <a:tab pos="1524000" algn="l"/>
                <a:tab pos="1905000" algn="l"/>
                <a:tab pos="2286000" algn="l"/>
                <a:tab pos="2514600" algn="l"/>
                <a:tab pos="2667000" algn="l"/>
                <a:tab pos="3048000" algn="l"/>
                <a:tab pos="3429000" algn="l"/>
                <a:tab pos="3810000" algn="l"/>
                <a:tab pos="4191000" algn="l"/>
                <a:tab pos="4572000" algn="l"/>
                <a:tab pos="4953000" algn="l"/>
                <a:tab pos="5334000" algn="l"/>
                <a:tab pos="5715000" algn="l"/>
                <a:tab pos="60960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tabLst>
                <a:tab pos="0" algn="l"/>
                <a:tab pos="381000" algn="l"/>
                <a:tab pos="762000" algn="l"/>
                <a:tab pos="1219200" algn="l"/>
                <a:tab pos="1524000" algn="l"/>
                <a:tab pos="1905000" algn="l"/>
                <a:tab pos="2286000" algn="l"/>
                <a:tab pos="2514600" algn="l"/>
                <a:tab pos="2667000" algn="l"/>
                <a:tab pos="3048000" algn="l"/>
                <a:tab pos="3429000" algn="l"/>
                <a:tab pos="3810000" algn="l"/>
                <a:tab pos="4191000" algn="l"/>
                <a:tab pos="4572000" algn="l"/>
                <a:tab pos="4953000" algn="l"/>
                <a:tab pos="5334000" algn="l"/>
                <a:tab pos="5715000" algn="l"/>
                <a:tab pos="60960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tabLst>
                <a:tab pos="0" algn="l"/>
                <a:tab pos="381000" algn="l"/>
                <a:tab pos="762000" algn="l"/>
                <a:tab pos="1219200" algn="l"/>
                <a:tab pos="1524000" algn="l"/>
                <a:tab pos="1905000" algn="l"/>
                <a:tab pos="2286000" algn="l"/>
                <a:tab pos="2514600" algn="l"/>
                <a:tab pos="2667000" algn="l"/>
                <a:tab pos="3048000" algn="l"/>
                <a:tab pos="3429000" algn="l"/>
                <a:tab pos="3810000" algn="l"/>
                <a:tab pos="4191000" algn="l"/>
                <a:tab pos="4572000" algn="l"/>
                <a:tab pos="4953000" algn="l"/>
                <a:tab pos="5334000" algn="l"/>
                <a:tab pos="5715000" algn="l"/>
                <a:tab pos="6096000" algn="l"/>
              </a:tabLst>
              <a:defRPr sz="2000">
                <a:solidFill>
                  <a:schemeClr val="tx1"/>
                </a:solidFill>
                <a:latin typeface="Arial" panose="020B0604020202020204" pitchFamily="34" charset="0"/>
              </a:defRPr>
            </a:lvl9pPr>
          </a:lstStyle>
          <a:p>
            <a:pPr>
              <a:spcBef>
                <a:spcPct val="0"/>
              </a:spcBef>
              <a:buClrTx/>
              <a:buFontTx/>
              <a:buNone/>
            </a:pPr>
            <a:r>
              <a:rPr lang="en-US" altLang="en-US" sz="1400" dirty="0">
                <a:latin typeface="Times New Roman" panose="02020603050405020304" pitchFamily="18" charset="0"/>
                <a:cs typeface="Times New Roman" panose="02020603050405020304" pitchFamily="18" charset="0"/>
              </a:rPr>
              <a:t>Worthington, E. L., Jr. (1998).  The Pyramid Model of Forgiveness: Some interdisciplinary speculations about unforgiveness and the promotion of forgiveness. In Worthington, E.L., Jr. (Ed.), </a:t>
            </a:r>
            <a:r>
              <a:rPr lang="en-US" altLang="en-US" sz="1400" i="1" dirty="0">
                <a:latin typeface="Times New Roman" panose="02020603050405020304" pitchFamily="18" charset="0"/>
                <a:cs typeface="Times New Roman" panose="02020603050405020304" pitchFamily="18" charset="0"/>
              </a:rPr>
              <a:t>Dimensions of forgiveness: Psychological research and theological perspectives</a:t>
            </a:r>
            <a:r>
              <a:rPr lang="en-US" altLang="en-US" sz="1400" dirty="0">
                <a:latin typeface="Times New Roman" panose="02020603050405020304" pitchFamily="18" charset="0"/>
                <a:cs typeface="Times New Roman" panose="02020603050405020304" pitchFamily="18" charset="0"/>
              </a:rPr>
              <a:t> (pp. 107-137). Templeton Foundation Press.</a:t>
            </a:r>
            <a:endParaRPr lang="en-US" altLang="en-US" sz="1400" dirty="0"/>
          </a:p>
        </p:txBody>
      </p:sp>
    </p:spTree>
    <p:extLst>
      <p:ext uri="{BB962C8B-B14F-4D97-AF65-F5344CB8AC3E}">
        <p14:creationId xmlns:p14="http://schemas.microsoft.com/office/powerpoint/2010/main" val="290970421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C0260AF7-4DD4-A476-A277-FAF80881CB72}"/>
              </a:ext>
            </a:extLst>
          </p:cNvPr>
          <p:cNvSpPr>
            <a:spLocks noGrp="1" noChangeArrowheads="1"/>
          </p:cNvSpPr>
          <p:nvPr>
            <p:ph type="title"/>
          </p:nvPr>
        </p:nvSpPr>
        <p:spPr/>
        <p:txBody>
          <a:bodyPr/>
          <a:lstStyle/>
          <a:p>
            <a:r>
              <a:rPr lang="en-US" altLang="en-US" dirty="0">
                <a:solidFill>
                  <a:schemeClr val="accent4"/>
                </a:solidFill>
              </a:rPr>
              <a:t>The full method</a:t>
            </a:r>
          </a:p>
        </p:txBody>
      </p:sp>
      <p:sp>
        <p:nvSpPr>
          <p:cNvPr id="24579" name="Content Placeholder 2">
            <a:extLst>
              <a:ext uri="{FF2B5EF4-FFF2-40B4-BE49-F238E27FC236}">
                <a16:creationId xmlns:a16="http://schemas.microsoft.com/office/drawing/2014/main" id="{C5B971E8-5315-5B64-E13C-E67B46407FA3}"/>
              </a:ext>
            </a:extLst>
          </p:cNvPr>
          <p:cNvSpPr>
            <a:spLocks noGrp="1" noChangeArrowheads="1"/>
          </p:cNvSpPr>
          <p:nvPr>
            <p:ph idx="1"/>
          </p:nvPr>
        </p:nvSpPr>
        <p:spPr>
          <a:xfrm>
            <a:off x="0" y="2362200"/>
            <a:ext cx="9144000" cy="4495800"/>
          </a:xfrm>
        </p:spPr>
        <p:txBody>
          <a:bodyPr/>
          <a:lstStyle/>
          <a:p>
            <a:r>
              <a:rPr lang="en-US" altLang="en-US" sz="2200" dirty="0"/>
              <a:t>Screen participants </a:t>
            </a:r>
          </a:p>
          <a:p>
            <a:r>
              <a:rPr lang="en-US" altLang="en-US" sz="2200" dirty="0"/>
              <a:t>Get people to compete self-assessments</a:t>
            </a:r>
          </a:p>
          <a:p>
            <a:r>
              <a:rPr lang="en-US" altLang="en-US" sz="2200" dirty="0"/>
              <a:t>Introduce self and give hardest thing you’ve successfully forgiven</a:t>
            </a:r>
          </a:p>
          <a:p>
            <a:r>
              <a:rPr lang="en-US" altLang="en-US" sz="2200" dirty="0"/>
              <a:t>Lectio </a:t>
            </a:r>
            <a:r>
              <a:rPr lang="en-US" altLang="en-US" sz="2200" dirty="0" err="1"/>
              <a:t>divina</a:t>
            </a:r>
            <a:endParaRPr lang="en-US" altLang="en-US" sz="2200" dirty="0"/>
          </a:p>
          <a:p>
            <a:r>
              <a:rPr lang="en-US" altLang="en-US" sz="2200" dirty="0"/>
              <a:t>Definitions or EF and DF</a:t>
            </a:r>
          </a:p>
          <a:p>
            <a:r>
              <a:rPr lang="en-US" altLang="en-US" sz="2200" dirty="0"/>
              <a:t>Benefits (spiritual, relational, psychological, physical)</a:t>
            </a:r>
          </a:p>
          <a:p>
            <a:r>
              <a:rPr lang="en-US" altLang="en-US" sz="2200" dirty="0"/>
              <a:t>Offer DF (will return later)</a:t>
            </a:r>
          </a:p>
          <a:p>
            <a:r>
              <a:rPr lang="en-US" altLang="en-US" sz="2200" b="1" dirty="0"/>
              <a:t>Work through Core: R, E, A, C, and H</a:t>
            </a:r>
          </a:p>
          <a:p>
            <a:r>
              <a:rPr lang="en-US" altLang="en-US" sz="2200" b="1" dirty="0"/>
              <a:t>Revisit DF (part of the Core)</a:t>
            </a:r>
          </a:p>
          <a:p>
            <a:r>
              <a:rPr lang="en-US" altLang="en-US" sz="2200" dirty="0"/>
              <a:t>Generalize through ‘12-step” program.</a:t>
            </a:r>
          </a:p>
          <a:p>
            <a:r>
              <a:rPr lang="en-US" altLang="en-US" sz="2200" dirty="0"/>
              <a:t>People complete post-group/post-workbook self-assessments</a:t>
            </a:r>
          </a:p>
        </p:txBody>
      </p:sp>
    </p:spTree>
    <p:extLst>
      <p:ext uri="{BB962C8B-B14F-4D97-AF65-F5344CB8AC3E}">
        <p14:creationId xmlns:p14="http://schemas.microsoft.com/office/powerpoint/2010/main" val="11889262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757D72D6-E599-0287-5CE4-1ACDAB922640}"/>
              </a:ext>
            </a:extLst>
          </p:cNvPr>
          <p:cNvSpPr>
            <a:spLocks noGrp="1" noChangeArrowheads="1"/>
          </p:cNvSpPr>
          <p:nvPr>
            <p:ph type="title"/>
          </p:nvPr>
        </p:nvSpPr>
        <p:spPr>
          <a:xfrm>
            <a:off x="152400" y="76200"/>
            <a:ext cx="8534400" cy="609600"/>
          </a:xfrm>
        </p:spPr>
        <p:txBody>
          <a:bodyPr/>
          <a:lstStyle/>
          <a:p>
            <a:r>
              <a:rPr lang="en-US" altLang="en-US" dirty="0">
                <a:solidFill>
                  <a:schemeClr val="accent4"/>
                </a:solidFill>
              </a:rPr>
              <a:t>Running Groups</a:t>
            </a:r>
          </a:p>
        </p:txBody>
      </p:sp>
      <p:sp>
        <p:nvSpPr>
          <p:cNvPr id="32771" name="Content Placeholder 2">
            <a:extLst>
              <a:ext uri="{FF2B5EF4-FFF2-40B4-BE49-F238E27FC236}">
                <a16:creationId xmlns:a16="http://schemas.microsoft.com/office/drawing/2014/main" id="{CDB79242-609E-5477-42D9-02A177710ECE}"/>
              </a:ext>
            </a:extLst>
          </p:cNvPr>
          <p:cNvSpPr>
            <a:spLocks noGrp="1" noChangeArrowheads="1"/>
          </p:cNvSpPr>
          <p:nvPr>
            <p:ph idx="1"/>
          </p:nvPr>
        </p:nvSpPr>
        <p:spPr>
          <a:xfrm>
            <a:off x="0" y="685800"/>
            <a:ext cx="9067800" cy="6096000"/>
          </a:xfrm>
        </p:spPr>
        <p:txBody>
          <a:bodyPr/>
          <a:lstStyle/>
          <a:p>
            <a:r>
              <a:rPr lang="en-US" altLang="en-US" sz="2400"/>
              <a:t>Groups take 6 hours</a:t>
            </a:r>
          </a:p>
          <a:p>
            <a:pPr lvl="1"/>
            <a:r>
              <a:rPr lang="en-US" altLang="en-US"/>
              <a:t>They can be run on a Saturday—3 hours 9-12; 3 hours 1-4</a:t>
            </a:r>
          </a:p>
          <a:p>
            <a:pPr lvl="1"/>
            <a:r>
              <a:rPr lang="en-US" altLang="en-US"/>
              <a:t>You can charge for them if in practice</a:t>
            </a:r>
          </a:p>
          <a:p>
            <a:pPr lvl="1"/>
            <a:endParaRPr lang="en-US" altLang="en-US"/>
          </a:p>
          <a:p>
            <a:pPr lvl="1"/>
            <a:r>
              <a:rPr lang="en-US" altLang="en-US"/>
              <a:t>People can see others get better and can help others</a:t>
            </a:r>
          </a:p>
          <a:p>
            <a:pPr lvl="1"/>
            <a:r>
              <a:rPr lang="en-US" altLang="en-US"/>
              <a:t>They draw on group universal healing factors</a:t>
            </a:r>
          </a:p>
          <a:p>
            <a:r>
              <a:rPr lang="en-US" altLang="en-US" sz="2400"/>
              <a:t>Groups take 6 hours</a:t>
            </a:r>
          </a:p>
          <a:p>
            <a:pPr lvl="1"/>
            <a:r>
              <a:rPr lang="en-US" altLang="en-US"/>
              <a:t>Not everyone wants to spend that much time</a:t>
            </a:r>
          </a:p>
          <a:p>
            <a:pPr lvl="1"/>
            <a:r>
              <a:rPr lang="en-US" altLang="en-US"/>
              <a:t>Not everyone is willing to pay</a:t>
            </a:r>
          </a:p>
          <a:p>
            <a:pPr lvl="1"/>
            <a:r>
              <a:rPr lang="en-US" altLang="en-US"/>
              <a:t>Groups are less effective per hour than individual therapy</a:t>
            </a:r>
          </a:p>
          <a:p>
            <a:pPr lvl="1"/>
            <a:r>
              <a:rPr lang="en-US" altLang="en-US"/>
              <a:t>Groups require coordination</a:t>
            </a:r>
          </a:p>
          <a:p>
            <a:pPr lvl="1"/>
            <a:r>
              <a:rPr lang="en-US" altLang="en-US"/>
              <a:t>Groups require a minimum number of people (6) and a limit to how big (no more than 20)</a:t>
            </a:r>
          </a:p>
        </p:txBody>
      </p:sp>
    </p:spTree>
    <p:extLst>
      <p:ext uri="{BB962C8B-B14F-4D97-AF65-F5344CB8AC3E}">
        <p14:creationId xmlns:p14="http://schemas.microsoft.com/office/powerpoint/2010/main" val="29561798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B4F0B6EC-9776-B96A-7AC6-D79DC967FB7F}"/>
              </a:ext>
            </a:extLst>
          </p:cNvPr>
          <p:cNvSpPr>
            <a:spLocks noGrp="1" noChangeArrowheads="1"/>
          </p:cNvSpPr>
          <p:nvPr>
            <p:ph type="title"/>
          </p:nvPr>
        </p:nvSpPr>
        <p:spPr>
          <a:xfrm>
            <a:off x="0" y="76200"/>
            <a:ext cx="9144000" cy="990600"/>
          </a:xfrm>
          <a:prstGeom prst="roundRect">
            <a:avLst>
              <a:gd name="adj" fmla="val 0"/>
            </a:avLst>
          </a:prstGeom>
        </p:spPr>
        <p:txBody>
          <a:bodyPr/>
          <a:lstStyle/>
          <a:p>
            <a:r>
              <a:rPr lang="en-US" altLang="en-US" dirty="0">
                <a:solidFill>
                  <a:schemeClr val="accent4"/>
                </a:solidFill>
              </a:rPr>
              <a:t>Who Can Run REACH Forgiveness Groups?</a:t>
            </a:r>
          </a:p>
        </p:txBody>
      </p:sp>
      <p:sp>
        <p:nvSpPr>
          <p:cNvPr id="31747" name="Content Placeholder 2">
            <a:extLst>
              <a:ext uri="{FF2B5EF4-FFF2-40B4-BE49-F238E27FC236}">
                <a16:creationId xmlns:a16="http://schemas.microsoft.com/office/drawing/2014/main" id="{1B1A9697-9B79-29BA-4EA1-359F9B55D78F}"/>
              </a:ext>
            </a:extLst>
          </p:cNvPr>
          <p:cNvSpPr>
            <a:spLocks noGrp="1" noChangeArrowheads="1"/>
          </p:cNvSpPr>
          <p:nvPr>
            <p:ph idx="1"/>
          </p:nvPr>
        </p:nvSpPr>
        <p:spPr>
          <a:xfrm>
            <a:off x="0" y="1066800"/>
            <a:ext cx="9144000" cy="5791200"/>
          </a:xfrm>
        </p:spPr>
        <p:txBody>
          <a:bodyPr/>
          <a:lstStyle/>
          <a:p>
            <a:r>
              <a:rPr lang="en-US" altLang="en-US" sz="2400"/>
              <a:t>YOU can!!</a:t>
            </a:r>
          </a:p>
          <a:p>
            <a:r>
              <a:rPr lang="en-US" altLang="en-US" sz="2400"/>
              <a:t>Undergrads were slightly less effective than post-master’s level counselors.</a:t>
            </a:r>
          </a:p>
          <a:p>
            <a:r>
              <a:rPr lang="en-US" altLang="en-US" sz="2400"/>
              <a:t>How?</a:t>
            </a:r>
          </a:p>
          <a:p>
            <a:r>
              <a:rPr lang="en-US" altLang="en-US" sz="2400"/>
              <a:t>Read the helper’s manual (alongside the participants’ manual)</a:t>
            </a:r>
          </a:p>
          <a:p>
            <a:r>
              <a:rPr lang="en-US" altLang="en-US" sz="2400"/>
              <a:t>Watch the training video (free on my website) of me running the group</a:t>
            </a:r>
          </a:p>
          <a:p>
            <a:r>
              <a:rPr lang="en-US" altLang="en-US" sz="2400"/>
              <a:t>Get supervised by a competent helper to answer your questions after reading and watching.</a:t>
            </a:r>
          </a:p>
          <a:p>
            <a:r>
              <a:rPr lang="en-US" altLang="en-US" sz="2400"/>
              <a:t>Preferably run the group with a co-leader (perhaps one who has run a REACH Forgiveness group before)</a:t>
            </a:r>
          </a:p>
          <a:p>
            <a:pPr lvl="1"/>
            <a:r>
              <a:rPr lang="en-US" altLang="en-US"/>
              <a:t>Most of the talking is done by group members, not leader.</a:t>
            </a:r>
          </a:p>
          <a:p>
            <a:r>
              <a:rPr lang="en-US" altLang="en-US" sz="2400"/>
              <a:t>Have a supervisor available to deal with questions.</a:t>
            </a:r>
          </a:p>
        </p:txBody>
      </p:sp>
    </p:spTree>
    <p:extLst>
      <p:ext uri="{BB962C8B-B14F-4D97-AF65-F5344CB8AC3E}">
        <p14:creationId xmlns:p14="http://schemas.microsoft.com/office/powerpoint/2010/main" val="2314588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74FA0-2CB7-A61B-D9AB-74E09B0C51D2}"/>
              </a:ext>
            </a:extLst>
          </p:cNvPr>
          <p:cNvSpPr>
            <a:spLocks noGrp="1"/>
          </p:cNvSpPr>
          <p:nvPr>
            <p:ph type="title"/>
          </p:nvPr>
        </p:nvSpPr>
        <p:spPr/>
        <p:txBody>
          <a:bodyPr/>
          <a:lstStyle/>
          <a:p>
            <a:r>
              <a:rPr lang="en-US" dirty="0"/>
              <a:t>Christian-Accommodated REACH Forgiveness: What Were the Accommodations?</a:t>
            </a:r>
          </a:p>
        </p:txBody>
      </p:sp>
      <p:sp>
        <p:nvSpPr>
          <p:cNvPr id="3" name="Content Placeholder 2">
            <a:extLst>
              <a:ext uri="{FF2B5EF4-FFF2-40B4-BE49-F238E27FC236}">
                <a16:creationId xmlns:a16="http://schemas.microsoft.com/office/drawing/2014/main" id="{75C144B9-D4DA-07B2-D958-5E4F579AB0F2}"/>
              </a:ext>
            </a:extLst>
          </p:cNvPr>
          <p:cNvSpPr>
            <a:spLocks noGrp="1"/>
          </p:cNvSpPr>
          <p:nvPr>
            <p:ph idx="1"/>
          </p:nvPr>
        </p:nvSpPr>
        <p:spPr>
          <a:xfrm>
            <a:off x="0" y="2286000"/>
            <a:ext cx="9144000" cy="4495800"/>
          </a:xfrm>
          <a:solidFill>
            <a:schemeClr val="accent4">
              <a:lumMod val="10000"/>
              <a:lumOff val="90000"/>
            </a:schemeClr>
          </a:solidFill>
        </p:spPr>
        <p:txBody>
          <a:bodyPr/>
          <a:lstStyle/>
          <a:p>
            <a:r>
              <a:rPr lang="en-US" sz="2000" dirty="0"/>
              <a:t>(Note: “Christian accommodated tells us little. Lots or little accommodation? What specific changes were made? Will the Christian beliefs, values, and practices resonate with the user?)</a:t>
            </a:r>
          </a:p>
          <a:p>
            <a:r>
              <a:rPr lang="en-US" sz="2000" dirty="0"/>
              <a:t>The treatment is entitled as explicitly Christian.</a:t>
            </a:r>
          </a:p>
          <a:p>
            <a:r>
              <a:rPr lang="en-US" sz="2000" dirty="0"/>
              <a:t>The REACH acronym is explained as a metaphor for forms that create the shape of a mold. The real work of forgiveness is internal, like filling the form with concrete for permanent change. The six forms (REACH and DF) can be used repeatedly.</a:t>
            </a:r>
          </a:p>
          <a:p>
            <a:r>
              <a:rPr lang="en-US" sz="2000" dirty="0"/>
              <a:t>The lectio </a:t>
            </a:r>
            <a:r>
              <a:rPr lang="en-US" sz="2000" dirty="0" err="1"/>
              <a:t>divina</a:t>
            </a:r>
            <a:r>
              <a:rPr lang="en-US" sz="2000" dirty="0"/>
              <a:t> reflections use Scriptures. Scriptures can help us understand forgiveness.</a:t>
            </a:r>
          </a:p>
          <a:p>
            <a:r>
              <a:rPr lang="en-US" sz="2000" dirty="0"/>
              <a:t>When forgiveness is defined as decisional and emotional, reference is made to Mt 6:12, 14-5, and it is asserted that decisional forgiveness is Scripture “required” and emotional forgiveness is God-desired.</a:t>
            </a:r>
          </a:p>
        </p:txBody>
      </p:sp>
    </p:spTree>
    <p:extLst>
      <p:ext uri="{BB962C8B-B14F-4D97-AF65-F5344CB8AC3E}">
        <p14:creationId xmlns:p14="http://schemas.microsoft.com/office/powerpoint/2010/main" val="32334950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5FC735-08DD-9885-FFD8-03C57AF602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798FB3-7212-FA31-8890-6824D54FE446}"/>
              </a:ext>
            </a:extLst>
          </p:cNvPr>
          <p:cNvSpPr>
            <a:spLocks noGrp="1"/>
          </p:cNvSpPr>
          <p:nvPr>
            <p:ph type="title"/>
          </p:nvPr>
        </p:nvSpPr>
        <p:spPr/>
        <p:txBody>
          <a:bodyPr/>
          <a:lstStyle/>
          <a:p>
            <a:r>
              <a:rPr lang="en-US" dirty="0"/>
              <a:t>Christian-Accommodated REACH Forgiveness: What Were the Accommodations?</a:t>
            </a:r>
          </a:p>
        </p:txBody>
      </p:sp>
      <p:sp>
        <p:nvSpPr>
          <p:cNvPr id="3" name="Content Placeholder 2">
            <a:extLst>
              <a:ext uri="{FF2B5EF4-FFF2-40B4-BE49-F238E27FC236}">
                <a16:creationId xmlns:a16="http://schemas.microsoft.com/office/drawing/2014/main" id="{102F6FC4-545D-19ED-F532-E5ECBD985C81}"/>
              </a:ext>
            </a:extLst>
          </p:cNvPr>
          <p:cNvSpPr>
            <a:spLocks noGrp="1"/>
          </p:cNvSpPr>
          <p:nvPr>
            <p:ph idx="1"/>
          </p:nvPr>
        </p:nvSpPr>
        <p:spPr>
          <a:xfrm>
            <a:off x="0" y="2286000"/>
            <a:ext cx="9144000" cy="4495800"/>
          </a:xfrm>
        </p:spPr>
        <p:txBody>
          <a:bodyPr/>
          <a:lstStyle/>
          <a:p>
            <a:pPr lvl="1"/>
            <a:r>
              <a:rPr lang="en-US" sz="2000" dirty="0"/>
              <a:t>Spiritual benefits are explicit</a:t>
            </a:r>
          </a:p>
          <a:p>
            <a:pPr lvl="1"/>
            <a:r>
              <a:rPr lang="en-US" sz="2000" dirty="0"/>
              <a:t>Humble forgiveness, looking to others, is emphasized. Part of the humility is (1) looking to God in prayer for empowering forgiveness and (2) praying for the one who offended you.</a:t>
            </a:r>
          </a:p>
          <a:p>
            <a:pPr lvl="1"/>
            <a:r>
              <a:rPr lang="en-US" sz="2000" dirty="0"/>
              <a:t>Altruistic forgiveness is other-oriented, Christian undeserved (grace-motivated) forgiveness </a:t>
            </a:r>
          </a:p>
          <a:p>
            <a:pPr lvl="1"/>
            <a:r>
              <a:rPr lang="en-US" sz="2000" dirty="0"/>
              <a:t>Commitment is needed, like commitment is needed to solidify God’s forgiveness in our lives.</a:t>
            </a:r>
          </a:p>
          <a:p>
            <a:pPr lvl="1"/>
            <a:r>
              <a:rPr lang="en-US" sz="2000" dirty="0"/>
              <a:t>Maintenance can be aided by prayer.</a:t>
            </a:r>
          </a:p>
          <a:p>
            <a:pPr lvl="1"/>
            <a:r>
              <a:rPr lang="en-US" sz="2000" dirty="0"/>
              <a:t>The 12-steps are aimed at character change through the work of the Holy Spirit working, again, through the “forms” of the 12 “steps” in which REACH is applied repeatedly.</a:t>
            </a:r>
          </a:p>
        </p:txBody>
      </p:sp>
    </p:spTree>
    <p:extLst>
      <p:ext uri="{BB962C8B-B14F-4D97-AF65-F5344CB8AC3E}">
        <p14:creationId xmlns:p14="http://schemas.microsoft.com/office/powerpoint/2010/main" val="17957712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46149-CEA2-CB26-EB97-1AAF56AC9C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9E7885-9F16-9E8C-6AD7-E368739CB590}"/>
              </a:ext>
            </a:extLst>
          </p:cNvPr>
          <p:cNvSpPr>
            <a:spLocks noGrp="1"/>
          </p:cNvSpPr>
          <p:nvPr>
            <p:ph type="title"/>
          </p:nvPr>
        </p:nvSpPr>
        <p:spPr>
          <a:xfrm>
            <a:off x="0" y="152400"/>
            <a:ext cx="9144000" cy="1752600"/>
          </a:xfrm>
        </p:spPr>
        <p:txBody>
          <a:bodyPr/>
          <a:lstStyle/>
          <a:p>
            <a:r>
              <a:rPr lang="en-US" dirty="0"/>
              <a:t>Christian Accommodated REACH Forgiveness: What Were the Outcomes?</a:t>
            </a:r>
          </a:p>
        </p:txBody>
      </p:sp>
      <p:sp>
        <p:nvSpPr>
          <p:cNvPr id="3" name="Content Placeholder 2">
            <a:extLst>
              <a:ext uri="{FF2B5EF4-FFF2-40B4-BE49-F238E27FC236}">
                <a16:creationId xmlns:a16="http://schemas.microsoft.com/office/drawing/2014/main" id="{CF3CA645-E29B-7DB9-C599-04BB958DEB17}"/>
              </a:ext>
            </a:extLst>
          </p:cNvPr>
          <p:cNvSpPr>
            <a:spLocks noGrp="1"/>
          </p:cNvSpPr>
          <p:nvPr>
            <p:ph idx="1"/>
          </p:nvPr>
        </p:nvSpPr>
        <p:spPr>
          <a:xfrm>
            <a:off x="76200" y="2362200"/>
            <a:ext cx="9067800" cy="4495800"/>
          </a:xfrm>
        </p:spPr>
        <p:txBody>
          <a:bodyPr/>
          <a:lstStyle/>
          <a:p>
            <a:r>
              <a:rPr lang="en-US" sz="2000" dirty="0"/>
              <a:t>The “usual” effects of accommodating secular treatments to religious populations: see </a:t>
            </a:r>
            <a:r>
              <a:rPr lang="en-US" sz="2000" dirty="0" err="1"/>
              <a:t>Captari</a:t>
            </a:r>
            <a:r>
              <a:rPr lang="en-US" sz="2000" dirty="0"/>
              <a:t> et al., 2019</a:t>
            </a:r>
          </a:p>
          <a:p>
            <a:r>
              <a:rPr lang="en-US" sz="2000" dirty="0" err="1"/>
              <a:t>Captari</a:t>
            </a:r>
            <a:r>
              <a:rPr lang="en-US" sz="2000" dirty="0"/>
              <a:t>, L. E., Hook, J. N., Hoyt, W. T., Davis, D. E., McElroy, S., &amp; Worthington, E. L., Jr. (2019). Religion and spirituality. In J. Norcross and B. E. </a:t>
            </a:r>
            <a:r>
              <a:rPr lang="en-US" sz="2000" dirty="0" err="1"/>
              <a:t>Wampold</a:t>
            </a:r>
            <a:r>
              <a:rPr lang="en-US" sz="2000" dirty="0"/>
              <a:t> (Eds.), Psychotherapy adaptations that work: Evidence-based transdiagnostic responsiveness (pp. 212-263). Oxford University Press.</a:t>
            </a:r>
          </a:p>
          <a:p>
            <a:endParaRPr lang="en-US" sz="2000" dirty="0"/>
          </a:p>
          <a:p>
            <a:r>
              <a:rPr lang="en-US" sz="2000" dirty="0"/>
              <a:t>Strictly accommodated treatments have been equal in psychological outcomes but accommodated treatments have been better than secular treatments in spiritual outcomes.</a:t>
            </a:r>
          </a:p>
        </p:txBody>
      </p:sp>
    </p:spTree>
    <p:extLst>
      <p:ext uri="{BB962C8B-B14F-4D97-AF65-F5344CB8AC3E}">
        <p14:creationId xmlns:p14="http://schemas.microsoft.com/office/powerpoint/2010/main" val="30451415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41DC4-EF42-8BC8-539D-423DBC40CC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5E5CB2-705A-31A7-4BED-CB65569A9607}"/>
              </a:ext>
            </a:extLst>
          </p:cNvPr>
          <p:cNvSpPr>
            <a:spLocks noGrp="1"/>
          </p:cNvSpPr>
          <p:nvPr>
            <p:ph type="title"/>
          </p:nvPr>
        </p:nvSpPr>
        <p:spPr>
          <a:xfrm>
            <a:off x="0" y="152400"/>
            <a:ext cx="9144000" cy="1752600"/>
          </a:xfrm>
        </p:spPr>
        <p:txBody>
          <a:bodyPr/>
          <a:lstStyle/>
          <a:p>
            <a:r>
              <a:rPr lang="en-US" dirty="0"/>
              <a:t>Christian-Accommodated REACH Forgiveness: What Were the Outcomes?</a:t>
            </a:r>
          </a:p>
        </p:txBody>
      </p:sp>
      <p:sp>
        <p:nvSpPr>
          <p:cNvPr id="3" name="Content Placeholder 2">
            <a:extLst>
              <a:ext uri="{FF2B5EF4-FFF2-40B4-BE49-F238E27FC236}">
                <a16:creationId xmlns:a16="http://schemas.microsoft.com/office/drawing/2014/main" id="{C5C10769-BB80-FEAF-8347-669288C5AD1A}"/>
              </a:ext>
            </a:extLst>
          </p:cNvPr>
          <p:cNvSpPr>
            <a:spLocks noGrp="1"/>
          </p:cNvSpPr>
          <p:nvPr>
            <p:ph idx="1"/>
          </p:nvPr>
        </p:nvSpPr>
        <p:spPr>
          <a:xfrm>
            <a:off x="76200" y="2362200"/>
            <a:ext cx="9067800" cy="4495800"/>
          </a:xfrm>
        </p:spPr>
        <p:txBody>
          <a:bodyPr/>
          <a:lstStyle/>
          <a:p>
            <a:r>
              <a:rPr lang="en-US" sz="2000" dirty="0"/>
              <a:t>There is reason to believe that this might not hold for forgiveness religiously accommodated treatments. </a:t>
            </a:r>
          </a:p>
          <a:p>
            <a:pPr lvl="1"/>
            <a:r>
              <a:rPr lang="en-US" sz="2000" dirty="0"/>
              <a:t>Forgiveness figures heavily in Christianity. The same is not true for accommodating CBT, EFT, Behavior therapy, etc.</a:t>
            </a:r>
          </a:p>
          <a:p>
            <a:pPr lvl="1"/>
            <a:r>
              <a:rPr lang="en-US" sz="2000" dirty="0"/>
              <a:t>Rye and Pargament (2002) found, with a Christian accommodated proto-REACH Forgiveness treatment that Christians assigned to the secular treatment still did most of the things that were recommended in the Christian-accommodated treatment: prayer, consult Scripture, talk to others in the church, etc. Therefore, empirically, their secular treatment did not differ from their Christian-accommodated treatment for Christian participants.</a:t>
            </a:r>
          </a:p>
          <a:p>
            <a:r>
              <a:rPr lang="en-US" sz="2000" dirty="0"/>
              <a:t>What did we find in reviewing all?</a:t>
            </a:r>
          </a:p>
          <a:p>
            <a:pPr lvl="1"/>
            <a:r>
              <a:rPr lang="en-US" sz="2000" dirty="0"/>
              <a:t>REACH-Christian groups (d/</a:t>
            </a:r>
            <a:r>
              <a:rPr lang="en-US" sz="2000" dirty="0" err="1"/>
              <a:t>hr</a:t>
            </a:r>
            <a:r>
              <a:rPr lang="en-US" sz="2000" dirty="0"/>
              <a:t> = 0.091, k = 7) vs REACH groups (d/</a:t>
            </a:r>
            <a:r>
              <a:rPr lang="en-US" sz="2000" dirty="0" err="1"/>
              <a:t>hr</a:t>
            </a:r>
            <a:r>
              <a:rPr lang="en-US" sz="2000" dirty="0"/>
              <a:t> = 0.093, k = 12)</a:t>
            </a:r>
          </a:p>
        </p:txBody>
      </p:sp>
    </p:spTree>
    <p:extLst>
      <p:ext uri="{BB962C8B-B14F-4D97-AF65-F5344CB8AC3E}">
        <p14:creationId xmlns:p14="http://schemas.microsoft.com/office/powerpoint/2010/main" val="2762018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44F95-5955-671A-8207-F67F0A481110}"/>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425524E5-09C0-AB98-D1B6-5CF27F2B1D06}"/>
              </a:ext>
            </a:extLst>
          </p:cNvPr>
          <p:cNvSpPr>
            <a:spLocks noGrp="1"/>
          </p:cNvSpPr>
          <p:nvPr>
            <p:ph idx="1"/>
          </p:nvPr>
        </p:nvSpPr>
        <p:spPr>
          <a:xfrm>
            <a:off x="0" y="2209800"/>
            <a:ext cx="9144000" cy="4572000"/>
          </a:xfrm>
          <a:solidFill>
            <a:schemeClr val="tx1">
              <a:lumMod val="20000"/>
              <a:lumOff val="80000"/>
            </a:schemeClr>
          </a:solidFill>
        </p:spPr>
        <p:txBody>
          <a:bodyPr/>
          <a:lstStyle/>
          <a:p>
            <a:pPr marL="0" indent="0">
              <a:buNone/>
            </a:pPr>
            <a:r>
              <a:rPr lang="en-US" dirty="0"/>
              <a:t>By the end of this breakout workshop, the attendee will be able to:</a:t>
            </a:r>
          </a:p>
          <a:p>
            <a:pPr lvl="0"/>
            <a:r>
              <a:rPr lang="en-US" sz="2400" dirty="0"/>
              <a:t>Describe the reasons for and barriers to the recommended shift from individual-frame to systems-frame conceptualization of your treatment</a:t>
            </a:r>
          </a:p>
          <a:p>
            <a:pPr lvl="0"/>
            <a:r>
              <a:rPr lang="en-US" sz="2400" dirty="0"/>
              <a:t>Create public campaigns to promote better mental health (using forgiveness as a concrete example) without disrupting your clinical practice</a:t>
            </a:r>
          </a:p>
          <a:p>
            <a:pPr lvl="0"/>
            <a:r>
              <a:rPr lang="en-US" sz="2400" dirty="0"/>
              <a:t>Employ 10 lessons from research on forgiveness-promoting community campaigns to adapt your practice and provide population-level intervention effectively.</a:t>
            </a:r>
          </a:p>
          <a:p>
            <a:endParaRPr lang="en-US" dirty="0"/>
          </a:p>
        </p:txBody>
      </p:sp>
    </p:spTree>
    <p:extLst>
      <p:ext uri="{BB962C8B-B14F-4D97-AF65-F5344CB8AC3E}">
        <p14:creationId xmlns:p14="http://schemas.microsoft.com/office/powerpoint/2010/main" val="28864646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F8731-81C9-B55B-F7CE-1A4E73FE4E88}"/>
              </a:ext>
            </a:extLst>
          </p:cNvPr>
          <p:cNvSpPr>
            <a:spLocks noGrp="1"/>
          </p:cNvSpPr>
          <p:nvPr>
            <p:ph type="title"/>
          </p:nvPr>
        </p:nvSpPr>
        <p:spPr/>
        <p:txBody>
          <a:bodyPr/>
          <a:lstStyle/>
          <a:p>
            <a:r>
              <a:rPr lang="en-US" dirty="0"/>
              <a:t>Secular REACH Forgiveness with Christians</a:t>
            </a:r>
          </a:p>
        </p:txBody>
      </p:sp>
      <p:sp>
        <p:nvSpPr>
          <p:cNvPr id="3" name="Content Placeholder 2">
            <a:extLst>
              <a:ext uri="{FF2B5EF4-FFF2-40B4-BE49-F238E27FC236}">
                <a16:creationId xmlns:a16="http://schemas.microsoft.com/office/drawing/2014/main" id="{991F5FAC-60FE-D30E-E7B3-885A7DAAEA1A}"/>
              </a:ext>
            </a:extLst>
          </p:cNvPr>
          <p:cNvSpPr>
            <a:spLocks noGrp="1"/>
          </p:cNvSpPr>
          <p:nvPr>
            <p:ph idx="1"/>
          </p:nvPr>
        </p:nvSpPr>
        <p:spPr>
          <a:xfrm>
            <a:off x="0" y="2286000"/>
            <a:ext cx="9144000" cy="4572000"/>
          </a:xfrm>
          <a:solidFill>
            <a:schemeClr val="accent4">
              <a:lumMod val="10000"/>
              <a:lumOff val="90000"/>
            </a:schemeClr>
          </a:solidFill>
        </p:spPr>
        <p:txBody>
          <a:bodyPr/>
          <a:lstStyle/>
          <a:p>
            <a:r>
              <a:rPr lang="en-US" sz="2000" dirty="0"/>
              <a:t>(Ohio) Rye &amp; Pargament (2002) Proto-REACH</a:t>
            </a:r>
          </a:p>
          <a:p>
            <a:r>
              <a:rPr lang="en-US" sz="2000" dirty="0"/>
              <a:t>(Ohio) Rye et al. (2005) Proto-REACH</a:t>
            </a:r>
          </a:p>
          <a:p>
            <a:r>
              <a:rPr lang="en-US" sz="2000" dirty="0"/>
              <a:t>(Philippines) (Worthington et al., 2010)</a:t>
            </a:r>
          </a:p>
          <a:p>
            <a:r>
              <a:rPr lang="en-US" sz="2000" dirty="0"/>
              <a:t>(Iowa) Toussaint, Griffin et al. (2020)</a:t>
            </a:r>
          </a:p>
          <a:p>
            <a:r>
              <a:rPr lang="en-US" sz="2000" dirty="0"/>
              <a:t>(India) Toussaint, Worthington et al. (2020) Mixed religious, mostly Hindu</a:t>
            </a:r>
          </a:p>
          <a:p>
            <a:r>
              <a:rPr lang="en-US" sz="2000" dirty="0"/>
              <a:t>(Virginia) Greer et al. (2014) 7-hr DIY Workbook </a:t>
            </a:r>
          </a:p>
          <a:p>
            <a:r>
              <a:rPr lang="en-US" sz="2000" dirty="0"/>
              <a:t>(Indonesia) (</a:t>
            </a:r>
            <a:r>
              <a:rPr lang="en-US" sz="2000" dirty="0" err="1"/>
              <a:t>Kurniati</a:t>
            </a:r>
            <a:r>
              <a:rPr lang="en-US" sz="2000" dirty="0"/>
              <a:t> et al., 2021) 3.34-hr DIY Workbook</a:t>
            </a:r>
          </a:p>
          <a:p>
            <a:r>
              <a:rPr lang="en-US" sz="2000" dirty="0"/>
              <a:t>(Indonesia) (</a:t>
            </a:r>
            <a:r>
              <a:rPr lang="en-US" sz="2000" dirty="0" err="1"/>
              <a:t>Kurniati</a:t>
            </a:r>
            <a:r>
              <a:rPr lang="en-US" sz="2000" dirty="0"/>
              <a:t> et al., 2024) 3.34-hr DIY workbook</a:t>
            </a:r>
          </a:p>
          <a:p>
            <a:r>
              <a:rPr lang="en-US" sz="2000" dirty="0"/>
              <a:t>Colombia (Chen et al., 2024) 3.34-hr DIY workbook</a:t>
            </a:r>
          </a:p>
          <a:p>
            <a:r>
              <a:rPr lang="en-US" sz="2000" dirty="0"/>
              <a:t>Did they work? YES, equally in psychological variables to Christian-accommodated versions. But spiritual side not assessed and other meta-analyses (</a:t>
            </a:r>
            <a:r>
              <a:rPr lang="en-US" sz="2000" dirty="0" err="1"/>
              <a:t>Captari</a:t>
            </a:r>
            <a:r>
              <a:rPr lang="en-US" sz="2000" dirty="0"/>
              <a:t> et al.) show better spiritual outcomes and more acceptance by some theologically conservative participants</a:t>
            </a:r>
          </a:p>
        </p:txBody>
      </p:sp>
    </p:spTree>
    <p:extLst>
      <p:ext uri="{BB962C8B-B14F-4D97-AF65-F5344CB8AC3E}">
        <p14:creationId xmlns:p14="http://schemas.microsoft.com/office/powerpoint/2010/main" val="14699293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AA403-1D94-D011-2A30-F3C818F99FBA}"/>
              </a:ext>
            </a:extLst>
          </p:cNvPr>
          <p:cNvSpPr>
            <a:spLocks noGrp="1"/>
          </p:cNvSpPr>
          <p:nvPr>
            <p:ph type="title"/>
          </p:nvPr>
        </p:nvSpPr>
        <p:spPr>
          <a:xfrm>
            <a:off x="152400" y="609600"/>
            <a:ext cx="8534400" cy="1295400"/>
          </a:xfrm>
        </p:spPr>
        <p:txBody>
          <a:bodyPr/>
          <a:lstStyle/>
          <a:p>
            <a:r>
              <a:rPr lang="en-US" dirty="0"/>
              <a:t>Additional Forgiveness Interventions That Have Been Studied in Psychoeducational Groups</a:t>
            </a:r>
          </a:p>
        </p:txBody>
      </p:sp>
      <p:sp>
        <p:nvSpPr>
          <p:cNvPr id="3" name="Content Placeholder 2">
            <a:extLst>
              <a:ext uri="{FF2B5EF4-FFF2-40B4-BE49-F238E27FC236}">
                <a16:creationId xmlns:a16="http://schemas.microsoft.com/office/drawing/2014/main" id="{64FBB7F1-EB2B-5D0F-7C34-A46D80AB7E1F}"/>
              </a:ext>
            </a:extLst>
          </p:cNvPr>
          <p:cNvSpPr>
            <a:spLocks noGrp="1"/>
          </p:cNvSpPr>
          <p:nvPr>
            <p:ph idx="1"/>
          </p:nvPr>
        </p:nvSpPr>
        <p:spPr>
          <a:solidFill>
            <a:schemeClr val="accent4">
              <a:lumMod val="25000"/>
              <a:lumOff val="75000"/>
            </a:schemeClr>
          </a:solidFill>
        </p:spPr>
        <p:txBody>
          <a:bodyPr/>
          <a:lstStyle/>
          <a:p>
            <a:endParaRPr lang="en-US" dirty="0"/>
          </a:p>
        </p:txBody>
      </p:sp>
    </p:spTree>
    <p:extLst>
      <p:ext uri="{BB962C8B-B14F-4D97-AF65-F5344CB8AC3E}">
        <p14:creationId xmlns:p14="http://schemas.microsoft.com/office/powerpoint/2010/main" val="23308351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DE7B7-4AF0-075D-45EA-CCC053CADCD8}"/>
              </a:ext>
            </a:extLst>
          </p:cNvPr>
          <p:cNvSpPr>
            <a:spLocks noGrp="1"/>
          </p:cNvSpPr>
          <p:nvPr>
            <p:ph type="title"/>
          </p:nvPr>
        </p:nvSpPr>
        <p:spPr/>
        <p:txBody>
          <a:bodyPr/>
          <a:lstStyle/>
          <a:p>
            <a:r>
              <a:rPr lang="en-US" dirty="0"/>
              <a:t>Luskin’s Forgive for Good Model (CBT)</a:t>
            </a:r>
          </a:p>
        </p:txBody>
      </p:sp>
      <p:sp>
        <p:nvSpPr>
          <p:cNvPr id="3" name="Content Placeholder 2">
            <a:extLst>
              <a:ext uri="{FF2B5EF4-FFF2-40B4-BE49-F238E27FC236}">
                <a16:creationId xmlns:a16="http://schemas.microsoft.com/office/drawing/2014/main" id="{C387F2F2-4A97-D669-83FB-FD9ABA1ABE3C}"/>
              </a:ext>
            </a:extLst>
          </p:cNvPr>
          <p:cNvSpPr>
            <a:spLocks noGrp="1"/>
          </p:cNvSpPr>
          <p:nvPr>
            <p:ph idx="1"/>
          </p:nvPr>
        </p:nvSpPr>
        <p:spPr>
          <a:xfrm>
            <a:off x="0" y="2286000"/>
            <a:ext cx="9144000" cy="4572000"/>
          </a:xfrm>
          <a:solidFill>
            <a:schemeClr val="accent4">
              <a:lumMod val="10000"/>
              <a:lumOff val="90000"/>
            </a:schemeClr>
          </a:solidFill>
        </p:spPr>
        <p:txBody>
          <a:bodyPr/>
          <a:lstStyle/>
          <a:p>
            <a:r>
              <a:rPr lang="en-US" sz="2400" dirty="0"/>
              <a:t>Luskin’s (2001) model is a cognitive-behavioral approach to promoting forgiveness, used mostly to reduce anger, resentment, which put people at risk for cardiovascular malfunction. FFG suggests that forgiveness is ultimately beneficial for the person holding onto the anger. </a:t>
            </a:r>
          </a:p>
          <a:p>
            <a:r>
              <a:rPr lang="en-US" sz="2400" dirty="0"/>
              <a:t>People are helped to understand the hurt, empathize with the offender, reframe provocative situations by replacing negative with more adaptive interpretations, make a conscious decision to forgive, and use cognitive and behavioral methods to change unwanted cognition and emotion.</a:t>
            </a:r>
          </a:p>
          <a:p>
            <a:r>
              <a:rPr lang="en-US" sz="2400" dirty="0"/>
              <a:t>This has been done in groups—men’s health, college psychoeducation. </a:t>
            </a:r>
          </a:p>
        </p:txBody>
      </p:sp>
    </p:spTree>
    <p:extLst>
      <p:ext uri="{BB962C8B-B14F-4D97-AF65-F5344CB8AC3E}">
        <p14:creationId xmlns:p14="http://schemas.microsoft.com/office/powerpoint/2010/main" val="2765445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5134F-5EE5-519B-A2B3-048A522023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9050B5-73EA-4C1F-8BBD-7BC64EA2B400}"/>
              </a:ext>
            </a:extLst>
          </p:cNvPr>
          <p:cNvSpPr>
            <a:spLocks noGrp="1"/>
          </p:cNvSpPr>
          <p:nvPr>
            <p:ph type="title"/>
          </p:nvPr>
        </p:nvSpPr>
        <p:spPr/>
        <p:txBody>
          <a:bodyPr/>
          <a:lstStyle/>
          <a:p>
            <a:r>
              <a:rPr lang="en-US" dirty="0"/>
              <a:t>Luskin’s Forgive for Good Model (CBT)</a:t>
            </a:r>
          </a:p>
        </p:txBody>
      </p:sp>
      <p:sp>
        <p:nvSpPr>
          <p:cNvPr id="3" name="Content Placeholder 2">
            <a:extLst>
              <a:ext uri="{FF2B5EF4-FFF2-40B4-BE49-F238E27FC236}">
                <a16:creationId xmlns:a16="http://schemas.microsoft.com/office/drawing/2014/main" id="{4350395C-E0E7-BEF8-FF65-38072E12CD4D}"/>
              </a:ext>
            </a:extLst>
          </p:cNvPr>
          <p:cNvSpPr>
            <a:spLocks noGrp="1"/>
          </p:cNvSpPr>
          <p:nvPr>
            <p:ph idx="1"/>
          </p:nvPr>
        </p:nvSpPr>
        <p:spPr>
          <a:xfrm>
            <a:off x="0" y="2286000"/>
            <a:ext cx="9144000" cy="4572000"/>
          </a:xfrm>
        </p:spPr>
        <p:txBody>
          <a:bodyPr/>
          <a:lstStyle/>
          <a:p>
            <a:r>
              <a:rPr lang="en-US" sz="2000" dirty="0"/>
              <a:t>A few studies have supported its effectiveness. </a:t>
            </a:r>
          </a:p>
          <a:p>
            <a:r>
              <a:rPr lang="en-US" sz="2000" dirty="0"/>
              <a:t>Harris, A. H. S., Luskin, F., Norman, S. B., Standard, S., Bruning, J., Evans, S., &amp; Thoresen, C. E. (2006). Effects of a group forgiveness intervention on forgiveness, perceived stress, and trait-anger. Journal of Clinical Psychology, 62(6), 715-733. </a:t>
            </a:r>
          </a:p>
          <a:p>
            <a:r>
              <a:rPr lang="en-US" sz="2000" dirty="0"/>
              <a:t>Luskin, F. M. (2001). Forgive for good: A proven prescription for health and happiness. San Francisco, CA: HarperCollins. </a:t>
            </a:r>
          </a:p>
          <a:p>
            <a:r>
              <a:rPr lang="en-US" sz="2000" dirty="0"/>
              <a:t>Luskin, F., </a:t>
            </a:r>
            <a:r>
              <a:rPr lang="en-US" sz="2000" dirty="0" err="1"/>
              <a:t>Ginzberg</a:t>
            </a:r>
            <a:r>
              <a:rPr lang="en-US" sz="2000" dirty="0"/>
              <a:t>, K., &amp; Thoresen, C. E. (2005). The efficacy of forgiveness intervention in college age adults: Randomized controlled study. Humboldt Journal of Social Relations, 29, 163–184.</a:t>
            </a:r>
          </a:p>
          <a:p>
            <a:r>
              <a:rPr lang="en-US" sz="2000" dirty="0"/>
              <a:t>Toussaint, L. L., Griffin, B. J., Worthington, E. L., Jr., </a:t>
            </a:r>
            <a:r>
              <a:rPr lang="en-US" sz="2000" dirty="0" err="1"/>
              <a:t>Zoelzer</a:t>
            </a:r>
            <a:r>
              <a:rPr lang="en-US" sz="2000" dirty="0"/>
              <a:t>, M., &amp; Luskin, F. (2020). Promoting forgiveness at a Christian college: A comparison of REACH Forgiveness and Forgive for Good methods. Journal of Psychology and Theology, 48(2), 154-165.</a:t>
            </a:r>
          </a:p>
        </p:txBody>
      </p:sp>
    </p:spTree>
    <p:extLst>
      <p:ext uri="{BB962C8B-B14F-4D97-AF65-F5344CB8AC3E}">
        <p14:creationId xmlns:p14="http://schemas.microsoft.com/office/powerpoint/2010/main" val="13822252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EF155-E89E-C496-BBCD-8A14EA5873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B32F6A-6854-E7B7-0EB1-89A79D4DA468}"/>
              </a:ext>
            </a:extLst>
          </p:cNvPr>
          <p:cNvSpPr>
            <a:spLocks noGrp="1"/>
          </p:cNvSpPr>
          <p:nvPr>
            <p:ph type="title"/>
          </p:nvPr>
        </p:nvSpPr>
        <p:spPr/>
        <p:txBody>
          <a:bodyPr/>
          <a:lstStyle/>
          <a:p>
            <a:r>
              <a:rPr lang="en-US" dirty="0"/>
              <a:t>Wade’s Yalom-Based Group Process Model </a:t>
            </a:r>
          </a:p>
        </p:txBody>
      </p:sp>
      <p:sp>
        <p:nvSpPr>
          <p:cNvPr id="3" name="Content Placeholder 2">
            <a:extLst>
              <a:ext uri="{FF2B5EF4-FFF2-40B4-BE49-F238E27FC236}">
                <a16:creationId xmlns:a16="http://schemas.microsoft.com/office/drawing/2014/main" id="{F0E3F0EE-9F46-F069-3435-26CC738C21E3}"/>
              </a:ext>
            </a:extLst>
          </p:cNvPr>
          <p:cNvSpPr>
            <a:spLocks noGrp="1"/>
          </p:cNvSpPr>
          <p:nvPr>
            <p:ph idx="1"/>
          </p:nvPr>
        </p:nvSpPr>
        <p:spPr>
          <a:xfrm>
            <a:off x="0" y="2209800"/>
            <a:ext cx="9144000" cy="4495800"/>
          </a:xfrm>
          <a:solidFill>
            <a:schemeClr val="accent4">
              <a:lumMod val="10000"/>
              <a:lumOff val="90000"/>
            </a:schemeClr>
          </a:solidFill>
        </p:spPr>
        <p:txBody>
          <a:bodyPr/>
          <a:lstStyle/>
          <a:p>
            <a:r>
              <a:rPr lang="en-US" dirty="0"/>
              <a:t>This is an interpersonal group therapy model (but a couple of studies have been done with psychoeducation in college students).</a:t>
            </a:r>
          </a:p>
          <a:p>
            <a:r>
              <a:rPr lang="en-US" dirty="0"/>
              <a:t>Participants were not exposed to any specific techniques for promoting forgiveness, although it was clear that forgiveness was of interest because the group is about dealing with transgressions. </a:t>
            </a:r>
          </a:p>
        </p:txBody>
      </p:sp>
    </p:spTree>
    <p:extLst>
      <p:ext uri="{BB962C8B-B14F-4D97-AF65-F5344CB8AC3E}">
        <p14:creationId xmlns:p14="http://schemas.microsoft.com/office/powerpoint/2010/main" val="36984230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0CE74-4230-65A5-FEB1-0E54DAACF8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A4697B-9CA7-0CAF-2561-BF5CC9776095}"/>
              </a:ext>
            </a:extLst>
          </p:cNvPr>
          <p:cNvSpPr>
            <a:spLocks noGrp="1"/>
          </p:cNvSpPr>
          <p:nvPr>
            <p:ph type="title"/>
          </p:nvPr>
        </p:nvSpPr>
        <p:spPr/>
        <p:txBody>
          <a:bodyPr/>
          <a:lstStyle/>
          <a:p>
            <a:r>
              <a:rPr lang="en-US" dirty="0"/>
              <a:t>Theory of Wade’s Yalom-Based Group Process Model </a:t>
            </a:r>
          </a:p>
        </p:txBody>
      </p:sp>
      <p:sp>
        <p:nvSpPr>
          <p:cNvPr id="3" name="Content Placeholder 2">
            <a:extLst>
              <a:ext uri="{FF2B5EF4-FFF2-40B4-BE49-F238E27FC236}">
                <a16:creationId xmlns:a16="http://schemas.microsoft.com/office/drawing/2014/main" id="{FDDE5297-68FA-8B83-3663-0169FC34EFF9}"/>
              </a:ext>
            </a:extLst>
          </p:cNvPr>
          <p:cNvSpPr>
            <a:spLocks noGrp="1"/>
          </p:cNvSpPr>
          <p:nvPr>
            <p:ph idx="1"/>
          </p:nvPr>
        </p:nvSpPr>
        <p:spPr>
          <a:xfrm>
            <a:off x="0" y="2209800"/>
            <a:ext cx="9144000" cy="4495800"/>
          </a:xfrm>
        </p:spPr>
        <p:txBody>
          <a:bodyPr/>
          <a:lstStyle/>
          <a:p>
            <a:r>
              <a:rPr lang="en-US" sz="2400" dirty="0"/>
              <a:t>Healing occurs from therapeutic factors as the group bonds and members share themselves, struggles, and experiences with others (Yalom &amp; </a:t>
            </a:r>
            <a:r>
              <a:rPr lang="en-US" sz="2400" dirty="0" err="1"/>
              <a:t>Lescsz</a:t>
            </a:r>
            <a:r>
              <a:rPr lang="en-US" sz="2400" dirty="0"/>
              <a:t>, 2005).</a:t>
            </a:r>
          </a:p>
          <a:p>
            <a:r>
              <a:rPr lang="en-US" sz="2400" dirty="0"/>
              <a:t>Group-related healing factors: universality (i.e., one is not alone in suffering), interpersonal learning, instillation of hope, imparting information, and cohesiveness. </a:t>
            </a:r>
          </a:p>
          <a:p>
            <a:r>
              <a:rPr lang="en-US" sz="2400" dirty="0"/>
              <a:t>By focusing on the group members’ experiences, the facilitators attempt to activate these therapeutic factors to help the members with their concerns. </a:t>
            </a:r>
          </a:p>
          <a:p>
            <a:r>
              <a:rPr lang="en-US" sz="2400" dirty="0"/>
              <a:t>When forgiveness arises in the group, treat as any other topic. Emphasize universality, interpersonal learning from it, hope, and cohesiveness from shared experiences.</a:t>
            </a:r>
          </a:p>
        </p:txBody>
      </p:sp>
    </p:spTree>
    <p:extLst>
      <p:ext uri="{BB962C8B-B14F-4D97-AF65-F5344CB8AC3E}">
        <p14:creationId xmlns:p14="http://schemas.microsoft.com/office/powerpoint/2010/main" val="29624479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E8581-7E61-D0F9-E0D9-4226FE5C7034}"/>
              </a:ext>
            </a:extLst>
          </p:cNvPr>
          <p:cNvSpPr>
            <a:spLocks noGrp="1"/>
          </p:cNvSpPr>
          <p:nvPr>
            <p:ph type="title"/>
          </p:nvPr>
        </p:nvSpPr>
        <p:spPr/>
        <p:txBody>
          <a:bodyPr/>
          <a:lstStyle/>
          <a:p>
            <a:r>
              <a:rPr lang="en-US" dirty="0"/>
              <a:t>Content Focused on in Wade’s Process Forgiveness Group</a:t>
            </a:r>
          </a:p>
        </p:txBody>
      </p:sp>
      <p:sp>
        <p:nvSpPr>
          <p:cNvPr id="3" name="Content Placeholder 2">
            <a:extLst>
              <a:ext uri="{FF2B5EF4-FFF2-40B4-BE49-F238E27FC236}">
                <a16:creationId xmlns:a16="http://schemas.microsoft.com/office/drawing/2014/main" id="{11720EAA-6DBF-E2CD-E9DC-5701A0490CB9}"/>
              </a:ext>
            </a:extLst>
          </p:cNvPr>
          <p:cNvSpPr>
            <a:spLocks noGrp="1"/>
          </p:cNvSpPr>
          <p:nvPr>
            <p:ph idx="1"/>
          </p:nvPr>
        </p:nvSpPr>
        <p:spPr>
          <a:xfrm>
            <a:off x="0" y="2209800"/>
            <a:ext cx="9067800" cy="4648200"/>
          </a:xfrm>
        </p:spPr>
        <p:txBody>
          <a:bodyPr/>
          <a:lstStyle/>
          <a:p>
            <a:r>
              <a:rPr lang="en-US" dirty="0"/>
              <a:t>The group experience highlighted the interactions and emotional experiences of the group members during the group sessions (i.e., the group process). </a:t>
            </a:r>
          </a:p>
          <a:p>
            <a:r>
              <a:rPr lang="en-US" dirty="0"/>
              <a:t>Participants were encouraged to talk about how they view other members, experiences being in the group, and the ways that they relate to the others. </a:t>
            </a:r>
          </a:p>
          <a:p>
            <a:r>
              <a:rPr lang="en-US" dirty="0"/>
              <a:t>In addition to this primary focus of the group sessions, participants also discussed their lives outside the group, their experiences with others, and the past offense for which they are seeking help. </a:t>
            </a:r>
          </a:p>
          <a:p>
            <a:endParaRPr lang="en-US" dirty="0"/>
          </a:p>
        </p:txBody>
      </p:sp>
    </p:spTree>
    <p:extLst>
      <p:ext uri="{BB962C8B-B14F-4D97-AF65-F5344CB8AC3E}">
        <p14:creationId xmlns:p14="http://schemas.microsoft.com/office/powerpoint/2010/main" val="40134753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15868-06D3-0B14-2A32-21F4FDD21791}"/>
              </a:ext>
            </a:extLst>
          </p:cNvPr>
          <p:cNvSpPr>
            <a:spLocks noGrp="1"/>
          </p:cNvSpPr>
          <p:nvPr>
            <p:ph type="title"/>
          </p:nvPr>
        </p:nvSpPr>
        <p:spPr/>
        <p:txBody>
          <a:bodyPr/>
          <a:lstStyle/>
          <a:p>
            <a:r>
              <a:rPr lang="en-US" dirty="0"/>
              <a:t>Wade’s Yalom-Based Group Process Model</a:t>
            </a:r>
          </a:p>
        </p:txBody>
      </p:sp>
      <p:sp>
        <p:nvSpPr>
          <p:cNvPr id="3" name="Content Placeholder 2">
            <a:extLst>
              <a:ext uri="{FF2B5EF4-FFF2-40B4-BE49-F238E27FC236}">
                <a16:creationId xmlns:a16="http://schemas.microsoft.com/office/drawing/2014/main" id="{D3CFFDE2-8EF9-B1EE-8B3C-AF91DE91A846}"/>
              </a:ext>
            </a:extLst>
          </p:cNvPr>
          <p:cNvSpPr>
            <a:spLocks noGrp="1"/>
          </p:cNvSpPr>
          <p:nvPr>
            <p:ph idx="1"/>
          </p:nvPr>
        </p:nvSpPr>
        <p:spPr>
          <a:xfrm>
            <a:off x="0" y="2286000"/>
            <a:ext cx="9144000" cy="4572000"/>
          </a:xfrm>
        </p:spPr>
        <p:txBody>
          <a:bodyPr/>
          <a:lstStyle/>
          <a:p>
            <a:r>
              <a:rPr lang="en-US" dirty="0"/>
              <a:t>Wade, N. G., Cornish, M. A., Tucker, J. R., Worthington, E. L., Jr., </a:t>
            </a:r>
            <a:r>
              <a:rPr lang="en-US" dirty="0" err="1"/>
              <a:t>Sandage</a:t>
            </a:r>
            <a:r>
              <a:rPr lang="en-US" dirty="0"/>
              <a:t>, S. J., &amp; Rye, M. S. (2018). Promoting forgiveness: Characteristics of the treatment, the clients, and their interaction. Journal of Counseling Psychology, 65(3), 358-371.</a:t>
            </a:r>
          </a:p>
          <a:p>
            <a:r>
              <a:rPr lang="en-US" dirty="0"/>
              <a:t>Wade, N. G., &amp; Meyer, J. E. (2009). Comparison of brief group interventions to promote forgiveness: A pilot outcome study. International Journal of Group Psychotherapy, Vol 59(2), 199-220. </a:t>
            </a:r>
            <a:r>
              <a:rPr lang="en-US" dirty="0" err="1"/>
              <a:t>doi</a:t>
            </a:r>
            <a:r>
              <a:rPr lang="en-US" dirty="0"/>
              <a:t>: 10.1521/ijgp.2009.59.2.199</a:t>
            </a:r>
          </a:p>
          <a:p>
            <a:endParaRPr lang="en-US" dirty="0"/>
          </a:p>
          <a:p>
            <a:endParaRPr lang="en-US" dirty="0"/>
          </a:p>
        </p:txBody>
      </p:sp>
    </p:spTree>
    <p:extLst>
      <p:ext uri="{BB962C8B-B14F-4D97-AF65-F5344CB8AC3E}">
        <p14:creationId xmlns:p14="http://schemas.microsoft.com/office/powerpoint/2010/main" val="12641934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67FB3-DF9B-4CA5-12D7-71483ADF8D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57813D-9997-64CD-FC5D-44B7B1E7E1DB}"/>
              </a:ext>
            </a:extLst>
          </p:cNvPr>
          <p:cNvSpPr>
            <a:spLocks noGrp="1"/>
          </p:cNvSpPr>
          <p:nvPr>
            <p:ph type="title"/>
          </p:nvPr>
        </p:nvSpPr>
        <p:spPr>
          <a:xfrm>
            <a:off x="609600" y="152400"/>
            <a:ext cx="8534400" cy="1752600"/>
          </a:xfrm>
        </p:spPr>
        <p:txBody>
          <a:bodyPr/>
          <a:lstStyle/>
          <a:p>
            <a:r>
              <a:rPr lang="en-US" dirty="0"/>
              <a:t>Wade’s Yalom-Based Group Process Model: How effective and how efficient?</a:t>
            </a:r>
          </a:p>
        </p:txBody>
      </p:sp>
      <p:sp>
        <p:nvSpPr>
          <p:cNvPr id="3" name="Content Placeholder 2">
            <a:extLst>
              <a:ext uri="{FF2B5EF4-FFF2-40B4-BE49-F238E27FC236}">
                <a16:creationId xmlns:a16="http://schemas.microsoft.com/office/drawing/2014/main" id="{AD3EB98F-D3FE-4599-526A-7AA745AC26A0}"/>
              </a:ext>
            </a:extLst>
          </p:cNvPr>
          <p:cNvSpPr>
            <a:spLocks noGrp="1"/>
          </p:cNvSpPr>
          <p:nvPr>
            <p:ph idx="1"/>
          </p:nvPr>
        </p:nvSpPr>
        <p:spPr>
          <a:xfrm>
            <a:off x="0" y="2286000"/>
            <a:ext cx="9144000" cy="4572000"/>
          </a:xfrm>
        </p:spPr>
        <p:txBody>
          <a:bodyPr/>
          <a:lstStyle/>
          <a:p>
            <a:r>
              <a:rPr lang="en-US" sz="1600" dirty="0"/>
              <a:t>Wade, N. G., Cornish, M. A., Tucker, J. R., Worthington, E. L., Jr., </a:t>
            </a:r>
            <a:r>
              <a:rPr lang="en-US" sz="1600" dirty="0" err="1"/>
              <a:t>Sandage</a:t>
            </a:r>
            <a:r>
              <a:rPr lang="en-US" sz="1600" dirty="0"/>
              <a:t>, S. J., &amp; Rye, M. S. (2018). Promoting forgiveness: Characteristics of the treatment, the clients, and their interaction. Journal of Counseling Psychology, 65(3), 358-371.</a:t>
            </a:r>
          </a:p>
          <a:p>
            <a:r>
              <a:rPr lang="en-US" sz="2400" dirty="0"/>
              <a:t>When compared directly with Yalom-based group therapy, REACH Forgiveness reduced rumination more, but did not differ in the other four measures. </a:t>
            </a:r>
          </a:p>
          <a:p>
            <a:r>
              <a:rPr lang="en-US" sz="2400" dirty="0"/>
              <a:t>For REACH Forgiveness groups, for pooled measures of forgiveness—revenge and benevolence—d = 0.720 at post-test (d/</a:t>
            </a:r>
            <a:r>
              <a:rPr lang="en-US" sz="2400" dirty="0" err="1"/>
              <a:t>hr</a:t>
            </a:r>
            <a:r>
              <a:rPr lang="en-US" sz="2400" dirty="0"/>
              <a:t> per hour = 0.06) and d = 0.43 at follow-up. </a:t>
            </a:r>
          </a:p>
          <a:p>
            <a:r>
              <a:rPr lang="en-US" sz="2400" dirty="0"/>
              <a:t>Process group therapy d = 0.53 at post-test (d/</a:t>
            </a:r>
            <a:r>
              <a:rPr lang="en-US" sz="2400" dirty="0" err="1"/>
              <a:t>hr</a:t>
            </a:r>
            <a:r>
              <a:rPr lang="en-US" sz="2400" dirty="0"/>
              <a:t> per hour = 0.045) and d = 0.41 at follow-up.</a:t>
            </a:r>
          </a:p>
        </p:txBody>
      </p:sp>
    </p:spTree>
    <p:extLst>
      <p:ext uri="{BB962C8B-B14F-4D97-AF65-F5344CB8AC3E}">
        <p14:creationId xmlns:p14="http://schemas.microsoft.com/office/powerpoint/2010/main" val="25802433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254E3-F954-C54F-E5A8-A13ACC132098}"/>
              </a:ext>
            </a:extLst>
          </p:cNvPr>
          <p:cNvSpPr>
            <a:spLocks noGrp="1"/>
          </p:cNvSpPr>
          <p:nvPr>
            <p:ph type="title"/>
          </p:nvPr>
        </p:nvSpPr>
        <p:spPr>
          <a:xfrm>
            <a:off x="0" y="152400"/>
            <a:ext cx="9067800" cy="1752600"/>
          </a:xfrm>
        </p:spPr>
        <p:txBody>
          <a:bodyPr/>
          <a:lstStyle/>
          <a:p>
            <a:r>
              <a:rPr lang="en-US" dirty="0"/>
              <a:t>Generalizations from Comparing the Content of the Various Interventions</a:t>
            </a:r>
          </a:p>
        </p:txBody>
      </p:sp>
      <p:sp>
        <p:nvSpPr>
          <p:cNvPr id="3" name="Content Placeholder 2">
            <a:extLst>
              <a:ext uri="{FF2B5EF4-FFF2-40B4-BE49-F238E27FC236}">
                <a16:creationId xmlns:a16="http://schemas.microsoft.com/office/drawing/2014/main" id="{9379F69F-4A05-DD59-064A-F5EAC263B00B}"/>
              </a:ext>
            </a:extLst>
          </p:cNvPr>
          <p:cNvSpPr>
            <a:spLocks noGrp="1"/>
          </p:cNvSpPr>
          <p:nvPr>
            <p:ph idx="1"/>
          </p:nvPr>
        </p:nvSpPr>
        <p:spPr>
          <a:solidFill>
            <a:schemeClr val="accent4">
              <a:lumMod val="25000"/>
              <a:lumOff val="75000"/>
            </a:schemeClr>
          </a:solidFill>
        </p:spPr>
        <p:txBody>
          <a:bodyPr/>
          <a:lstStyle/>
          <a:p>
            <a:r>
              <a:rPr lang="en-US" dirty="0"/>
              <a:t>Almost all forgiveness treatments share more in common than they differ. Almost all use most of the same principles. </a:t>
            </a:r>
          </a:p>
        </p:txBody>
      </p:sp>
    </p:spTree>
    <p:extLst>
      <p:ext uri="{BB962C8B-B14F-4D97-AF65-F5344CB8AC3E}">
        <p14:creationId xmlns:p14="http://schemas.microsoft.com/office/powerpoint/2010/main" val="901654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4D200-629B-A2BE-7FB7-AF6668BEB3CE}"/>
              </a:ext>
            </a:extLst>
          </p:cNvPr>
          <p:cNvSpPr>
            <a:spLocks noGrp="1"/>
          </p:cNvSpPr>
          <p:nvPr>
            <p:ph type="title"/>
          </p:nvPr>
        </p:nvSpPr>
        <p:spPr/>
        <p:txBody>
          <a:bodyPr/>
          <a:lstStyle/>
          <a:p>
            <a:r>
              <a:rPr lang="en-US" dirty="0"/>
              <a:t>Learning Objective 1</a:t>
            </a:r>
          </a:p>
        </p:txBody>
      </p:sp>
      <p:sp>
        <p:nvSpPr>
          <p:cNvPr id="3" name="Content Placeholder 2">
            <a:extLst>
              <a:ext uri="{FF2B5EF4-FFF2-40B4-BE49-F238E27FC236}">
                <a16:creationId xmlns:a16="http://schemas.microsoft.com/office/drawing/2014/main" id="{3BE1C178-8F1E-5E11-8D59-CCCE3539905F}"/>
              </a:ext>
            </a:extLst>
          </p:cNvPr>
          <p:cNvSpPr>
            <a:spLocks noGrp="1"/>
          </p:cNvSpPr>
          <p:nvPr>
            <p:ph idx="1"/>
          </p:nvPr>
        </p:nvSpPr>
        <p:spPr>
          <a:xfrm>
            <a:off x="0" y="2362200"/>
            <a:ext cx="9144000" cy="4419600"/>
          </a:xfrm>
        </p:spPr>
        <p:txBody>
          <a:bodyPr/>
          <a:lstStyle/>
          <a:p>
            <a:r>
              <a:rPr lang="en-US" sz="4400" dirty="0"/>
              <a:t>Describe the reasons for and barriers to the recommended shift from individual-frame to systems-frame conceptualization of your treatment</a:t>
            </a:r>
          </a:p>
          <a:p>
            <a:endParaRPr lang="en-US" dirty="0"/>
          </a:p>
        </p:txBody>
      </p:sp>
    </p:spTree>
    <p:extLst>
      <p:ext uri="{BB962C8B-B14F-4D97-AF65-F5344CB8AC3E}">
        <p14:creationId xmlns:p14="http://schemas.microsoft.com/office/powerpoint/2010/main" val="28210151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39754-FEA8-6A73-B119-C44BA1685714}"/>
              </a:ext>
            </a:extLst>
          </p:cNvPr>
          <p:cNvSpPr>
            <a:spLocks noGrp="1"/>
          </p:cNvSpPr>
          <p:nvPr>
            <p:ph type="title"/>
          </p:nvPr>
        </p:nvSpPr>
        <p:spPr/>
        <p:txBody>
          <a:bodyPr/>
          <a:lstStyle/>
          <a:p>
            <a:r>
              <a:rPr lang="en-US" dirty="0"/>
              <a:t>Similarities That All or Most Share</a:t>
            </a:r>
          </a:p>
        </p:txBody>
      </p:sp>
      <p:sp>
        <p:nvSpPr>
          <p:cNvPr id="3" name="Content Placeholder 2">
            <a:extLst>
              <a:ext uri="{FF2B5EF4-FFF2-40B4-BE49-F238E27FC236}">
                <a16:creationId xmlns:a16="http://schemas.microsoft.com/office/drawing/2014/main" id="{4351EFD7-34DF-BBB9-DC5F-80FD7160E73E}"/>
              </a:ext>
            </a:extLst>
          </p:cNvPr>
          <p:cNvSpPr>
            <a:spLocks noGrp="1"/>
          </p:cNvSpPr>
          <p:nvPr>
            <p:ph idx="1"/>
          </p:nvPr>
        </p:nvSpPr>
        <p:spPr>
          <a:xfrm>
            <a:off x="0" y="2286000"/>
            <a:ext cx="9144000" cy="4495800"/>
          </a:xfrm>
        </p:spPr>
        <p:txBody>
          <a:bodyPr/>
          <a:lstStyle/>
          <a:p>
            <a:r>
              <a:rPr lang="en-US" sz="2000" dirty="0"/>
              <a:t>First, they motivate forgiving by recounting psychological, physical, relational, and (perhaps) spiritual benefits of forgiving to the forgiver. </a:t>
            </a:r>
          </a:p>
          <a:p>
            <a:r>
              <a:rPr lang="en-US" sz="2000" dirty="0"/>
              <a:t>Second, they typically have people work on forgiving a specific hurt or offense rather than forgiving more in general. </a:t>
            </a:r>
          </a:p>
          <a:p>
            <a:r>
              <a:rPr lang="en-US" sz="2000" dirty="0"/>
              <a:t>Third, they all guide people to recall and process the hurt—though they differ starkly in how much of the treatment is devoted to that. </a:t>
            </a:r>
          </a:p>
          <a:p>
            <a:r>
              <a:rPr lang="en-US" sz="2000" dirty="0"/>
              <a:t>Fourth, they invite the potential forgiver to take the perspective—cognitively, and especially, empathically—of the offender and extend compassion. </a:t>
            </a:r>
          </a:p>
          <a:p>
            <a:r>
              <a:rPr lang="en-US" sz="2000" dirty="0"/>
              <a:t>Fifth, they invite the potential forgiver to take an inventory of his or her own life and embrace a humble acceptance that they too have offended and to do so is a shared human failing calling for a generous response. </a:t>
            </a:r>
          </a:p>
          <a:p>
            <a:r>
              <a:rPr lang="en-US" sz="2000" dirty="0"/>
              <a:t>Sixth, they encourage forgiveness but all treat it as choice rather than duty.</a:t>
            </a:r>
          </a:p>
        </p:txBody>
      </p:sp>
    </p:spTree>
    <p:extLst>
      <p:ext uri="{BB962C8B-B14F-4D97-AF65-F5344CB8AC3E}">
        <p14:creationId xmlns:p14="http://schemas.microsoft.com/office/powerpoint/2010/main" val="21976791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4166B-D9FE-49D7-B3A4-0614622E65DC}"/>
              </a:ext>
            </a:extLst>
          </p:cNvPr>
          <p:cNvSpPr>
            <a:spLocks noGrp="1"/>
          </p:cNvSpPr>
          <p:nvPr>
            <p:ph type="title"/>
          </p:nvPr>
        </p:nvSpPr>
        <p:spPr>
          <a:xfrm>
            <a:off x="0" y="381000"/>
            <a:ext cx="9067800" cy="1524000"/>
          </a:xfrm>
        </p:spPr>
        <p:txBody>
          <a:bodyPr/>
          <a:lstStyle/>
          <a:p>
            <a:r>
              <a:rPr lang="en-US" dirty="0"/>
              <a:t>Similarities Shared by Some But Not by Others</a:t>
            </a:r>
          </a:p>
        </p:txBody>
      </p:sp>
      <p:sp>
        <p:nvSpPr>
          <p:cNvPr id="3" name="Content Placeholder 2">
            <a:extLst>
              <a:ext uri="{FF2B5EF4-FFF2-40B4-BE49-F238E27FC236}">
                <a16:creationId xmlns:a16="http://schemas.microsoft.com/office/drawing/2014/main" id="{A0A2DD05-0E14-FFF2-C3BB-09A37BF9C8BC}"/>
              </a:ext>
            </a:extLst>
          </p:cNvPr>
          <p:cNvSpPr>
            <a:spLocks noGrp="1"/>
          </p:cNvSpPr>
          <p:nvPr>
            <p:ph idx="1"/>
          </p:nvPr>
        </p:nvSpPr>
        <p:spPr>
          <a:xfrm>
            <a:off x="0" y="2209800"/>
            <a:ext cx="9220200" cy="4648200"/>
          </a:xfrm>
        </p:spPr>
        <p:txBody>
          <a:bodyPr/>
          <a:lstStyle/>
          <a:p>
            <a:r>
              <a:rPr lang="en-US" sz="1800" dirty="0"/>
              <a:t>Seventh, they encourage decisional or emotional forgiveness, or both. </a:t>
            </a:r>
          </a:p>
          <a:p>
            <a:r>
              <a:rPr lang="en-US" sz="1800" dirty="0"/>
              <a:t>Eighth, most attempt to place struggles in some larger perspective. </a:t>
            </a:r>
          </a:p>
          <a:p>
            <a:r>
              <a:rPr lang="en-US" sz="1800" dirty="0"/>
              <a:t>Ninth, they encourage a long-term commitment to forgiving. </a:t>
            </a:r>
          </a:p>
          <a:p>
            <a:r>
              <a:rPr lang="en-US" sz="1800" dirty="0"/>
              <a:t>Tenth, some explicitly instruct in ways to maintain gains. </a:t>
            </a:r>
          </a:p>
          <a:p>
            <a:r>
              <a:rPr lang="en-US" sz="1800" dirty="0"/>
              <a:t>Eleventh, some seek to broaden forgiveness beyond forgiving an offense to forgivingness. </a:t>
            </a:r>
          </a:p>
          <a:p>
            <a:r>
              <a:rPr lang="en-US" sz="1800" dirty="0"/>
              <a:t>Twelfth, most encourage reflection on the gains made through the intervention. </a:t>
            </a:r>
          </a:p>
          <a:p>
            <a:r>
              <a:rPr lang="en-US" sz="1800" dirty="0"/>
              <a:t>Thirteenth, some encourage some deeper insight into subtle unconscious or contextual factors pushing people towards forgiveness or unforgiveness. </a:t>
            </a:r>
          </a:p>
          <a:p>
            <a:r>
              <a:rPr lang="en-US" sz="1800" dirty="0"/>
              <a:t>Fourteenth, some direct explicit attention to things that the offender can do to make forgiveness easier or more difficult. </a:t>
            </a:r>
          </a:p>
          <a:p>
            <a:r>
              <a:rPr lang="en-US" sz="1800" dirty="0"/>
              <a:t>Fifteenth, some refer to forgiveness as a way of restoring hope (personally or relationally), easing depression and anxiety, and promoting well-being and flourishing. </a:t>
            </a:r>
          </a:p>
          <a:p>
            <a:r>
              <a:rPr lang="en-US" sz="1800" dirty="0"/>
              <a:t>Sixteenth, some make the application specific to a particular harm (i.e., incest, couple conflict) or clientele (i.e., people in some non-US country, Christians). </a:t>
            </a:r>
          </a:p>
        </p:txBody>
      </p:sp>
    </p:spTree>
    <p:extLst>
      <p:ext uri="{BB962C8B-B14F-4D97-AF65-F5344CB8AC3E}">
        <p14:creationId xmlns:p14="http://schemas.microsoft.com/office/powerpoint/2010/main" val="18381713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0485A-C8A6-FCC5-3257-EBB18EEE3954}"/>
              </a:ext>
            </a:extLst>
          </p:cNvPr>
          <p:cNvSpPr>
            <a:spLocks noGrp="1"/>
          </p:cNvSpPr>
          <p:nvPr>
            <p:ph type="title"/>
          </p:nvPr>
        </p:nvSpPr>
        <p:spPr/>
        <p:txBody>
          <a:bodyPr/>
          <a:lstStyle/>
          <a:p>
            <a:r>
              <a:rPr lang="en-US" dirty="0"/>
              <a:t>Comparing All</a:t>
            </a:r>
          </a:p>
        </p:txBody>
      </p:sp>
      <p:sp>
        <p:nvSpPr>
          <p:cNvPr id="3" name="Content Placeholder 2">
            <a:extLst>
              <a:ext uri="{FF2B5EF4-FFF2-40B4-BE49-F238E27FC236}">
                <a16:creationId xmlns:a16="http://schemas.microsoft.com/office/drawing/2014/main" id="{6B40B155-97FF-8760-5021-EB96207DECBC}"/>
              </a:ext>
            </a:extLst>
          </p:cNvPr>
          <p:cNvSpPr>
            <a:spLocks noGrp="1"/>
          </p:cNvSpPr>
          <p:nvPr>
            <p:ph idx="1"/>
          </p:nvPr>
        </p:nvSpPr>
        <p:spPr/>
        <p:txBody>
          <a:bodyPr/>
          <a:lstStyle/>
          <a:p>
            <a:r>
              <a:rPr lang="en-US" sz="2800" dirty="0"/>
              <a:t>Overall, looking at each of the principles, no single intervention employs all 16 of these. However, most of the interventions use most of the principles.</a:t>
            </a:r>
          </a:p>
          <a:p>
            <a:endParaRPr lang="en-US" dirty="0"/>
          </a:p>
        </p:txBody>
      </p:sp>
    </p:spTree>
    <p:extLst>
      <p:ext uri="{BB962C8B-B14F-4D97-AF65-F5344CB8AC3E}">
        <p14:creationId xmlns:p14="http://schemas.microsoft.com/office/powerpoint/2010/main" val="36052045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8482-8DB8-951D-0617-F844DCBC0427}"/>
              </a:ext>
            </a:extLst>
          </p:cNvPr>
          <p:cNvSpPr>
            <a:spLocks noGrp="1"/>
          </p:cNvSpPr>
          <p:nvPr>
            <p:ph type="title"/>
          </p:nvPr>
        </p:nvSpPr>
        <p:spPr/>
        <p:txBody>
          <a:bodyPr/>
          <a:lstStyle/>
          <a:p>
            <a:r>
              <a:rPr lang="en-US" dirty="0"/>
              <a:t>Build Your Own Adventure (in Forgiveness)</a:t>
            </a:r>
          </a:p>
        </p:txBody>
      </p:sp>
      <p:sp>
        <p:nvSpPr>
          <p:cNvPr id="3" name="Content Placeholder 2">
            <a:extLst>
              <a:ext uri="{FF2B5EF4-FFF2-40B4-BE49-F238E27FC236}">
                <a16:creationId xmlns:a16="http://schemas.microsoft.com/office/drawing/2014/main" id="{CEA3D962-C525-896B-B546-16889BE60B5B}"/>
              </a:ext>
            </a:extLst>
          </p:cNvPr>
          <p:cNvSpPr>
            <a:spLocks noGrp="1"/>
          </p:cNvSpPr>
          <p:nvPr>
            <p:ph idx="1"/>
          </p:nvPr>
        </p:nvSpPr>
        <p:spPr>
          <a:xfrm>
            <a:off x="0" y="2286000"/>
            <a:ext cx="9144000" cy="3800475"/>
          </a:xfrm>
        </p:spPr>
        <p:txBody>
          <a:bodyPr/>
          <a:lstStyle/>
          <a:p>
            <a:r>
              <a:rPr lang="en-US" dirty="0"/>
              <a:t>If you like the approach of extracting the forgiveness principles from </a:t>
            </a:r>
          </a:p>
          <a:p>
            <a:pPr lvl="1"/>
            <a:r>
              <a:rPr lang="en-US" dirty="0"/>
              <a:t>Christian living (practical theology), </a:t>
            </a:r>
          </a:p>
          <a:p>
            <a:pPr lvl="1"/>
            <a:r>
              <a:rPr lang="en-US" dirty="0"/>
              <a:t>REACH Forgiveness, </a:t>
            </a:r>
          </a:p>
          <a:p>
            <a:pPr lvl="1"/>
            <a:r>
              <a:rPr lang="en-US" dirty="0"/>
              <a:t>Enright’s process model, </a:t>
            </a:r>
          </a:p>
          <a:p>
            <a:pPr lvl="1"/>
            <a:r>
              <a:rPr lang="en-US" dirty="0"/>
              <a:t>10 other forgiveness interventions, and </a:t>
            </a:r>
          </a:p>
          <a:p>
            <a:pPr lvl="1"/>
            <a:r>
              <a:rPr lang="en-US" dirty="0"/>
              <a:t>basic research, </a:t>
            </a:r>
          </a:p>
          <a:p>
            <a:r>
              <a:rPr lang="en-US" dirty="0"/>
              <a:t>Then I have a workbook for you and your clients.</a:t>
            </a:r>
          </a:p>
        </p:txBody>
      </p:sp>
    </p:spTree>
    <p:extLst>
      <p:ext uri="{BB962C8B-B14F-4D97-AF65-F5344CB8AC3E}">
        <p14:creationId xmlns:p14="http://schemas.microsoft.com/office/powerpoint/2010/main" val="34008656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ACBC0-43E5-376B-CEC4-33086E36C4A1}"/>
              </a:ext>
            </a:extLst>
          </p:cNvPr>
          <p:cNvSpPr>
            <a:spLocks noGrp="1"/>
          </p:cNvSpPr>
          <p:nvPr>
            <p:ph type="title"/>
          </p:nvPr>
        </p:nvSpPr>
        <p:spPr/>
        <p:txBody>
          <a:bodyPr/>
          <a:lstStyle/>
          <a:p>
            <a:r>
              <a:rPr lang="en-US" dirty="0"/>
              <a:t>Available here for the first time</a:t>
            </a:r>
          </a:p>
        </p:txBody>
      </p:sp>
      <p:pic>
        <p:nvPicPr>
          <p:cNvPr id="5" name="Content Placeholder 4">
            <a:extLst>
              <a:ext uri="{FF2B5EF4-FFF2-40B4-BE49-F238E27FC236}">
                <a16:creationId xmlns:a16="http://schemas.microsoft.com/office/drawing/2014/main" id="{5E94FD91-833A-C9BD-4E1D-11C91E9E04F4}"/>
              </a:ext>
            </a:extLst>
          </p:cNvPr>
          <p:cNvPicPr>
            <a:picLocks noGrp="1" noChangeAspect="1"/>
          </p:cNvPicPr>
          <p:nvPr>
            <p:ph idx="1"/>
          </p:nvPr>
        </p:nvPicPr>
        <p:blipFill rotWithShape="1">
          <a:blip r:embed="rId2"/>
          <a:srcRect l="19976" t="26599" r="21201" b="22250"/>
          <a:stretch>
            <a:fillRect/>
          </a:stretch>
        </p:blipFill>
        <p:spPr bwMode="auto">
          <a:xfrm>
            <a:off x="76200" y="2125579"/>
            <a:ext cx="8692896"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30418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983D7-0A68-234C-16D0-B0EF0D800482}"/>
              </a:ext>
            </a:extLst>
          </p:cNvPr>
          <p:cNvSpPr>
            <a:spLocks noGrp="1"/>
          </p:cNvSpPr>
          <p:nvPr>
            <p:ph type="title"/>
          </p:nvPr>
        </p:nvSpPr>
        <p:spPr/>
        <p:txBody>
          <a:bodyPr/>
          <a:lstStyle/>
          <a:p>
            <a:r>
              <a:rPr lang="en-US" dirty="0"/>
              <a:t>REACH Forgiveness Evidence-based DIY Workbooks</a:t>
            </a:r>
          </a:p>
        </p:txBody>
      </p:sp>
      <p:sp>
        <p:nvSpPr>
          <p:cNvPr id="3" name="Content Placeholder 2">
            <a:extLst>
              <a:ext uri="{FF2B5EF4-FFF2-40B4-BE49-F238E27FC236}">
                <a16:creationId xmlns:a16="http://schemas.microsoft.com/office/drawing/2014/main" id="{1217F29E-9165-49B0-547F-A5D5B89D017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6739852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BB269-BEB3-02D1-FDD6-5D880AF4E01E}"/>
              </a:ext>
            </a:extLst>
          </p:cNvPr>
          <p:cNvSpPr>
            <a:spLocks noGrp="1"/>
          </p:cNvSpPr>
          <p:nvPr>
            <p:ph type="title"/>
          </p:nvPr>
        </p:nvSpPr>
        <p:spPr/>
        <p:txBody>
          <a:bodyPr/>
          <a:lstStyle/>
          <a:p>
            <a:pPr>
              <a:defRPr/>
            </a:pPr>
            <a:r>
              <a:rPr lang="en-US" dirty="0"/>
              <a:t>For public health application…</a:t>
            </a:r>
          </a:p>
        </p:txBody>
      </p:sp>
      <p:sp>
        <p:nvSpPr>
          <p:cNvPr id="3" name="Content Placeholder 2">
            <a:extLst>
              <a:ext uri="{FF2B5EF4-FFF2-40B4-BE49-F238E27FC236}">
                <a16:creationId xmlns:a16="http://schemas.microsoft.com/office/drawing/2014/main" id="{66D3D77D-C7E8-313F-379D-3ACAA78AACD1}"/>
              </a:ext>
            </a:extLst>
          </p:cNvPr>
          <p:cNvSpPr>
            <a:spLocks noGrp="1"/>
          </p:cNvSpPr>
          <p:nvPr>
            <p:ph idx="1"/>
          </p:nvPr>
        </p:nvSpPr>
        <p:spPr/>
        <p:txBody>
          <a:bodyPr/>
          <a:lstStyle/>
          <a:p>
            <a:pPr>
              <a:defRPr/>
            </a:pPr>
            <a:r>
              <a:rPr lang="en-US" sz="4000" dirty="0"/>
              <a:t>We need a DIY workbook that is </a:t>
            </a:r>
          </a:p>
          <a:p>
            <a:pPr lvl="1">
              <a:defRPr/>
            </a:pPr>
            <a:r>
              <a:rPr lang="en-US" sz="4000" dirty="0"/>
              <a:t>Brief enough that people will use it.</a:t>
            </a:r>
          </a:p>
          <a:p>
            <a:pPr lvl="1">
              <a:defRPr/>
            </a:pPr>
            <a:r>
              <a:rPr lang="en-US" sz="4000" dirty="0"/>
              <a:t>Free to all in the population</a:t>
            </a:r>
          </a:p>
          <a:p>
            <a:pPr lvl="1">
              <a:defRPr/>
            </a:pPr>
            <a:r>
              <a:rPr lang="en-US" sz="4000" dirty="0"/>
              <a:t>In local languages so all people (who are literate) can use it</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77EC9-4443-84AE-BCA0-57101F1E386B}"/>
              </a:ext>
            </a:extLst>
          </p:cNvPr>
          <p:cNvSpPr>
            <a:spLocks noGrp="1"/>
          </p:cNvSpPr>
          <p:nvPr>
            <p:ph type="title"/>
          </p:nvPr>
        </p:nvSpPr>
        <p:spPr/>
        <p:txBody>
          <a:bodyPr/>
          <a:lstStyle/>
          <a:p>
            <a:r>
              <a:rPr lang="en-US" dirty="0"/>
              <a:t>History of Efforts</a:t>
            </a:r>
          </a:p>
        </p:txBody>
      </p:sp>
      <p:sp>
        <p:nvSpPr>
          <p:cNvPr id="3" name="Content Placeholder 2">
            <a:extLst>
              <a:ext uri="{FF2B5EF4-FFF2-40B4-BE49-F238E27FC236}">
                <a16:creationId xmlns:a16="http://schemas.microsoft.com/office/drawing/2014/main" id="{ECB79D1A-89E2-A9DF-DF1B-680307B3733D}"/>
              </a:ext>
            </a:extLst>
          </p:cNvPr>
          <p:cNvSpPr>
            <a:spLocks noGrp="1"/>
          </p:cNvSpPr>
          <p:nvPr>
            <p:ph idx="1"/>
          </p:nvPr>
        </p:nvSpPr>
        <p:spPr/>
        <p:txBody>
          <a:bodyPr/>
          <a:lstStyle/>
          <a:p>
            <a:r>
              <a:rPr lang="en-US" dirty="0"/>
              <a:t>7-hour workbooks (secular [n = 2] and Christian [n = 1]) and testing them at VCU</a:t>
            </a:r>
          </a:p>
          <a:p>
            <a:r>
              <a:rPr lang="en-US" dirty="0"/>
              <a:t>Turning the 7-hour workbook into a 7-hour open-internet study (LESSONS LEARNED)</a:t>
            </a:r>
          </a:p>
          <a:p>
            <a:r>
              <a:rPr lang="en-US" dirty="0"/>
              <a:t>Creating a “2-hour” that turns out to be 3.3-hour workbook for international randomized controlled trial</a:t>
            </a:r>
          </a:p>
        </p:txBody>
      </p:sp>
    </p:spTree>
    <p:extLst>
      <p:ext uri="{BB962C8B-B14F-4D97-AF65-F5344CB8AC3E}">
        <p14:creationId xmlns:p14="http://schemas.microsoft.com/office/powerpoint/2010/main" val="1078901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D1DBD-E520-2AC4-14BB-09F9A1E2C686}"/>
              </a:ext>
            </a:extLst>
          </p:cNvPr>
          <p:cNvSpPr>
            <a:spLocks noGrp="1"/>
          </p:cNvSpPr>
          <p:nvPr>
            <p:ph type="title"/>
          </p:nvPr>
        </p:nvSpPr>
        <p:spPr>
          <a:xfrm>
            <a:off x="5715000" y="152400"/>
            <a:ext cx="3276600" cy="2133600"/>
          </a:xfrm>
        </p:spPr>
        <p:txBody>
          <a:bodyPr/>
          <a:lstStyle/>
          <a:p>
            <a:pPr>
              <a:defRPr/>
            </a:pPr>
            <a:r>
              <a:rPr lang="en-US" dirty="0"/>
              <a:t>3-Hour DIY Workbook</a:t>
            </a:r>
          </a:p>
        </p:txBody>
      </p:sp>
      <p:pic>
        <p:nvPicPr>
          <p:cNvPr id="53251" name="Content Placeholder 3">
            <a:extLst>
              <a:ext uri="{FF2B5EF4-FFF2-40B4-BE49-F238E27FC236}">
                <a16:creationId xmlns:a16="http://schemas.microsoft.com/office/drawing/2014/main" id="{B9A8B77C-886F-D03D-CC06-A997B2A97D6B}"/>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l="35957" t="12595" r="23610" b="6113"/>
          <a:stretch>
            <a:fillRect/>
          </a:stretch>
        </p:blipFill>
        <p:spPr>
          <a:xfrm>
            <a:off x="19050" y="76200"/>
            <a:ext cx="5543550" cy="6629400"/>
          </a:xfr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0E02A420-8A37-CF19-A5CD-9DE6EEE2E18C}"/>
              </a:ext>
            </a:extLst>
          </p:cNvPr>
          <p:cNvSpPr>
            <a:spLocks noGrp="1" noChangeArrowheads="1"/>
          </p:cNvSpPr>
          <p:nvPr>
            <p:ph type="title"/>
          </p:nvPr>
        </p:nvSpPr>
        <p:spPr>
          <a:xfrm>
            <a:off x="0" y="152400"/>
            <a:ext cx="9144000" cy="1828800"/>
          </a:xfrm>
        </p:spPr>
        <p:txBody>
          <a:bodyPr/>
          <a:lstStyle/>
          <a:p>
            <a:r>
              <a:rPr lang="en-US" altLang="en-US" sz="3200"/>
              <a:t>Putting the Lessons to Work (A Project Funded by the Templeton World Charity Foundation [TWCF]; HO Man Yee, PI)</a:t>
            </a:r>
          </a:p>
        </p:txBody>
      </p:sp>
      <p:sp>
        <p:nvSpPr>
          <p:cNvPr id="34819" name="Content Placeholder 2">
            <a:extLst>
              <a:ext uri="{FF2B5EF4-FFF2-40B4-BE49-F238E27FC236}">
                <a16:creationId xmlns:a16="http://schemas.microsoft.com/office/drawing/2014/main" id="{4C7799EC-5426-283C-2EE0-2DFAF5BAD599}"/>
              </a:ext>
            </a:extLst>
          </p:cNvPr>
          <p:cNvSpPr>
            <a:spLocks noGrp="1" noChangeArrowheads="1"/>
          </p:cNvSpPr>
          <p:nvPr>
            <p:ph idx="1"/>
          </p:nvPr>
        </p:nvSpPr>
        <p:spPr>
          <a:xfrm>
            <a:off x="76200" y="2286000"/>
            <a:ext cx="9144000" cy="4572000"/>
          </a:xfrm>
        </p:spPr>
        <p:txBody>
          <a:bodyPr/>
          <a:lstStyle/>
          <a:p>
            <a:r>
              <a:rPr lang="en-US" altLang="en-US"/>
              <a:t>Hong Kong—an entire (secular) university</a:t>
            </a:r>
          </a:p>
          <a:p>
            <a:r>
              <a:rPr lang="en-US" altLang="en-US"/>
              <a:t>Indonesia—a large Christian church that had been razed by religious opponents in the past</a:t>
            </a:r>
          </a:p>
          <a:p>
            <a:r>
              <a:rPr lang="en-US" altLang="en-US"/>
              <a:t>Ukraine (two sites)—one near the Russian-Ukrainian conflict, one in a large church in Kyiv</a:t>
            </a:r>
          </a:p>
          <a:p>
            <a:r>
              <a:rPr lang="en-US" altLang="en-US"/>
              <a:t>Colombia (two projects)—war survivors; in a (secular) college</a:t>
            </a:r>
          </a:p>
          <a:p>
            <a:r>
              <a:rPr lang="en-US" altLang="en-US"/>
              <a:t>South Africa (an entire geographical section of the country, about 1/5 of the population)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5411F-DDA2-6F8E-57F4-D82FA0BF6491}"/>
              </a:ext>
            </a:extLst>
          </p:cNvPr>
          <p:cNvSpPr>
            <a:spLocks noGrp="1"/>
          </p:cNvSpPr>
          <p:nvPr>
            <p:ph type="title"/>
          </p:nvPr>
        </p:nvSpPr>
        <p:spPr>
          <a:xfrm>
            <a:off x="0" y="76200"/>
            <a:ext cx="9067800" cy="1828800"/>
          </a:xfrm>
        </p:spPr>
        <p:txBody>
          <a:bodyPr/>
          <a:lstStyle/>
          <a:p>
            <a:r>
              <a:rPr lang="en-US" dirty="0"/>
              <a:t>Needs for Mental Health (MH) Services Exceed Projected Availability of Treatment</a:t>
            </a:r>
          </a:p>
        </p:txBody>
      </p:sp>
      <p:sp>
        <p:nvSpPr>
          <p:cNvPr id="3" name="Content Placeholder 2">
            <a:extLst>
              <a:ext uri="{FF2B5EF4-FFF2-40B4-BE49-F238E27FC236}">
                <a16:creationId xmlns:a16="http://schemas.microsoft.com/office/drawing/2014/main" id="{EFA1A4E7-F4F8-0F47-8C41-1A81098D8553}"/>
              </a:ext>
            </a:extLst>
          </p:cNvPr>
          <p:cNvSpPr>
            <a:spLocks noGrp="1"/>
          </p:cNvSpPr>
          <p:nvPr>
            <p:ph idx="1"/>
          </p:nvPr>
        </p:nvSpPr>
        <p:spPr>
          <a:xfrm>
            <a:off x="0" y="2209800"/>
            <a:ext cx="9067800" cy="4648200"/>
          </a:xfrm>
        </p:spPr>
        <p:txBody>
          <a:bodyPr/>
          <a:lstStyle/>
          <a:p>
            <a:r>
              <a:rPr lang="en-US" sz="3200" dirty="0"/>
              <a:t>Needs that reduce needy people seeking help (even though many needy people are going untreated)</a:t>
            </a:r>
          </a:p>
          <a:p>
            <a:pPr lvl="1"/>
            <a:r>
              <a:rPr lang="en-US" sz="3200" dirty="0"/>
              <a:t>stigma for seeking help from mental health professionals and </a:t>
            </a:r>
          </a:p>
          <a:p>
            <a:pPr lvl="1"/>
            <a:r>
              <a:rPr lang="en-US" sz="3200" dirty="0"/>
              <a:t>costs for treatment</a:t>
            </a:r>
          </a:p>
          <a:p>
            <a:r>
              <a:rPr lang="en-US" sz="3200" dirty="0"/>
              <a:t>Reliance on remedial services (i.e., psychotherapy-like treatments) limit the number of available providers.</a:t>
            </a:r>
          </a:p>
        </p:txBody>
      </p:sp>
    </p:spTree>
    <p:extLst>
      <p:ext uri="{BB962C8B-B14F-4D97-AF65-F5344CB8AC3E}">
        <p14:creationId xmlns:p14="http://schemas.microsoft.com/office/powerpoint/2010/main" val="23693207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695DF-CDD4-70C4-CDAB-5E03B835B0CC}"/>
              </a:ext>
            </a:extLst>
          </p:cNvPr>
          <p:cNvSpPr>
            <a:spLocks noGrp="1"/>
          </p:cNvSpPr>
          <p:nvPr>
            <p:ph type="title"/>
          </p:nvPr>
        </p:nvSpPr>
        <p:spPr>
          <a:xfrm>
            <a:off x="0" y="0"/>
            <a:ext cx="9144000" cy="1128713"/>
          </a:xfrm>
        </p:spPr>
        <p:txBody>
          <a:bodyPr/>
          <a:lstStyle/>
          <a:p>
            <a:pPr>
              <a:defRPr/>
            </a:pPr>
            <a:r>
              <a:rPr lang="en-US" dirty="0"/>
              <a:t>Briefer, International, </a:t>
            </a:r>
            <a:r>
              <a:rPr lang="en-US" i="1" dirty="0"/>
              <a:t>N</a:t>
            </a:r>
            <a:r>
              <a:rPr lang="en-US" dirty="0"/>
              <a:t> = 4,598</a:t>
            </a:r>
          </a:p>
        </p:txBody>
      </p:sp>
      <p:pic>
        <p:nvPicPr>
          <p:cNvPr id="54275" name="Content Placeholder 3">
            <a:extLst>
              <a:ext uri="{FF2B5EF4-FFF2-40B4-BE49-F238E27FC236}">
                <a16:creationId xmlns:a16="http://schemas.microsoft.com/office/drawing/2014/main" id="{56EFAB91-3A95-6EF0-BC66-1BAA91658C2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3171" t="13469" r="30006" b="54543"/>
          <a:stretch>
            <a:fillRect/>
          </a:stretch>
        </p:blipFill>
        <p:spPr>
          <a:xfrm>
            <a:off x="104775" y="1128713"/>
            <a:ext cx="6891338" cy="2298700"/>
          </a:xfrm>
        </p:spPr>
      </p:pic>
      <p:pic>
        <p:nvPicPr>
          <p:cNvPr id="54276" name="Picture 4">
            <a:extLst>
              <a:ext uri="{FF2B5EF4-FFF2-40B4-BE49-F238E27FC236}">
                <a16:creationId xmlns:a16="http://schemas.microsoft.com/office/drawing/2014/main" id="{BEEFF6DE-71E1-3E28-472F-4D317EC6EA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333" t="17999" r="28334" b="40138"/>
          <a:stretch>
            <a:fillRect/>
          </a:stretch>
        </p:blipFill>
        <p:spPr bwMode="auto">
          <a:xfrm>
            <a:off x="95250" y="3733800"/>
            <a:ext cx="5086350"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TextBox 5">
            <a:extLst>
              <a:ext uri="{FF2B5EF4-FFF2-40B4-BE49-F238E27FC236}">
                <a16:creationId xmlns:a16="http://schemas.microsoft.com/office/drawing/2014/main" id="{445DDEAC-52FA-AFBA-CB81-E2DCCDD29550}"/>
              </a:ext>
            </a:extLst>
          </p:cNvPr>
          <p:cNvSpPr txBox="1">
            <a:spLocks noChangeArrowheads="1"/>
          </p:cNvSpPr>
          <p:nvPr/>
        </p:nvSpPr>
        <p:spPr bwMode="auto">
          <a:xfrm>
            <a:off x="5286375" y="3427413"/>
            <a:ext cx="38576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400"/>
              <a:t>Recall: For groups (Wade et al., 2014, meta-analysis), mean time was 10 hours, mean d = 0.56, for forgiveness.</a:t>
            </a:r>
          </a:p>
          <a:p>
            <a:pPr>
              <a:spcBef>
                <a:spcPct val="0"/>
              </a:spcBef>
              <a:buClrTx/>
              <a:buSzTx/>
              <a:buFontTx/>
              <a:buNone/>
            </a:pPr>
            <a:endParaRPr lang="en-US" altLang="en-US" sz="2400"/>
          </a:p>
          <a:p>
            <a:pPr>
              <a:spcBef>
                <a:spcPct val="0"/>
              </a:spcBef>
              <a:buClrTx/>
              <a:buSzTx/>
              <a:buFontTx/>
              <a:buNone/>
            </a:pPr>
            <a:r>
              <a:rPr lang="en-US" altLang="en-US" sz="2400"/>
              <a:t>In this study (</a:t>
            </a:r>
            <a:r>
              <a:rPr lang="en-US" altLang="en-US" sz="2400" b="1" u="sng"/>
              <a:t>bigger N than all RCT interventions added together</a:t>
            </a:r>
            <a:r>
              <a:rPr lang="en-US" altLang="en-US" sz="2400"/>
              <a:t>), d = 0.52 for a &lt;3.34-hour DIY workbook.</a:t>
            </a:r>
          </a:p>
        </p:txBody>
      </p:sp>
      <p:sp>
        <p:nvSpPr>
          <p:cNvPr id="54278" name="TextBox 2">
            <a:extLst>
              <a:ext uri="{FF2B5EF4-FFF2-40B4-BE49-F238E27FC236}">
                <a16:creationId xmlns:a16="http://schemas.microsoft.com/office/drawing/2014/main" id="{BD96E483-6174-FE98-5638-837963B3DECD}"/>
              </a:ext>
            </a:extLst>
          </p:cNvPr>
          <p:cNvSpPr txBox="1">
            <a:spLocks noChangeArrowheads="1"/>
          </p:cNvSpPr>
          <p:nvPr/>
        </p:nvSpPr>
        <p:spPr bwMode="auto">
          <a:xfrm>
            <a:off x="6996113" y="1128713"/>
            <a:ext cx="2043112"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800" b="1"/>
              <a:t>Only 3.34 hours to complete</a:t>
            </a:r>
          </a:p>
          <a:p>
            <a:pPr>
              <a:spcBef>
                <a:spcPct val="0"/>
              </a:spcBef>
              <a:buClrTx/>
              <a:buSzTx/>
              <a:buFontTx/>
              <a:buNone/>
            </a:pPr>
            <a:r>
              <a:rPr lang="en-US" altLang="en-US" sz="1800" b="1"/>
              <a:t>Forgiveness AND MH symptoms AND flourishing</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539DD-1D79-CA0D-E668-3AC4802157B8}"/>
              </a:ext>
            </a:extLst>
          </p:cNvPr>
          <p:cNvSpPr>
            <a:spLocks noGrp="1"/>
          </p:cNvSpPr>
          <p:nvPr>
            <p:ph type="title"/>
          </p:nvPr>
        </p:nvSpPr>
        <p:spPr>
          <a:xfrm>
            <a:off x="0" y="0"/>
            <a:ext cx="9067800" cy="1219200"/>
          </a:xfrm>
        </p:spPr>
        <p:txBody>
          <a:bodyPr/>
          <a:lstStyle/>
          <a:p>
            <a:pPr>
              <a:defRPr/>
            </a:pPr>
            <a:r>
              <a:rPr lang="en-US" sz="4000" dirty="0"/>
              <a:t>Omnibus Means over Time for Unforgiveness, Depression, and Anxiety</a:t>
            </a:r>
          </a:p>
        </p:txBody>
      </p:sp>
      <p:pic>
        <p:nvPicPr>
          <p:cNvPr id="55299" name="Content Placeholder 3">
            <a:extLst>
              <a:ext uri="{FF2B5EF4-FFF2-40B4-BE49-F238E27FC236}">
                <a16:creationId xmlns:a16="http://schemas.microsoft.com/office/drawing/2014/main" id="{DED57437-34E6-0708-D53B-2ECABE79093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624" t="41573" r="21443" b="32715"/>
          <a:stretch>
            <a:fillRect/>
          </a:stretch>
        </p:blipFill>
        <p:spPr>
          <a:xfrm>
            <a:off x="19050" y="1295400"/>
            <a:ext cx="9124950" cy="2057400"/>
          </a:xfrm>
        </p:spPr>
      </p:pic>
      <p:sp>
        <p:nvSpPr>
          <p:cNvPr id="55300" name="TextBox 2">
            <a:extLst>
              <a:ext uri="{FF2B5EF4-FFF2-40B4-BE49-F238E27FC236}">
                <a16:creationId xmlns:a16="http://schemas.microsoft.com/office/drawing/2014/main" id="{700C9114-F604-5347-1E38-0A0F50AB6F75}"/>
              </a:ext>
            </a:extLst>
          </p:cNvPr>
          <p:cNvSpPr txBox="1">
            <a:spLocks noChangeArrowheads="1"/>
          </p:cNvSpPr>
          <p:nvPr/>
        </p:nvSpPr>
        <p:spPr bwMode="auto">
          <a:xfrm>
            <a:off x="152400" y="4230688"/>
            <a:ext cx="89916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b="1" i="1" u="sng">
                <a:solidFill>
                  <a:srgbClr val="FF0000"/>
                </a:solidFill>
              </a:rPr>
              <a:t>Take home: Immediate treatment forgave better (forgave immediately and maintained). They reduced depression and anxiety and it kept improving over time. Delayed treatment mirrored performance of IT (of course without follow-up).</a:t>
            </a:r>
          </a:p>
        </p:txBody>
      </p:sp>
      <p:sp>
        <p:nvSpPr>
          <p:cNvPr id="55301" name="TextBox 2">
            <a:extLst>
              <a:ext uri="{FF2B5EF4-FFF2-40B4-BE49-F238E27FC236}">
                <a16:creationId xmlns:a16="http://schemas.microsoft.com/office/drawing/2014/main" id="{122FCE79-096E-D8CC-B2A5-A7C52B421F60}"/>
              </a:ext>
            </a:extLst>
          </p:cNvPr>
          <p:cNvSpPr txBox="1">
            <a:spLocks noChangeArrowheads="1"/>
          </p:cNvSpPr>
          <p:nvPr/>
        </p:nvSpPr>
        <p:spPr bwMode="auto">
          <a:xfrm>
            <a:off x="76200" y="3581400"/>
            <a:ext cx="883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3600" b="1"/>
              <a:t>Unforgiveness    Depression          Anxiety</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DCF97-EE90-6093-45F8-C3C1CE74F1A5}"/>
              </a:ext>
            </a:extLst>
          </p:cNvPr>
          <p:cNvSpPr>
            <a:spLocks noGrp="1"/>
          </p:cNvSpPr>
          <p:nvPr>
            <p:ph type="title"/>
          </p:nvPr>
        </p:nvSpPr>
        <p:spPr>
          <a:xfrm>
            <a:off x="155575" y="0"/>
            <a:ext cx="6200775" cy="685800"/>
          </a:xfrm>
        </p:spPr>
        <p:txBody>
          <a:bodyPr/>
          <a:lstStyle/>
          <a:p>
            <a:pPr>
              <a:defRPr/>
            </a:pPr>
            <a:r>
              <a:rPr lang="en-US" dirty="0"/>
              <a:t>Site-by-Site Results</a:t>
            </a:r>
          </a:p>
        </p:txBody>
      </p:sp>
      <p:pic>
        <p:nvPicPr>
          <p:cNvPr id="56323" name="Content Placeholder 3">
            <a:extLst>
              <a:ext uri="{FF2B5EF4-FFF2-40B4-BE49-F238E27FC236}">
                <a16:creationId xmlns:a16="http://schemas.microsoft.com/office/drawing/2014/main" id="{87CD0651-E2A6-9587-35DE-191EDBC456B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0014" t="11784" r="23694" b="7401"/>
          <a:stretch>
            <a:fillRect/>
          </a:stretch>
        </p:blipFill>
        <p:spPr>
          <a:xfrm>
            <a:off x="155575" y="1066800"/>
            <a:ext cx="6026150" cy="4591050"/>
          </a:xfrm>
        </p:spPr>
      </p:pic>
      <p:sp>
        <p:nvSpPr>
          <p:cNvPr id="56324" name="TextBox 2">
            <a:extLst>
              <a:ext uri="{FF2B5EF4-FFF2-40B4-BE49-F238E27FC236}">
                <a16:creationId xmlns:a16="http://schemas.microsoft.com/office/drawing/2014/main" id="{82E02C84-2FF7-13C8-4050-CDB36C35E5F0}"/>
              </a:ext>
            </a:extLst>
          </p:cNvPr>
          <p:cNvSpPr txBox="1">
            <a:spLocks noChangeArrowheads="1"/>
          </p:cNvSpPr>
          <p:nvPr/>
        </p:nvSpPr>
        <p:spPr bwMode="auto">
          <a:xfrm>
            <a:off x="6181725" y="0"/>
            <a:ext cx="2962275" cy="698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800"/>
              <a:t>Sites sampled from different populations and communities.</a:t>
            </a:r>
          </a:p>
          <a:p>
            <a:pPr>
              <a:spcBef>
                <a:spcPct val="0"/>
              </a:spcBef>
              <a:buClrTx/>
              <a:buSzTx/>
              <a:buFontTx/>
              <a:buNone/>
            </a:pPr>
            <a:endParaRPr lang="en-US" altLang="en-US" sz="2800"/>
          </a:p>
          <a:p>
            <a:pPr>
              <a:spcBef>
                <a:spcPct val="0"/>
              </a:spcBef>
              <a:buClrTx/>
              <a:buSzTx/>
              <a:buFontTx/>
              <a:buNone/>
            </a:pPr>
            <a:r>
              <a:rPr lang="en-US" altLang="en-US" sz="2800"/>
              <a:t>Ukraine site 1 was Christian churches. All others were generally secular (containing religious and non-religious people).</a:t>
            </a:r>
          </a:p>
          <a:p>
            <a:pPr>
              <a:spcBef>
                <a:spcPct val="0"/>
              </a:spcBef>
              <a:buClrTx/>
              <a:buSzTx/>
              <a:buFontTx/>
              <a:buNone/>
            </a:pPr>
            <a:endParaRPr lang="en-US" altLang="en-US" sz="2800"/>
          </a:p>
          <a:p>
            <a:pPr>
              <a:spcBef>
                <a:spcPct val="0"/>
              </a:spcBef>
              <a:buClrTx/>
              <a:buSzTx/>
              <a:buFontTx/>
              <a:buNone/>
            </a:pPr>
            <a:r>
              <a:rPr lang="en-US" altLang="en-US" sz="2800"/>
              <a:t>Colombia 2 samples: university and war survivors.</a:t>
            </a:r>
          </a:p>
        </p:txBody>
      </p:sp>
      <p:sp>
        <p:nvSpPr>
          <p:cNvPr id="56325" name="TextBox 2">
            <a:extLst>
              <a:ext uri="{FF2B5EF4-FFF2-40B4-BE49-F238E27FC236}">
                <a16:creationId xmlns:a16="http://schemas.microsoft.com/office/drawing/2014/main" id="{D0FD96FE-99DC-C89B-6AD8-785A9841B0E8}"/>
              </a:ext>
            </a:extLst>
          </p:cNvPr>
          <p:cNvSpPr txBox="1">
            <a:spLocks noChangeArrowheads="1"/>
          </p:cNvSpPr>
          <p:nvPr/>
        </p:nvSpPr>
        <p:spPr bwMode="auto">
          <a:xfrm>
            <a:off x="1143000" y="914400"/>
            <a:ext cx="5486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3600" b="1">
                <a:solidFill>
                  <a:srgbClr val="FF0000"/>
                </a:solidFill>
              </a:rPr>
              <a:t>Take home: Sites differ</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CACF29CA-4B0A-5B52-791D-F1D0E7EB08E8}"/>
              </a:ext>
            </a:extLst>
          </p:cNvPr>
          <p:cNvSpPr>
            <a:spLocks noGrp="1" noChangeArrowheads="1"/>
          </p:cNvSpPr>
          <p:nvPr>
            <p:ph type="title"/>
          </p:nvPr>
        </p:nvSpPr>
        <p:spPr>
          <a:xfrm>
            <a:off x="76200" y="0"/>
            <a:ext cx="8915400" cy="2133600"/>
          </a:xfrm>
        </p:spPr>
        <p:txBody>
          <a:bodyPr/>
          <a:lstStyle/>
          <a:p>
            <a:r>
              <a:rPr lang="en-US" altLang="en-US"/>
              <a:t>We have posted, on a central website, all translations of the workbook (without cost) </a:t>
            </a:r>
            <a:r>
              <a:rPr lang="en-US" altLang="en-US">
                <a:hlinkClick r:id="rId2"/>
              </a:rPr>
              <a:t>https://reach.discoverforgiveness.org</a:t>
            </a:r>
            <a:r>
              <a:rPr lang="en-US" altLang="en-US"/>
              <a:t> </a:t>
            </a:r>
          </a:p>
        </p:txBody>
      </p:sp>
      <p:sp>
        <p:nvSpPr>
          <p:cNvPr id="37891" name="Content Placeholder 2">
            <a:extLst>
              <a:ext uri="{FF2B5EF4-FFF2-40B4-BE49-F238E27FC236}">
                <a16:creationId xmlns:a16="http://schemas.microsoft.com/office/drawing/2014/main" id="{59CA1557-B709-D439-EB04-792DFB3B2957}"/>
              </a:ext>
            </a:extLst>
          </p:cNvPr>
          <p:cNvSpPr>
            <a:spLocks noGrp="1" noChangeArrowheads="1"/>
          </p:cNvSpPr>
          <p:nvPr>
            <p:ph idx="1"/>
          </p:nvPr>
        </p:nvSpPr>
        <p:spPr>
          <a:xfrm>
            <a:off x="76200" y="2438400"/>
            <a:ext cx="8991600" cy="4419600"/>
          </a:xfrm>
        </p:spPr>
        <p:txBody>
          <a:bodyPr/>
          <a:lstStyle/>
          <a:p>
            <a:r>
              <a:rPr lang="en-US" altLang="en-US"/>
              <a:t>Thus, REACH Forgiveness brief DIY Workbooks will be available to about ¾ of the world in their first language </a:t>
            </a:r>
            <a:r>
              <a:rPr lang="en-US" altLang="en-US" u="sng"/>
              <a:t>without cost</a:t>
            </a:r>
            <a:r>
              <a:rPr lang="en-US" altLang="en-US"/>
              <a:t>: </a:t>
            </a:r>
          </a:p>
          <a:p>
            <a:pPr lvl="1"/>
            <a:r>
              <a:rPr lang="en-US" altLang="en-US"/>
              <a:t>English</a:t>
            </a:r>
          </a:p>
          <a:p>
            <a:pPr lvl="1"/>
            <a:r>
              <a:rPr lang="en-US" altLang="en-US"/>
              <a:t>Spanish </a:t>
            </a:r>
          </a:p>
          <a:p>
            <a:pPr lvl="1"/>
            <a:r>
              <a:rPr lang="en-US" altLang="en-US"/>
              <a:t>Mandarin </a:t>
            </a:r>
          </a:p>
          <a:p>
            <a:pPr lvl="1"/>
            <a:r>
              <a:rPr lang="en-US" altLang="en-US"/>
              <a:t>Ukrainian </a:t>
            </a:r>
          </a:p>
          <a:p>
            <a:pPr lvl="1"/>
            <a:r>
              <a:rPr lang="en-US" altLang="en-US"/>
              <a:t>Indonesian</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ED5E3-745A-A106-2DE6-DE94A418C8D8}"/>
              </a:ext>
            </a:extLst>
          </p:cNvPr>
          <p:cNvSpPr>
            <a:spLocks noGrp="1"/>
          </p:cNvSpPr>
          <p:nvPr>
            <p:ph type="title"/>
          </p:nvPr>
        </p:nvSpPr>
        <p:spPr>
          <a:xfrm>
            <a:off x="0" y="76200"/>
            <a:ext cx="8686800" cy="2133600"/>
          </a:xfrm>
        </p:spPr>
        <p:txBody>
          <a:bodyPr/>
          <a:lstStyle/>
          <a:p>
            <a:pPr>
              <a:defRPr/>
            </a:pPr>
            <a:r>
              <a:rPr lang="en-US" sz="4000" dirty="0"/>
              <a:t>Comparing DIY Workbooks to Groups—</a:t>
            </a:r>
            <a:r>
              <a:rPr lang="en-US" sz="4000" i="1" u="sng" dirty="0">
                <a:solidFill>
                  <a:srgbClr val="FF0000"/>
                </a:solidFill>
              </a:rPr>
              <a:t>Take Home: DIY Workbooks Twice as Effective as Groups</a:t>
            </a:r>
          </a:p>
        </p:txBody>
      </p:sp>
      <p:pic>
        <p:nvPicPr>
          <p:cNvPr id="57347" name="Content Placeholder 3">
            <a:extLst>
              <a:ext uri="{FF2B5EF4-FFF2-40B4-BE49-F238E27FC236}">
                <a16:creationId xmlns:a16="http://schemas.microsoft.com/office/drawing/2014/main" id="{25D19167-2F7C-63C8-8776-5BCD06F5757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8889" t="22290" r="5122" b="18082"/>
          <a:stretch>
            <a:fillRect/>
          </a:stretch>
        </p:blipFill>
        <p:spPr>
          <a:xfrm>
            <a:off x="0" y="1965325"/>
            <a:ext cx="7959725" cy="4495800"/>
          </a:xfrm>
        </p:spPr>
      </p:pic>
      <p:sp>
        <p:nvSpPr>
          <p:cNvPr id="57348" name="TextBox 2">
            <a:extLst>
              <a:ext uri="{FF2B5EF4-FFF2-40B4-BE49-F238E27FC236}">
                <a16:creationId xmlns:a16="http://schemas.microsoft.com/office/drawing/2014/main" id="{532A9791-653E-18FA-0D68-B68778385545}"/>
              </a:ext>
            </a:extLst>
          </p:cNvPr>
          <p:cNvSpPr txBox="1">
            <a:spLocks noChangeArrowheads="1"/>
          </p:cNvSpPr>
          <p:nvPr/>
        </p:nvSpPr>
        <p:spPr bwMode="auto">
          <a:xfrm>
            <a:off x="6477000" y="4953000"/>
            <a:ext cx="53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a:solidFill>
                  <a:srgbClr val="FF0000"/>
                </a:solidFill>
              </a:rPr>
              <a:t>*</a:t>
            </a:r>
          </a:p>
        </p:txBody>
      </p:sp>
      <p:sp>
        <p:nvSpPr>
          <p:cNvPr id="57349" name="TextBox 3">
            <a:extLst>
              <a:ext uri="{FF2B5EF4-FFF2-40B4-BE49-F238E27FC236}">
                <a16:creationId xmlns:a16="http://schemas.microsoft.com/office/drawing/2014/main" id="{F60412A1-7618-EECB-5653-B7823FA985D1}"/>
              </a:ext>
            </a:extLst>
          </p:cNvPr>
          <p:cNvSpPr txBox="1">
            <a:spLocks noChangeArrowheads="1"/>
          </p:cNvSpPr>
          <p:nvPr/>
        </p:nvSpPr>
        <p:spPr bwMode="auto">
          <a:xfrm>
            <a:off x="6477000" y="5638800"/>
            <a:ext cx="381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a:solidFill>
                  <a:srgbClr val="FF0000"/>
                </a:solidFill>
              </a:rPr>
              <a:t>*</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244BB69C-9A34-67BB-D06E-9ADFA4DE7463}"/>
              </a:ext>
            </a:extLst>
          </p:cNvPr>
          <p:cNvSpPr>
            <a:spLocks noGrp="1" noChangeArrowheads="1"/>
          </p:cNvSpPr>
          <p:nvPr>
            <p:ph type="title"/>
          </p:nvPr>
        </p:nvSpPr>
        <p:spPr/>
        <p:txBody>
          <a:bodyPr/>
          <a:lstStyle/>
          <a:p>
            <a:r>
              <a:rPr lang="en-US" altLang="en-US" dirty="0">
                <a:effectLst/>
              </a:rPr>
              <a:t>With 3.34 hour DIY Workbooks, we have a tool to help people in the public forgive in larger groups</a:t>
            </a:r>
          </a:p>
        </p:txBody>
      </p:sp>
      <p:sp>
        <p:nvSpPr>
          <p:cNvPr id="3" name="Content Placeholder 2">
            <a:extLst>
              <a:ext uri="{FF2B5EF4-FFF2-40B4-BE49-F238E27FC236}">
                <a16:creationId xmlns:a16="http://schemas.microsoft.com/office/drawing/2014/main" id="{17738075-F3CA-2CAB-981C-FC26A65E9F27}"/>
              </a:ext>
            </a:extLst>
          </p:cNvPr>
          <p:cNvSpPr>
            <a:spLocks noGrp="1"/>
          </p:cNvSpPr>
          <p:nvPr>
            <p:ph idx="1"/>
          </p:nvPr>
        </p:nvSpPr>
        <p:spPr>
          <a:xfrm>
            <a:off x="0" y="2133600"/>
            <a:ext cx="9144000" cy="4724400"/>
          </a:xfrm>
          <a:solidFill>
            <a:schemeClr val="accent6"/>
          </a:solidFill>
        </p:spPr>
        <p:txBody>
          <a:bodyPr/>
          <a:lstStyle/>
          <a:p>
            <a:pPr>
              <a:defRPr/>
            </a:pPr>
            <a:r>
              <a:rPr lang="en-US" altLang="en-US" b="1" dirty="0">
                <a:solidFill>
                  <a:schemeClr val="tx1">
                    <a:lumMod val="50000"/>
                  </a:schemeClr>
                </a:solidFill>
                <a:effectLst/>
              </a:rPr>
              <a:t>Can </a:t>
            </a:r>
            <a:r>
              <a:rPr lang="en-US" altLang="en-US" b="1" i="1" u="sng" dirty="0">
                <a:solidFill>
                  <a:schemeClr val="tx1">
                    <a:lumMod val="50000"/>
                  </a:schemeClr>
                </a:solidFill>
                <a:effectLst/>
              </a:rPr>
              <a:t>community campaigns</a:t>
            </a:r>
            <a:r>
              <a:rPr lang="en-US" altLang="en-US" b="1" dirty="0">
                <a:solidFill>
                  <a:schemeClr val="tx1">
                    <a:lumMod val="50000"/>
                  </a:schemeClr>
                </a:solidFill>
                <a:effectLst/>
              </a:rPr>
              <a:t> promote forgiveness?</a:t>
            </a:r>
          </a:p>
          <a:p>
            <a:pPr>
              <a:defRPr/>
            </a:pPr>
            <a:endParaRPr lang="en-US" b="1" dirty="0">
              <a:solidFill>
                <a:schemeClr val="tx1">
                  <a:lumMod val="50000"/>
                </a:schemeClr>
              </a:solidFill>
              <a:effectLst/>
            </a:endParaRPr>
          </a:p>
          <a:p>
            <a:pPr>
              <a:defRPr/>
            </a:pPr>
            <a:r>
              <a:rPr lang="en-US" b="1" dirty="0">
                <a:solidFill>
                  <a:schemeClr val="tx1">
                    <a:lumMod val="50000"/>
                  </a:schemeClr>
                </a:solidFill>
                <a:effectLst/>
              </a:rPr>
              <a:t>Could an entire country be enticed to complete these workbooks and engage in other forgiveness activities?</a:t>
            </a:r>
          </a:p>
          <a:p>
            <a:pPr>
              <a:defRPr/>
            </a:pPr>
            <a:r>
              <a:rPr lang="en-US" b="1" dirty="0">
                <a:solidFill>
                  <a:schemeClr val="tx1">
                    <a:lumMod val="50000"/>
                  </a:schemeClr>
                </a:solidFill>
                <a:effectLst/>
              </a:rPr>
              <a:t>A city?</a:t>
            </a:r>
          </a:p>
          <a:p>
            <a:pPr>
              <a:defRPr/>
            </a:pPr>
            <a:r>
              <a:rPr lang="en-US" b="1" dirty="0">
                <a:solidFill>
                  <a:schemeClr val="tx1">
                    <a:lumMod val="50000"/>
                  </a:schemeClr>
                </a:solidFill>
                <a:effectLst/>
              </a:rPr>
              <a:t>An organizations within a city?</a:t>
            </a:r>
          </a:p>
          <a:p>
            <a:pPr>
              <a:defRPr/>
            </a:pPr>
            <a:endParaRPr lang="en-US" b="1" dirty="0">
              <a:solidFill>
                <a:schemeClr val="tx1">
                  <a:lumMod val="50000"/>
                </a:schemeClr>
              </a:solidFill>
            </a:endParaRPr>
          </a:p>
          <a:p>
            <a:pPr>
              <a:defRPr/>
            </a:pPr>
            <a:r>
              <a:rPr lang="en-US" b="1" dirty="0">
                <a:solidFill>
                  <a:schemeClr val="tx1">
                    <a:lumMod val="50000"/>
                  </a:schemeClr>
                </a:solidFill>
              </a:rPr>
              <a:t>This is real public health intervention!</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DE959-0E10-428B-DA19-8C0F1325F627}"/>
              </a:ext>
            </a:extLst>
          </p:cNvPr>
          <p:cNvSpPr>
            <a:spLocks noGrp="1"/>
          </p:cNvSpPr>
          <p:nvPr>
            <p:ph type="title"/>
          </p:nvPr>
        </p:nvSpPr>
        <p:spPr>
          <a:xfrm>
            <a:off x="0" y="76200"/>
            <a:ext cx="8686800" cy="1787525"/>
          </a:xfrm>
        </p:spPr>
        <p:txBody>
          <a:bodyPr/>
          <a:lstStyle/>
          <a:p>
            <a:pPr>
              <a:defRPr/>
            </a:pPr>
            <a:r>
              <a:rPr lang="en-US" sz="3200" dirty="0">
                <a:solidFill>
                  <a:schemeClr val="accent4"/>
                </a:solidFill>
              </a:rPr>
              <a:t>Comparing DIY Workbooks to Groups—</a:t>
            </a:r>
            <a:r>
              <a:rPr lang="en-US" sz="3200" i="1" u="sng" dirty="0">
                <a:solidFill>
                  <a:srgbClr val="FF0000"/>
                </a:solidFill>
              </a:rPr>
              <a:t>Take Home: DIY Workbooks Twice as Efficient as Groups (but equal in effectiveness to 6-hour groups)</a:t>
            </a:r>
          </a:p>
        </p:txBody>
      </p:sp>
      <p:pic>
        <p:nvPicPr>
          <p:cNvPr id="115715" name="Content Placeholder 3">
            <a:extLst>
              <a:ext uri="{FF2B5EF4-FFF2-40B4-BE49-F238E27FC236}">
                <a16:creationId xmlns:a16="http://schemas.microsoft.com/office/drawing/2014/main" id="{0774B2A8-85AF-113B-8515-3E8B738D8C4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8889" t="22290" r="5122" b="18082"/>
          <a:stretch>
            <a:fillRect/>
          </a:stretch>
        </p:blipFill>
        <p:spPr>
          <a:xfrm>
            <a:off x="0" y="1965325"/>
            <a:ext cx="7959725" cy="4495800"/>
          </a:xfrm>
        </p:spPr>
      </p:pic>
      <p:sp>
        <p:nvSpPr>
          <p:cNvPr id="115716" name="TextBox 2">
            <a:extLst>
              <a:ext uri="{FF2B5EF4-FFF2-40B4-BE49-F238E27FC236}">
                <a16:creationId xmlns:a16="http://schemas.microsoft.com/office/drawing/2014/main" id="{D1D18A45-4CC7-8C5D-8138-5344D274DA20}"/>
              </a:ext>
            </a:extLst>
          </p:cNvPr>
          <p:cNvSpPr txBox="1">
            <a:spLocks noChangeArrowheads="1"/>
          </p:cNvSpPr>
          <p:nvPr/>
        </p:nvSpPr>
        <p:spPr bwMode="auto">
          <a:xfrm>
            <a:off x="6477000" y="4953000"/>
            <a:ext cx="53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en-US">
                <a:solidFill>
                  <a:srgbClr val="FF0000"/>
                </a:solidFill>
                <a:latin typeface="Garamond" panose="02020404030301010803" pitchFamily="18" charset="0"/>
              </a:rPr>
              <a:t>*</a:t>
            </a:r>
          </a:p>
        </p:txBody>
      </p:sp>
      <p:sp>
        <p:nvSpPr>
          <p:cNvPr id="115717" name="TextBox 3">
            <a:extLst>
              <a:ext uri="{FF2B5EF4-FFF2-40B4-BE49-F238E27FC236}">
                <a16:creationId xmlns:a16="http://schemas.microsoft.com/office/drawing/2014/main" id="{EBBCF592-479F-75AF-1F35-81A0E248D1D8}"/>
              </a:ext>
            </a:extLst>
          </p:cNvPr>
          <p:cNvSpPr txBox="1">
            <a:spLocks noChangeArrowheads="1"/>
          </p:cNvSpPr>
          <p:nvPr/>
        </p:nvSpPr>
        <p:spPr bwMode="auto">
          <a:xfrm>
            <a:off x="6477000" y="5638800"/>
            <a:ext cx="381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en-US">
                <a:solidFill>
                  <a:srgbClr val="FF0000"/>
                </a:solidFill>
                <a:latin typeface="Garamond" panose="02020404030301010803" pitchFamily="18" charset="0"/>
              </a:rPr>
              <a:t>*</a:t>
            </a:r>
          </a:p>
        </p:txBody>
      </p:sp>
      <p:sp>
        <p:nvSpPr>
          <p:cNvPr id="115718" name="TextBox 2">
            <a:extLst>
              <a:ext uri="{FF2B5EF4-FFF2-40B4-BE49-F238E27FC236}">
                <a16:creationId xmlns:a16="http://schemas.microsoft.com/office/drawing/2014/main" id="{4A13D8FA-AD4A-B896-673B-D5B6E958087E}"/>
              </a:ext>
            </a:extLst>
          </p:cNvPr>
          <p:cNvSpPr txBox="1">
            <a:spLocks noChangeArrowheads="1"/>
          </p:cNvSpPr>
          <p:nvPr/>
        </p:nvSpPr>
        <p:spPr bwMode="auto">
          <a:xfrm>
            <a:off x="7959725" y="4343400"/>
            <a:ext cx="103187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en-US" sz="1400" dirty="0">
                <a:latin typeface="Garamond" panose="02020404030301010803" pitchFamily="18" charset="0"/>
              </a:rPr>
              <a:t>[Recall: Meta Mean ES = 0.56 for 10 hours of treatment. (d/</a:t>
            </a:r>
            <a:r>
              <a:rPr lang="en-US" altLang="en-US" sz="1400" dirty="0" err="1">
                <a:latin typeface="Garamond" panose="02020404030301010803" pitchFamily="18" charset="0"/>
              </a:rPr>
              <a:t>hr</a:t>
            </a:r>
            <a:r>
              <a:rPr lang="en-US" altLang="en-US" sz="1400" dirty="0">
                <a:latin typeface="Garamond" panose="02020404030301010803" pitchFamily="18" charset="0"/>
              </a:rPr>
              <a:t> ~ 0.056)]</a:t>
            </a:r>
          </a:p>
        </p:txBody>
      </p:sp>
      <p:sp>
        <p:nvSpPr>
          <p:cNvPr id="3" name="TextBox 2">
            <a:extLst>
              <a:ext uri="{FF2B5EF4-FFF2-40B4-BE49-F238E27FC236}">
                <a16:creationId xmlns:a16="http://schemas.microsoft.com/office/drawing/2014/main" id="{21BD5578-FB5B-E3B7-8C0A-D24FD1CC572B}"/>
              </a:ext>
            </a:extLst>
          </p:cNvPr>
          <p:cNvSpPr txBox="1"/>
          <p:nvPr/>
        </p:nvSpPr>
        <p:spPr>
          <a:xfrm>
            <a:off x="228600" y="6461125"/>
            <a:ext cx="5769593" cy="369332"/>
          </a:xfrm>
          <a:prstGeom prst="rect">
            <a:avLst/>
          </a:prstGeom>
          <a:noFill/>
        </p:spPr>
        <p:txBody>
          <a:bodyPr wrap="none" rtlCol="0">
            <a:spAutoFit/>
          </a:bodyPr>
          <a:lstStyle/>
          <a:p>
            <a:r>
              <a:rPr lang="en-US" dirty="0"/>
              <a:t>For N=25 REACH group RCTs, d = 0.091; d/</a:t>
            </a:r>
            <a:r>
              <a:rPr lang="en-US" dirty="0" err="1"/>
              <a:t>hr</a:t>
            </a:r>
            <a:r>
              <a:rPr lang="en-US" dirty="0"/>
              <a:t> = 0.546</a:t>
            </a:r>
          </a:p>
        </p:txBody>
      </p:sp>
    </p:spTree>
    <p:extLst>
      <p:ext uri="{BB962C8B-B14F-4D97-AF65-F5344CB8AC3E}">
        <p14:creationId xmlns:p14="http://schemas.microsoft.com/office/powerpoint/2010/main" val="40765866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DE291-55B2-9A86-8562-8E7C48D566EE}"/>
              </a:ext>
            </a:extLst>
          </p:cNvPr>
          <p:cNvSpPr>
            <a:spLocks noGrp="1"/>
          </p:cNvSpPr>
          <p:nvPr>
            <p:ph type="title"/>
          </p:nvPr>
        </p:nvSpPr>
        <p:spPr/>
        <p:txBody>
          <a:bodyPr/>
          <a:lstStyle/>
          <a:p>
            <a:r>
              <a:rPr lang="en-US" dirty="0">
                <a:solidFill>
                  <a:schemeClr val="accent4"/>
                </a:solidFill>
              </a:rPr>
              <a:t>Effective vs Efficient</a:t>
            </a:r>
          </a:p>
        </p:txBody>
      </p:sp>
      <p:sp>
        <p:nvSpPr>
          <p:cNvPr id="3" name="Content Placeholder 2">
            <a:extLst>
              <a:ext uri="{FF2B5EF4-FFF2-40B4-BE49-F238E27FC236}">
                <a16:creationId xmlns:a16="http://schemas.microsoft.com/office/drawing/2014/main" id="{2EF2C4A7-C034-1D38-EB4A-FBB17BB3D9F1}"/>
              </a:ext>
            </a:extLst>
          </p:cNvPr>
          <p:cNvSpPr>
            <a:spLocks noGrp="1"/>
          </p:cNvSpPr>
          <p:nvPr>
            <p:ph idx="1"/>
          </p:nvPr>
        </p:nvSpPr>
        <p:spPr>
          <a:xfrm>
            <a:off x="0" y="2286000"/>
            <a:ext cx="9144000" cy="4572000"/>
          </a:xfrm>
        </p:spPr>
        <p:txBody>
          <a:bodyPr/>
          <a:lstStyle/>
          <a:p>
            <a:r>
              <a:rPr lang="en-US" dirty="0"/>
              <a:t>Which is more effective—a 6-hour REACH Forgiveness group or a 3.34-hour REACH Forgiveness DIY workbook? </a:t>
            </a:r>
          </a:p>
          <a:p>
            <a:pPr lvl="1"/>
            <a:r>
              <a:rPr lang="en-US" dirty="0"/>
              <a:t>Group d = 0.546; DIY d = 0.52</a:t>
            </a:r>
          </a:p>
          <a:p>
            <a:pPr lvl="1"/>
            <a:r>
              <a:rPr lang="en-US" dirty="0"/>
              <a:t>Conclusion: Equally effective</a:t>
            </a:r>
          </a:p>
          <a:p>
            <a:r>
              <a:rPr lang="en-US" dirty="0"/>
              <a:t>Which is more efficient—a 6-hour REACH Forgiveness group or a 3.34-hour DIY workbook? </a:t>
            </a:r>
          </a:p>
          <a:p>
            <a:pPr lvl="1"/>
            <a:r>
              <a:rPr lang="en-US" dirty="0"/>
              <a:t>Group d/</a:t>
            </a:r>
            <a:r>
              <a:rPr lang="en-US" dirty="0" err="1"/>
              <a:t>hr</a:t>
            </a:r>
            <a:r>
              <a:rPr lang="en-US" dirty="0"/>
              <a:t> = 0.091; DIY workbook d/</a:t>
            </a:r>
            <a:r>
              <a:rPr lang="en-US" dirty="0" err="1"/>
              <a:t>hr</a:t>
            </a:r>
            <a:r>
              <a:rPr lang="en-US" dirty="0"/>
              <a:t> = 0.16</a:t>
            </a:r>
          </a:p>
          <a:p>
            <a:pPr lvl="1"/>
            <a:r>
              <a:rPr lang="en-US" dirty="0"/>
              <a:t>Conclusion: DIY is about twice as efficient</a:t>
            </a:r>
          </a:p>
        </p:txBody>
      </p:sp>
    </p:spTree>
    <p:extLst>
      <p:ext uri="{BB962C8B-B14F-4D97-AF65-F5344CB8AC3E}">
        <p14:creationId xmlns:p14="http://schemas.microsoft.com/office/powerpoint/2010/main" val="17766770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3A314-90E6-D95C-2548-241702693AE9}"/>
              </a:ext>
            </a:extLst>
          </p:cNvPr>
          <p:cNvSpPr>
            <a:spLocks noGrp="1"/>
          </p:cNvSpPr>
          <p:nvPr>
            <p:ph type="title"/>
          </p:nvPr>
        </p:nvSpPr>
        <p:spPr/>
        <p:txBody>
          <a:bodyPr/>
          <a:lstStyle/>
          <a:p>
            <a:r>
              <a:rPr lang="en-US" dirty="0"/>
              <a:t>Community Campaigns</a:t>
            </a:r>
          </a:p>
        </p:txBody>
      </p:sp>
      <p:sp>
        <p:nvSpPr>
          <p:cNvPr id="3" name="Content Placeholder 2">
            <a:extLst>
              <a:ext uri="{FF2B5EF4-FFF2-40B4-BE49-F238E27FC236}">
                <a16:creationId xmlns:a16="http://schemas.microsoft.com/office/drawing/2014/main" id="{56C9E784-B6F3-BFE1-8DC4-B1A53B9350F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0088428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A9342-3008-411E-AB06-71AC10346F45}"/>
              </a:ext>
            </a:extLst>
          </p:cNvPr>
          <p:cNvSpPr>
            <a:spLocks noGrp="1"/>
          </p:cNvSpPr>
          <p:nvPr>
            <p:ph type="title"/>
          </p:nvPr>
        </p:nvSpPr>
        <p:spPr/>
        <p:txBody>
          <a:bodyPr/>
          <a:lstStyle/>
          <a:p>
            <a:pPr>
              <a:defRPr/>
            </a:pPr>
            <a:r>
              <a:rPr lang="en-US" dirty="0"/>
              <a:t>Mediating Structures</a:t>
            </a:r>
          </a:p>
        </p:txBody>
      </p:sp>
      <p:sp>
        <p:nvSpPr>
          <p:cNvPr id="3" name="Content Placeholder 2">
            <a:extLst>
              <a:ext uri="{FF2B5EF4-FFF2-40B4-BE49-F238E27FC236}">
                <a16:creationId xmlns:a16="http://schemas.microsoft.com/office/drawing/2014/main" id="{DCC8C721-1F2B-5CEC-D3D4-6591CF4936DF}"/>
              </a:ext>
            </a:extLst>
          </p:cNvPr>
          <p:cNvSpPr>
            <a:spLocks noGrp="1"/>
          </p:cNvSpPr>
          <p:nvPr>
            <p:ph idx="1"/>
          </p:nvPr>
        </p:nvSpPr>
        <p:spPr>
          <a:xfrm>
            <a:off x="0" y="2209800"/>
            <a:ext cx="8991600" cy="3124200"/>
          </a:xfrm>
        </p:spPr>
        <p:txBody>
          <a:bodyPr/>
          <a:lstStyle/>
          <a:p>
            <a:pPr>
              <a:defRPr/>
            </a:pPr>
            <a:r>
              <a:rPr lang="en-US" b="1" i="1" u="sng" dirty="0"/>
              <a:t>Mediating structures</a:t>
            </a:r>
            <a:r>
              <a:rPr lang="en-US" dirty="0"/>
              <a:t> are existing organizations that can be enlisted (and perhaps coordinated to work on forgiveness at the same time) to change a virtue that will spread to a larger structure.</a:t>
            </a:r>
          </a:p>
          <a:p>
            <a:pPr>
              <a:defRPr/>
            </a:pPr>
            <a:r>
              <a:rPr lang="en-US" dirty="0"/>
              <a:t>So schools, colleges and universities, workplaces, community organization, etc. can run forgiveness campaigns at the same time coordinated by a political body or leader.</a:t>
            </a:r>
          </a:p>
        </p:txBody>
      </p:sp>
      <p:sp>
        <p:nvSpPr>
          <p:cNvPr id="59396" name="TextBox 3">
            <a:extLst>
              <a:ext uri="{FF2B5EF4-FFF2-40B4-BE49-F238E27FC236}">
                <a16:creationId xmlns:a16="http://schemas.microsoft.com/office/drawing/2014/main" id="{A0A1C2C3-93BC-0B5F-8C64-C13E0B0E6E36}"/>
              </a:ext>
            </a:extLst>
          </p:cNvPr>
          <p:cNvSpPr txBox="1">
            <a:spLocks noChangeArrowheads="1"/>
          </p:cNvSpPr>
          <p:nvPr/>
        </p:nvSpPr>
        <p:spPr bwMode="auto">
          <a:xfrm>
            <a:off x="0" y="6172200"/>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800" dirty="0"/>
              <a:t>Harris, M., &amp; </a:t>
            </a:r>
            <a:r>
              <a:rPr lang="en-US" altLang="en-US" sz="1800" dirty="0" err="1"/>
              <a:t>Milofsky</a:t>
            </a:r>
            <a:r>
              <a:rPr lang="en-US" altLang="en-US" sz="1800" dirty="0"/>
              <a:t>, C. (2019). </a:t>
            </a:r>
            <a:r>
              <a:rPr lang="en-US" altLang="en-US" sz="1800" i="1" dirty="0"/>
              <a:t>Mediating structures: Their organization in civil society. Nonprofit Policy Forum</a:t>
            </a:r>
            <a:r>
              <a:rPr lang="en-US" altLang="en-US" sz="1800" dirty="0"/>
              <a:t>, </a:t>
            </a:r>
            <a:r>
              <a:rPr lang="en-US" altLang="en-US" sz="1800" dirty="0" err="1"/>
              <a:t>deGruyter</a:t>
            </a:r>
            <a:r>
              <a:rPr lang="en-US" altLang="en-US" sz="1800" dirty="0"/>
              <a:t>, 20190017. </a:t>
            </a:r>
            <a:r>
              <a:rPr lang="en-US" altLang="en-US" sz="1800" dirty="0">
                <a:hlinkClick r:id="rId2"/>
              </a:rPr>
              <a:t>https://doi.org/10.1515/npf-2019-0017</a:t>
            </a:r>
            <a:r>
              <a:rPr lang="en-US" altLang="en-US" sz="1800" dirty="0"/>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C03B2-00A4-CAEC-255A-F6DF665CCAAA}"/>
              </a:ext>
            </a:extLst>
          </p:cNvPr>
          <p:cNvSpPr>
            <a:spLocks noGrp="1"/>
          </p:cNvSpPr>
          <p:nvPr>
            <p:ph type="title"/>
          </p:nvPr>
        </p:nvSpPr>
        <p:spPr>
          <a:xfrm>
            <a:off x="0" y="0"/>
            <a:ext cx="9067800" cy="2209800"/>
          </a:xfrm>
        </p:spPr>
        <p:txBody>
          <a:bodyPr/>
          <a:lstStyle/>
          <a:p>
            <a:r>
              <a:rPr lang="en-US" dirty="0"/>
              <a:t>Task Force Headed by Ken Dodge Recommends Therapists Move Some Hours from Psychotherapy to Public Health  </a:t>
            </a:r>
          </a:p>
        </p:txBody>
      </p:sp>
      <p:sp>
        <p:nvSpPr>
          <p:cNvPr id="3" name="Content Placeholder 2">
            <a:extLst>
              <a:ext uri="{FF2B5EF4-FFF2-40B4-BE49-F238E27FC236}">
                <a16:creationId xmlns:a16="http://schemas.microsoft.com/office/drawing/2014/main" id="{A8AB9DE2-64D6-5424-D583-AF099DD8D982}"/>
              </a:ext>
            </a:extLst>
          </p:cNvPr>
          <p:cNvSpPr>
            <a:spLocks noGrp="1"/>
          </p:cNvSpPr>
          <p:nvPr>
            <p:ph idx="1"/>
          </p:nvPr>
        </p:nvSpPr>
        <p:spPr>
          <a:xfrm>
            <a:off x="0" y="2362200"/>
            <a:ext cx="9067800" cy="4343400"/>
          </a:xfrm>
        </p:spPr>
        <p:txBody>
          <a:bodyPr/>
          <a:lstStyle/>
          <a:p>
            <a:r>
              <a:rPr lang="en-US" dirty="0"/>
              <a:t>Dodge, K. A. et al. , </a:t>
            </a:r>
            <a:r>
              <a:rPr lang="en-US" dirty="0" err="1"/>
              <a:t>Prinstein</a:t>
            </a:r>
            <a:r>
              <a:rPr lang="en-US" dirty="0"/>
              <a:t>, M. J., Evans, A. C., </a:t>
            </a:r>
            <a:r>
              <a:rPr lang="en-US" dirty="0" err="1"/>
              <a:t>Ahuvia</a:t>
            </a:r>
            <a:r>
              <a:rPr lang="en-US" dirty="0"/>
              <a:t>, I. L., Alvarez, K., </a:t>
            </a:r>
            <a:r>
              <a:rPr lang="en-US" dirty="0" err="1"/>
              <a:t>Beidas</a:t>
            </a:r>
            <a:r>
              <a:rPr lang="en-US" dirty="0"/>
              <a:t>, R. S., Brown, A. J., Cuijpers, P., Denton, E.-g., </a:t>
            </a:r>
            <a:r>
              <a:rPr lang="en-US" dirty="0" err="1"/>
              <a:t>Hoagwood</a:t>
            </a:r>
            <a:r>
              <a:rPr lang="en-US" dirty="0"/>
              <a:t>, K. E., Johnson, C., </a:t>
            </a:r>
            <a:r>
              <a:rPr lang="en-US" dirty="0" err="1"/>
              <a:t>Kazdin</a:t>
            </a:r>
            <a:r>
              <a:rPr lang="en-US" dirty="0"/>
              <a:t>, A. E., McDanal, R., Metzger, I. W., Rowley, S. N., Schleider, J., &amp; Shaw, D. S. (2024). Population mental health science: Guiding principles and initial agenda. </a:t>
            </a:r>
            <a:r>
              <a:rPr lang="en-US" i="1" dirty="0"/>
              <a:t>American Psychologist, 79</a:t>
            </a:r>
            <a:r>
              <a:rPr lang="en-US" dirty="0"/>
              <a:t>(6), 805-821. </a:t>
            </a:r>
            <a:r>
              <a:rPr lang="en-US" u="sng" dirty="0">
                <a:hlinkClick r:id="rId2"/>
              </a:rPr>
              <a:t>https://doi.org/10.1037/amp0001334</a:t>
            </a:r>
            <a:r>
              <a:rPr lang="en-US" dirty="0"/>
              <a:t> </a:t>
            </a:r>
          </a:p>
        </p:txBody>
      </p:sp>
    </p:spTree>
    <p:extLst>
      <p:ext uri="{BB962C8B-B14F-4D97-AF65-F5344CB8AC3E}">
        <p14:creationId xmlns:p14="http://schemas.microsoft.com/office/powerpoint/2010/main" val="36836076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D3F66-C8F4-2B3D-3A34-44FB12FBCA55}"/>
              </a:ext>
            </a:extLst>
          </p:cNvPr>
          <p:cNvSpPr>
            <a:spLocks noGrp="1"/>
          </p:cNvSpPr>
          <p:nvPr>
            <p:ph type="title"/>
          </p:nvPr>
        </p:nvSpPr>
        <p:spPr>
          <a:xfrm>
            <a:off x="0" y="228600"/>
            <a:ext cx="9144000" cy="1905000"/>
          </a:xfrm>
        </p:spPr>
        <p:txBody>
          <a:bodyPr/>
          <a:lstStyle/>
          <a:p>
            <a:pPr>
              <a:defRPr/>
            </a:pPr>
            <a:r>
              <a:rPr lang="en-US" sz="3200" dirty="0"/>
              <a:t>What if we tried a community program to promote forgiveness using the awareness-raising in communities that already value forgiveness (like religious communities)?</a:t>
            </a:r>
          </a:p>
        </p:txBody>
      </p:sp>
      <p:sp>
        <p:nvSpPr>
          <p:cNvPr id="3" name="Content Placeholder 2">
            <a:extLst>
              <a:ext uri="{FF2B5EF4-FFF2-40B4-BE49-F238E27FC236}">
                <a16:creationId xmlns:a16="http://schemas.microsoft.com/office/drawing/2014/main" id="{3A6810AC-B504-64FC-EF64-F84F2BE65C84}"/>
              </a:ext>
            </a:extLst>
          </p:cNvPr>
          <p:cNvSpPr>
            <a:spLocks noGrp="1"/>
          </p:cNvSpPr>
          <p:nvPr>
            <p:ph idx="1"/>
          </p:nvPr>
        </p:nvSpPr>
        <p:spPr>
          <a:xfrm>
            <a:off x="457200" y="4953000"/>
            <a:ext cx="8610600" cy="1173163"/>
          </a:xfrm>
        </p:spPr>
        <p:txBody>
          <a:bodyPr/>
          <a:lstStyle/>
          <a:p>
            <a:pPr>
              <a:defRPr/>
            </a:pPr>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16BCE-3AA9-1814-0FF2-88CEAC996CD3}"/>
              </a:ext>
            </a:extLst>
          </p:cNvPr>
          <p:cNvSpPr>
            <a:spLocks noGrp="1"/>
          </p:cNvSpPr>
          <p:nvPr>
            <p:ph type="title"/>
          </p:nvPr>
        </p:nvSpPr>
        <p:spPr>
          <a:xfrm>
            <a:off x="76200" y="44450"/>
            <a:ext cx="8991600" cy="1022350"/>
          </a:xfrm>
        </p:spPr>
        <p:txBody>
          <a:bodyPr/>
          <a:lstStyle/>
          <a:p>
            <a:pPr>
              <a:defRPr/>
            </a:pPr>
            <a:r>
              <a:rPr lang="en-US" dirty="0"/>
              <a:t>Awareness-Raising Forgiveness Campaigns—Christian Colleges</a:t>
            </a:r>
          </a:p>
        </p:txBody>
      </p:sp>
      <p:sp>
        <p:nvSpPr>
          <p:cNvPr id="3" name="Content Placeholder 2">
            <a:extLst>
              <a:ext uri="{FF2B5EF4-FFF2-40B4-BE49-F238E27FC236}">
                <a16:creationId xmlns:a16="http://schemas.microsoft.com/office/drawing/2014/main" id="{5C382146-0331-5ADA-1D61-4328C9AAAA02}"/>
              </a:ext>
            </a:extLst>
          </p:cNvPr>
          <p:cNvSpPr>
            <a:spLocks noGrp="1"/>
          </p:cNvSpPr>
          <p:nvPr>
            <p:ph idx="1"/>
          </p:nvPr>
        </p:nvSpPr>
        <p:spPr>
          <a:xfrm>
            <a:off x="0" y="842962"/>
            <a:ext cx="9220200" cy="5172076"/>
          </a:xfrm>
        </p:spPr>
        <p:txBody>
          <a:bodyPr/>
          <a:lstStyle/>
          <a:p>
            <a:pPr>
              <a:defRPr/>
            </a:pPr>
            <a:r>
              <a:rPr lang="en-US" sz="1600" b="1" dirty="0"/>
              <a:t>John Brown University</a:t>
            </a:r>
            <a:r>
              <a:rPr lang="en-US" sz="1600" dirty="0"/>
              <a:t> (2004): Study of REACH Forgiveness groups, with awareness-raising on campus as control.</a:t>
            </a:r>
          </a:p>
          <a:p>
            <a:pPr>
              <a:defRPr/>
            </a:pPr>
            <a:r>
              <a:rPr lang="en-US" sz="1600" b="1" dirty="0"/>
              <a:t>Asbury University</a:t>
            </a:r>
            <a:r>
              <a:rPr lang="en-US" sz="1600" dirty="0"/>
              <a:t> (2007): Study of REACH Forgiveness groups and emotional writing about offenses and forgiveness; within the context of a campus-wide awareness-raising effort.</a:t>
            </a:r>
          </a:p>
          <a:p>
            <a:pPr>
              <a:defRPr/>
            </a:pPr>
            <a:endParaRPr lang="en-US" sz="1600" dirty="0"/>
          </a:p>
          <a:p>
            <a:pPr>
              <a:defRPr/>
            </a:pPr>
            <a:r>
              <a:rPr lang="en-US" altLang="en-US" sz="1600" dirty="0" err="1">
                <a:effectLst/>
                <a:ea typeface="Times New Roman" panose="02020603050405020304" pitchFamily="18" charset="0"/>
                <a:cs typeface="Arial" panose="020B0604020202020204" pitchFamily="34" charset="0"/>
              </a:rPr>
              <a:t>Fetzer</a:t>
            </a:r>
            <a:r>
              <a:rPr lang="en-US" altLang="en-US" sz="1600" dirty="0">
                <a:effectLst/>
                <a:ea typeface="Times New Roman" panose="02020603050405020304" pitchFamily="18" charset="0"/>
                <a:cs typeface="Arial" panose="020B0604020202020204" pitchFamily="34" charset="0"/>
              </a:rPr>
              <a:t> Institute grant (2009-2011).</a:t>
            </a:r>
          </a:p>
          <a:p>
            <a:pPr lvl="1">
              <a:defRPr/>
            </a:pPr>
            <a:r>
              <a:rPr lang="en-US" altLang="en-US" sz="1600" dirty="0">
                <a:effectLst/>
                <a:ea typeface="Times New Roman" panose="02020603050405020304" pitchFamily="18" charset="0"/>
                <a:cs typeface="Arial" panose="020B0604020202020204" pitchFamily="34" charset="0"/>
              </a:rPr>
              <a:t>Worthington, E. L., Jr. (PI). </a:t>
            </a:r>
            <a:r>
              <a:rPr lang="en-US" altLang="en-US" sz="1600" i="1" dirty="0">
                <a:effectLst/>
                <a:ea typeface="Times New Roman" panose="02020603050405020304" pitchFamily="18" charset="0"/>
                <a:cs typeface="Arial" panose="020B0604020202020204" pitchFamily="34" charset="0"/>
              </a:rPr>
              <a:t>Forgiveness in Christian Colleges: A study of the community impact of forgiveness awareness raising</a:t>
            </a:r>
            <a:r>
              <a:rPr lang="en-US" altLang="en-US" sz="1600" dirty="0">
                <a:effectLst/>
                <a:ea typeface="Times New Roman" panose="02020603050405020304" pitchFamily="18" charset="0"/>
                <a:cs typeface="Arial" panose="020B0604020202020204" pitchFamily="34" charset="0"/>
              </a:rPr>
              <a:t>. </a:t>
            </a:r>
            <a:r>
              <a:rPr lang="en-US" altLang="en-US" sz="1600" dirty="0" err="1">
                <a:effectLst/>
                <a:ea typeface="Times New Roman" panose="02020603050405020304" pitchFamily="18" charset="0"/>
                <a:cs typeface="Arial" panose="020B0604020202020204" pitchFamily="34" charset="0"/>
              </a:rPr>
              <a:t>Fetzer</a:t>
            </a:r>
            <a:r>
              <a:rPr lang="en-US" altLang="en-US" sz="1600" dirty="0">
                <a:effectLst/>
                <a:ea typeface="Times New Roman" panose="02020603050405020304" pitchFamily="18" charset="0"/>
                <a:cs typeface="Arial" panose="020B0604020202020204" pitchFamily="34" charset="0"/>
              </a:rPr>
              <a:t> Institute, $72,000 TC ($65,000 DC). 06/01/2009-05/31/2011 (extension to  07/31/2013). </a:t>
            </a:r>
          </a:p>
          <a:p>
            <a:pPr lvl="1">
              <a:lnSpc>
                <a:spcPct val="80000"/>
              </a:lnSpc>
              <a:defRPr/>
            </a:pPr>
            <a:r>
              <a:rPr lang="en-US" altLang="en-US" sz="1600" b="1" dirty="0">
                <a:effectLst/>
              </a:rPr>
              <a:t>Southwest Baptist University (Baptist)</a:t>
            </a:r>
          </a:p>
          <a:p>
            <a:pPr lvl="1">
              <a:lnSpc>
                <a:spcPct val="80000"/>
              </a:lnSpc>
              <a:defRPr/>
            </a:pPr>
            <a:r>
              <a:rPr lang="en-US" altLang="en-US" sz="1600" b="1" dirty="0">
                <a:effectLst/>
              </a:rPr>
              <a:t>Luther College (Lutheran)</a:t>
            </a:r>
          </a:p>
          <a:p>
            <a:pPr lvl="1">
              <a:lnSpc>
                <a:spcPct val="80000"/>
              </a:lnSpc>
              <a:defRPr/>
            </a:pPr>
            <a:r>
              <a:rPr lang="en-US" altLang="en-US" sz="1600" b="1" dirty="0">
                <a:effectLst/>
              </a:rPr>
              <a:t>Bethel University (Methodist/Wesleyan)</a:t>
            </a:r>
          </a:p>
          <a:p>
            <a:pPr lvl="1">
              <a:lnSpc>
                <a:spcPct val="80000"/>
              </a:lnSpc>
              <a:defRPr/>
            </a:pPr>
            <a:r>
              <a:rPr lang="en-US" altLang="en-US" sz="1600" b="1" dirty="0">
                <a:effectLst/>
              </a:rPr>
              <a:t>Indiana Wesleyan University (Methodist/Wesleyan)</a:t>
            </a:r>
          </a:p>
          <a:p>
            <a:pPr lvl="1">
              <a:lnSpc>
                <a:spcPct val="80000"/>
              </a:lnSpc>
              <a:defRPr/>
            </a:pPr>
            <a:r>
              <a:rPr lang="en-US" altLang="en-US" sz="1600" b="1" dirty="0">
                <a:effectLst/>
              </a:rPr>
              <a:t>Asbury University  (Methodist/Wesleyan)</a:t>
            </a:r>
          </a:p>
          <a:p>
            <a:pPr lvl="1">
              <a:lnSpc>
                <a:spcPct val="80000"/>
              </a:lnSpc>
              <a:defRPr/>
            </a:pPr>
            <a:r>
              <a:rPr lang="en-US" altLang="en-US" sz="1600" b="1" dirty="0">
                <a:effectLst/>
              </a:rPr>
              <a:t>Northwestern College (Reformed)</a:t>
            </a:r>
          </a:p>
          <a:p>
            <a:pPr lvl="1">
              <a:lnSpc>
                <a:spcPct val="80000"/>
              </a:lnSpc>
              <a:defRPr/>
            </a:pPr>
            <a:r>
              <a:rPr lang="en-US" altLang="en-US" sz="1600" b="1" dirty="0">
                <a:effectLst/>
              </a:rPr>
              <a:t>Biola University (Reformed)</a:t>
            </a:r>
          </a:p>
          <a:p>
            <a:pPr lvl="1">
              <a:lnSpc>
                <a:spcPct val="80000"/>
              </a:lnSpc>
              <a:defRPr/>
            </a:pPr>
            <a:endParaRPr lang="en-US" altLang="en-US" sz="1600" b="1" dirty="0"/>
          </a:p>
          <a:p>
            <a:pPr lvl="1">
              <a:lnSpc>
                <a:spcPct val="80000"/>
              </a:lnSpc>
              <a:defRPr/>
            </a:pPr>
            <a:r>
              <a:rPr lang="en-US" altLang="en-US" sz="1600" b="1" dirty="0">
                <a:effectLst/>
              </a:rPr>
              <a:t>Bowling Green State University (Secular)</a:t>
            </a:r>
          </a:p>
          <a:p>
            <a:pPr marL="457200" lvl="1" indent="0">
              <a:lnSpc>
                <a:spcPct val="80000"/>
              </a:lnSpc>
              <a:buNone/>
              <a:defRPr/>
            </a:pPr>
            <a:r>
              <a:rPr lang="en-US" altLang="en-US" sz="1600" b="1" dirty="0"/>
              <a:t>     (did not work there)</a:t>
            </a:r>
            <a:endParaRPr lang="en-US" altLang="en-US" sz="1600" b="1" dirty="0">
              <a:effectLst/>
            </a:endParaRPr>
          </a:p>
        </p:txBody>
      </p:sp>
      <p:sp>
        <p:nvSpPr>
          <p:cNvPr id="61444" name="Rectangle 2">
            <a:extLst>
              <a:ext uri="{FF2B5EF4-FFF2-40B4-BE49-F238E27FC236}">
                <a16:creationId xmlns:a16="http://schemas.microsoft.com/office/drawing/2014/main" id="{D14E5291-3479-DB01-CAF1-1146CFFAB928}"/>
              </a:ext>
            </a:extLst>
          </p:cNvPr>
          <p:cNvSpPr>
            <a:spLocks noChangeArrowheads="1"/>
          </p:cNvSpPr>
          <p:nvPr/>
        </p:nvSpPr>
        <p:spPr bwMode="auto">
          <a:xfrm>
            <a:off x="0" y="444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a:p>
        </p:txBody>
      </p:sp>
      <p:sp>
        <p:nvSpPr>
          <p:cNvPr id="5" name="TextBox 4">
            <a:extLst>
              <a:ext uri="{FF2B5EF4-FFF2-40B4-BE49-F238E27FC236}">
                <a16:creationId xmlns:a16="http://schemas.microsoft.com/office/drawing/2014/main" id="{732FB037-0CB1-9B5F-8DDE-8ED73B8C6CE7}"/>
              </a:ext>
            </a:extLst>
          </p:cNvPr>
          <p:cNvSpPr txBox="1"/>
          <p:nvPr/>
        </p:nvSpPr>
        <p:spPr>
          <a:xfrm>
            <a:off x="5715000" y="3429000"/>
            <a:ext cx="3429000" cy="3416320"/>
          </a:xfrm>
          <a:prstGeom prst="rect">
            <a:avLst/>
          </a:prstGeom>
          <a:solidFill>
            <a:schemeClr val="bg2">
              <a:lumMod val="50000"/>
              <a:lumOff val="50000"/>
            </a:schemeClr>
          </a:solidFill>
        </p:spPr>
        <p:txBody>
          <a:bodyPr wrap="square">
            <a:spAutoFit/>
          </a:bodyPr>
          <a:lstStyle/>
          <a:p>
            <a:pPr>
              <a:defRPr/>
            </a:pPr>
            <a:r>
              <a:rPr lang="en-US" dirty="0"/>
              <a:t>Initial thinking: Raise awareness of groups that already value forgiveness. By heightening awareness, we activate (generally Christian) forgiveness activities they are already doing.</a:t>
            </a:r>
          </a:p>
          <a:p>
            <a:pPr>
              <a:defRPr/>
            </a:pPr>
            <a:endParaRPr lang="en-US" dirty="0"/>
          </a:p>
          <a:p>
            <a:pPr>
              <a:defRPr/>
            </a:pPr>
            <a:r>
              <a:rPr lang="en-US" dirty="0"/>
              <a:t>THEN assess the effectiveness of the Campaigns scientifically. This gets science and religion working together.</a:t>
            </a:r>
          </a:p>
        </p:txBody>
      </p:sp>
      <p:sp>
        <p:nvSpPr>
          <p:cNvPr id="61446" name="TextBox 3">
            <a:extLst>
              <a:ext uri="{FF2B5EF4-FFF2-40B4-BE49-F238E27FC236}">
                <a16:creationId xmlns:a16="http://schemas.microsoft.com/office/drawing/2014/main" id="{7C64F983-1015-3167-BCB8-FE7F56650BAB}"/>
              </a:ext>
            </a:extLst>
          </p:cNvPr>
          <p:cNvSpPr txBox="1">
            <a:spLocks noChangeArrowheads="1"/>
          </p:cNvSpPr>
          <p:nvPr/>
        </p:nvSpPr>
        <p:spPr bwMode="auto">
          <a:xfrm>
            <a:off x="76200" y="5867400"/>
            <a:ext cx="533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b="1" dirty="0">
                <a:solidFill>
                  <a:srgbClr val="FF0000"/>
                </a:solidFill>
              </a:rPr>
              <a:t>Take Home: Lots of Experience Running These Campaigns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3EA88-BEB9-DB8F-9FD4-066D05E1C8A3}"/>
              </a:ext>
            </a:extLst>
          </p:cNvPr>
          <p:cNvSpPr>
            <a:spLocks noGrp="1"/>
          </p:cNvSpPr>
          <p:nvPr>
            <p:ph type="title"/>
          </p:nvPr>
        </p:nvSpPr>
        <p:spPr>
          <a:xfrm>
            <a:off x="76200" y="76200"/>
            <a:ext cx="8991600" cy="1828800"/>
          </a:xfrm>
        </p:spPr>
        <p:txBody>
          <a:bodyPr/>
          <a:lstStyle/>
          <a:p>
            <a:r>
              <a:rPr lang="en-US" dirty="0"/>
              <a:t>We Gave the Following Suggestions to the Universities. They Used about Half and about Half of Their Own</a:t>
            </a:r>
          </a:p>
        </p:txBody>
      </p:sp>
      <p:sp>
        <p:nvSpPr>
          <p:cNvPr id="3" name="Content Placeholder 2">
            <a:extLst>
              <a:ext uri="{FF2B5EF4-FFF2-40B4-BE49-F238E27FC236}">
                <a16:creationId xmlns:a16="http://schemas.microsoft.com/office/drawing/2014/main" id="{ADB97C73-1DEA-FA45-9914-71A2C8E468DB}"/>
              </a:ext>
            </a:extLst>
          </p:cNvPr>
          <p:cNvSpPr>
            <a:spLocks noGrp="1"/>
          </p:cNvSpPr>
          <p:nvPr>
            <p:ph idx="1"/>
          </p:nvPr>
        </p:nvSpPr>
        <p:spPr>
          <a:xfrm>
            <a:off x="76200" y="2209800"/>
            <a:ext cx="8455025" cy="3876675"/>
          </a:xfrm>
        </p:spPr>
        <p:txBody>
          <a:bodyPr/>
          <a:lstStyle/>
          <a:p>
            <a:r>
              <a:rPr lang="en-US" dirty="0"/>
              <a:t>If you are interested in running campaigns—perhaps as a way of gaining visibility for your practice or as a contribution to your own congregation—these suggestions can be used in Christian universities, and some can be used in churches or communities.</a:t>
            </a:r>
          </a:p>
          <a:p>
            <a:r>
              <a:rPr lang="en-US" dirty="0"/>
              <a:t>NOTE: The primary objective here is to raise awareness of forgiveness in organizations in which forgiveness is already valued.</a:t>
            </a:r>
          </a:p>
        </p:txBody>
      </p:sp>
    </p:spTree>
    <p:extLst>
      <p:ext uri="{BB962C8B-B14F-4D97-AF65-F5344CB8AC3E}">
        <p14:creationId xmlns:p14="http://schemas.microsoft.com/office/powerpoint/2010/main" val="24886426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C226C-257D-D08B-2CD1-E47B013964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0F52F9-ED79-F1E4-8A35-A4098133C702}"/>
              </a:ext>
            </a:extLst>
          </p:cNvPr>
          <p:cNvSpPr>
            <a:spLocks noGrp="1"/>
          </p:cNvSpPr>
          <p:nvPr>
            <p:ph type="title"/>
          </p:nvPr>
        </p:nvSpPr>
        <p:spPr>
          <a:xfrm>
            <a:off x="0" y="771524"/>
            <a:ext cx="9144000" cy="1133475"/>
          </a:xfrm>
        </p:spPr>
        <p:txBody>
          <a:bodyPr/>
          <a:lstStyle/>
          <a:p>
            <a:r>
              <a:rPr lang="en-US" dirty="0"/>
              <a:t>Examples of Awareness-Raising Activities (Active bold; Passive normal)</a:t>
            </a:r>
          </a:p>
        </p:txBody>
      </p:sp>
      <p:sp>
        <p:nvSpPr>
          <p:cNvPr id="3" name="Content Placeholder 2">
            <a:extLst>
              <a:ext uri="{FF2B5EF4-FFF2-40B4-BE49-F238E27FC236}">
                <a16:creationId xmlns:a16="http://schemas.microsoft.com/office/drawing/2014/main" id="{6ECF80B0-8F93-B0B1-9D22-BE07748D6159}"/>
              </a:ext>
            </a:extLst>
          </p:cNvPr>
          <p:cNvSpPr>
            <a:spLocks noGrp="1"/>
          </p:cNvSpPr>
          <p:nvPr>
            <p:ph idx="1"/>
          </p:nvPr>
        </p:nvSpPr>
        <p:spPr>
          <a:xfrm>
            <a:off x="0" y="2286000"/>
            <a:ext cx="9144000" cy="4572000"/>
          </a:xfrm>
        </p:spPr>
        <p:txBody>
          <a:bodyPr/>
          <a:lstStyle/>
          <a:p>
            <a:pPr marL="0" lvl="0" indent="0">
              <a:spcBef>
                <a:spcPct val="0"/>
              </a:spcBef>
              <a:buClrTx/>
              <a:buSzTx/>
              <a:buNone/>
            </a:pPr>
            <a:r>
              <a:rPr lang="en-US" altLang="en-US" b="1" u="sng" dirty="0">
                <a:latin typeface="Arial" panose="020B0604020202020204" pitchFamily="34" charset="0"/>
                <a:ea typeface="Times New Roman" panose="02020603050405020304" pitchFamily="18" charset="0"/>
              </a:rPr>
              <a:t>University-wide Interventions Requiring Substantial Coordination</a:t>
            </a:r>
            <a:endParaRPr lang="en-US" altLang="en-US" sz="800" dirty="0">
              <a:latin typeface="Arial" panose="020B0604020202020204" pitchFamily="34" charset="0"/>
            </a:endParaRPr>
          </a:p>
          <a:p>
            <a:pPr marL="0" lvl="0" indent="0">
              <a:spcBef>
                <a:spcPct val="0"/>
              </a:spcBef>
              <a:buClrTx/>
              <a:buSzTx/>
              <a:buFontTx/>
              <a:buChar char="•"/>
            </a:pPr>
            <a:r>
              <a:rPr lang="en-US" altLang="en-US" dirty="0">
                <a:latin typeface="Arial" panose="020B0604020202020204" pitchFamily="34" charset="0"/>
                <a:ea typeface="Times New Roman" panose="02020603050405020304" pitchFamily="18" charset="0"/>
              </a:rPr>
              <a:t>Chapel talks on forgiveness, relationships, and related topics</a:t>
            </a:r>
          </a:p>
          <a:p>
            <a:pPr marL="0" lvl="0" indent="0">
              <a:spcBef>
                <a:spcPct val="0"/>
              </a:spcBef>
              <a:buClrTx/>
              <a:buSzTx/>
              <a:buFontTx/>
              <a:buChar char="•"/>
            </a:pPr>
            <a:r>
              <a:rPr lang="en-US" altLang="en-US" dirty="0">
                <a:latin typeface="Arial" panose="020B0604020202020204" pitchFamily="34" charset="0"/>
                <a:ea typeface="Times New Roman" panose="02020603050405020304" pitchFamily="18" charset="0"/>
              </a:rPr>
              <a:t>Guest speakers from outside of the university giving lectures or chapel talks</a:t>
            </a:r>
          </a:p>
          <a:p>
            <a:pPr marL="0" lvl="0" indent="0">
              <a:spcBef>
                <a:spcPct val="0"/>
              </a:spcBef>
              <a:buClrTx/>
              <a:buSzTx/>
              <a:buFontTx/>
              <a:buChar char="•"/>
            </a:pPr>
            <a:r>
              <a:rPr lang="en-US" altLang="en-US" dirty="0">
                <a:latin typeface="Arial" panose="020B0604020202020204" pitchFamily="34" charset="0"/>
                <a:ea typeface="Times New Roman" panose="02020603050405020304" pitchFamily="18" charset="0"/>
              </a:rPr>
              <a:t>Debates or dialogues involving clergy of different religions, people from different professional or business employment sites.</a:t>
            </a:r>
          </a:p>
        </p:txBody>
      </p:sp>
    </p:spTree>
    <p:extLst>
      <p:ext uri="{BB962C8B-B14F-4D97-AF65-F5344CB8AC3E}">
        <p14:creationId xmlns:p14="http://schemas.microsoft.com/office/powerpoint/2010/main" val="38978420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59346-63F7-ACEE-3E54-ABCCFF3177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E8C0D-05DE-E1D7-E8A2-22A712F078A6}"/>
              </a:ext>
            </a:extLst>
          </p:cNvPr>
          <p:cNvSpPr>
            <a:spLocks noGrp="1"/>
          </p:cNvSpPr>
          <p:nvPr>
            <p:ph type="title"/>
          </p:nvPr>
        </p:nvSpPr>
        <p:spPr>
          <a:xfrm>
            <a:off x="0" y="771524"/>
            <a:ext cx="9144000" cy="1133475"/>
          </a:xfrm>
        </p:spPr>
        <p:txBody>
          <a:bodyPr/>
          <a:lstStyle/>
          <a:p>
            <a:r>
              <a:rPr lang="en-US" dirty="0"/>
              <a:t>Examples of Awareness-Raising Activities (Active in bold)</a:t>
            </a:r>
          </a:p>
        </p:txBody>
      </p:sp>
      <p:sp>
        <p:nvSpPr>
          <p:cNvPr id="3" name="Content Placeholder 2">
            <a:extLst>
              <a:ext uri="{FF2B5EF4-FFF2-40B4-BE49-F238E27FC236}">
                <a16:creationId xmlns:a16="http://schemas.microsoft.com/office/drawing/2014/main" id="{AEED3964-C5AC-A8C4-455F-9031FC17A9F0}"/>
              </a:ext>
            </a:extLst>
          </p:cNvPr>
          <p:cNvSpPr>
            <a:spLocks noGrp="1"/>
          </p:cNvSpPr>
          <p:nvPr>
            <p:ph idx="1"/>
          </p:nvPr>
        </p:nvSpPr>
        <p:spPr>
          <a:xfrm>
            <a:off x="76200" y="2209800"/>
            <a:ext cx="9067800" cy="4648200"/>
          </a:xfrm>
        </p:spPr>
        <p:txBody>
          <a:bodyPr/>
          <a:lstStyle/>
          <a:p>
            <a:pPr marL="0" lvl="0" indent="0">
              <a:spcBef>
                <a:spcPct val="0"/>
              </a:spcBef>
              <a:buClrTx/>
              <a:buSzTx/>
              <a:buNone/>
            </a:pPr>
            <a:r>
              <a:rPr lang="en-US" altLang="en-US" sz="2000" b="1" u="sng" dirty="0">
                <a:latin typeface="Arial" panose="020B0604020202020204" pitchFamily="34" charset="0"/>
                <a:ea typeface="Times New Roman" panose="02020603050405020304" pitchFamily="18" charset="0"/>
              </a:rPr>
              <a:t>Things Students Can Do Alone</a:t>
            </a:r>
            <a:endParaRPr lang="en-US" altLang="en-US" sz="2000" dirty="0">
              <a:latin typeface="Arial" panose="020B0604020202020204" pitchFamily="34" charset="0"/>
            </a:endParaRPr>
          </a:p>
          <a:p>
            <a:pPr marL="0" lvl="0" indent="0">
              <a:spcBef>
                <a:spcPct val="0"/>
              </a:spcBef>
              <a:buClrTx/>
              <a:buSzTx/>
              <a:buFontTx/>
              <a:buChar char="•"/>
            </a:pPr>
            <a:r>
              <a:rPr lang="en-US" altLang="en-US" sz="2000" b="1" dirty="0">
                <a:latin typeface="Arial" panose="020B0604020202020204" pitchFamily="34" charset="0"/>
                <a:ea typeface="Times New Roman" panose="02020603050405020304" pitchFamily="18" charset="0"/>
              </a:rPr>
              <a:t>Professors are encouraged to assign their classes projects related to forgiveness (e.g., journaling, watch forgiveness-related films, read forgiveness-related books or journal articles, participate in forgiveness discussion groups) </a:t>
            </a:r>
          </a:p>
          <a:p>
            <a:pPr marL="0" lvl="0" indent="0">
              <a:spcBef>
                <a:spcPct val="0"/>
              </a:spcBef>
              <a:buClrTx/>
              <a:buSzTx/>
              <a:buFontTx/>
              <a:buChar char="•"/>
            </a:pPr>
            <a:r>
              <a:rPr lang="en-US" altLang="en-US" sz="2000" dirty="0">
                <a:latin typeface="Arial" panose="020B0604020202020204" pitchFamily="34" charset="0"/>
                <a:ea typeface="Times New Roman" panose="02020603050405020304" pitchFamily="18" charset="0"/>
              </a:rPr>
              <a:t>Books reviewed in the school newspaper</a:t>
            </a:r>
          </a:p>
          <a:p>
            <a:pPr marL="0" lvl="0" indent="0">
              <a:spcBef>
                <a:spcPct val="0"/>
              </a:spcBef>
              <a:buClrTx/>
              <a:buSzTx/>
              <a:buFontTx/>
              <a:buChar char="•"/>
            </a:pPr>
            <a:r>
              <a:rPr lang="en-US" altLang="en-US" sz="2000" dirty="0">
                <a:latin typeface="Arial" panose="020B0604020202020204" pitchFamily="34" charset="0"/>
                <a:ea typeface="Times New Roman" panose="02020603050405020304" pitchFamily="18" charset="0"/>
              </a:rPr>
              <a:t>Email blasts to students</a:t>
            </a:r>
          </a:p>
          <a:p>
            <a:pPr marL="0" lvl="0" indent="0">
              <a:spcBef>
                <a:spcPct val="0"/>
              </a:spcBef>
              <a:buClrTx/>
              <a:buSzTx/>
              <a:buFontTx/>
              <a:buChar char="•"/>
            </a:pPr>
            <a:r>
              <a:rPr lang="en-US" altLang="en-US" sz="2000" dirty="0">
                <a:latin typeface="Arial" panose="020B0604020202020204" pitchFamily="34" charset="0"/>
                <a:ea typeface="Times New Roman" panose="02020603050405020304" pitchFamily="18" charset="0"/>
              </a:rPr>
              <a:t>Website postings to students</a:t>
            </a:r>
          </a:p>
          <a:p>
            <a:pPr marL="0" lvl="0" indent="0">
              <a:spcBef>
                <a:spcPct val="0"/>
              </a:spcBef>
              <a:buClrTx/>
              <a:buSzTx/>
              <a:buFontTx/>
              <a:buChar char="•"/>
            </a:pPr>
            <a:r>
              <a:rPr lang="en-US" altLang="en-US" sz="2000" b="1" dirty="0">
                <a:latin typeface="Arial" panose="020B0604020202020204" pitchFamily="34" charset="0"/>
                <a:ea typeface="Times New Roman" panose="02020603050405020304" pitchFamily="18" charset="0"/>
              </a:rPr>
              <a:t>Listen to and summarize or critique talks, like TED Talks, that are available on YouTube</a:t>
            </a:r>
          </a:p>
          <a:p>
            <a:pPr marL="0" lvl="0" indent="0">
              <a:spcBef>
                <a:spcPct val="0"/>
              </a:spcBef>
              <a:buClrTx/>
              <a:buSzTx/>
              <a:buFontTx/>
              <a:buChar char="•"/>
            </a:pPr>
            <a:r>
              <a:rPr lang="en-US" altLang="en-US" sz="2000" b="1" dirty="0">
                <a:latin typeface="Arial" panose="020B0604020202020204" pitchFamily="34" charset="0"/>
                <a:ea typeface="Times New Roman" panose="02020603050405020304" pitchFamily="18" charset="0"/>
              </a:rPr>
              <a:t>A website is established in which students can post forgiveness stories. (The site would have to be monitored and moderated.) </a:t>
            </a:r>
          </a:p>
          <a:p>
            <a:pPr marL="0" lvl="0" indent="0">
              <a:spcBef>
                <a:spcPct val="0"/>
              </a:spcBef>
              <a:buClrTx/>
              <a:buSzTx/>
              <a:buFontTx/>
              <a:buChar char="•"/>
            </a:pPr>
            <a:r>
              <a:rPr lang="en-US" altLang="en-US" sz="2000" b="1" dirty="0">
                <a:latin typeface="Arial" panose="020B0604020202020204" pitchFamily="34" charset="0"/>
                <a:ea typeface="Times New Roman" panose="02020603050405020304" pitchFamily="18" charset="0"/>
              </a:rPr>
              <a:t>“Pray for Those Who Persecute You (Romans 12:14)” campaign could appeal to students to stop at noon each day during the blitz and pray for someone that they have been struggling to forgive.</a:t>
            </a:r>
            <a:endParaRPr lang="en-US" altLang="en-US" sz="2000" b="1" dirty="0">
              <a:latin typeface="Arial" panose="020B0604020202020204" pitchFamily="34" charset="0"/>
            </a:endParaRPr>
          </a:p>
          <a:p>
            <a:endParaRPr lang="en-US" dirty="0"/>
          </a:p>
        </p:txBody>
      </p:sp>
    </p:spTree>
    <p:extLst>
      <p:ext uri="{BB962C8B-B14F-4D97-AF65-F5344CB8AC3E}">
        <p14:creationId xmlns:p14="http://schemas.microsoft.com/office/powerpoint/2010/main" val="37419026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FD836-F6A5-F343-2B1E-C0A913354A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9C5491-7101-5FD8-A52A-3548E056C1FD}"/>
              </a:ext>
            </a:extLst>
          </p:cNvPr>
          <p:cNvSpPr>
            <a:spLocks noGrp="1"/>
          </p:cNvSpPr>
          <p:nvPr>
            <p:ph type="title"/>
          </p:nvPr>
        </p:nvSpPr>
        <p:spPr>
          <a:xfrm>
            <a:off x="0" y="771524"/>
            <a:ext cx="9144000" cy="1133475"/>
          </a:xfrm>
        </p:spPr>
        <p:txBody>
          <a:bodyPr/>
          <a:lstStyle/>
          <a:p>
            <a:r>
              <a:rPr lang="en-US" dirty="0"/>
              <a:t>Examples of Awareness-Raising Activities (Active in bold)</a:t>
            </a:r>
          </a:p>
        </p:txBody>
      </p:sp>
      <p:sp>
        <p:nvSpPr>
          <p:cNvPr id="3" name="Content Placeholder 2">
            <a:extLst>
              <a:ext uri="{FF2B5EF4-FFF2-40B4-BE49-F238E27FC236}">
                <a16:creationId xmlns:a16="http://schemas.microsoft.com/office/drawing/2014/main" id="{62F5AAFE-34E9-529D-2BB6-6EF02C9785B5}"/>
              </a:ext>
            </a:extLst>
          </p:cNvPr>
          <p:cNvSpPr>
            <a:spLocks noGrp="1"/>
          </p:cNvSpPr>
          <p:nvPr>
            <p:ph idx="1"/>
          </p:nvPr>
        </p:nvSpPr>
        <p:spPr>
          <a:xfrm>
            <a:off x="0" y="2133600"/>
            <a:ext cx="9144000" cy="4572000"/>
          </a:xfrm>
        </p:spPr>
        <p:txBody>
          <a:bodyPr/>
          <a:lstStyle/>
          <a:p>
            <a:pPr marL="0" lvl="0" indent="0">
              <a:spcBef>
                <a:spcPct val="0"/>
              </a:spcBef>
              <a:buClrTx/>
              <a:buSzTx/>
              <a:buNone/>
            </a:pPr>
            <a:r>
              <a:rPr lang="en-US" altLang="en-US" sz="2000" b="1" u="sng" dirty="0">
                <a:latin typeface="Arial" panose="020B0604020202020204" pitchFamily="34" charset="0"/>
                <a:ea typeface="Times New Roman" panose="02020603050405020304" pitchFamily="18" charset="0"/>
              </a:rPr>
              <a:t>Group Activities</a:t>
            </a:r>
            <a:endParaRPr lang="en-US" altLang="en-US" sz="2000" dirty="0">
              <a:latin typeface="Arial" panose="020B0604020202020204" pitchFamily="34" charset="0"/>
            </a:endParaRPr>
          </a:p>
          <a:p>
            <a:pPr marL="0" lvl="0" indent="0">
              <a:spcBef>
                <a:spcPct val="0"/>
              </a:spcBef>
              <a:buClrTx/>
              <a:buSzTx/>
              <a:buFontTx/>
              <a:buChar char="•"/>
            </a:pPr>
            <a:r>
              <a:rPr lang="en-US" altLang="en-US" sz="2000" b="1" dirty="0">
                <a:latin typeface="Arial" panose="020B0604020202020204" pitchFamily="34" charset="0"/>
                <a:ea typeface="Times New Roman" panose="02020603050405020304" pitchFamily="18" charset="0"/>
              </a:rPr>
              <a:t>Movie nights to watch and discuss forgiveness-themed movies (e.g., </a:t>
            </a:r>
            <a:r>
              <a:rPr lang="en-US" altLang="en-US" sz="2000" b="1" i="1" dirty="0">
                <a:latin typeface="Arial" panose="020B0604020202020204" pitchFamily="34" charset="0"/>
                <a:ea typeface="Times New Roman" panose="02020603050405020304" pitchFamily="18" charset="0"/>
              </a:rPr>
              <a:t>Les </a:t>
            </a:r>
            <a:r>
              <a:rPr lang="en-US" altLang="en-US" sz="2000" b="1" i="1" dirty="0" err="1">
                <a:latin typeface="Arial" panose="020B0604020202020204" pitchFamily="34" charset="0"/>
                <a:ea typeface="Times New Roman" panose="02020603050405020304" pitchFamily="18" charset="0"/>
              </a:rPr>
              <a:t>Miserables</a:t>
            </a:r>
            <a:r>
              <a:rPr lang="en-US" altLang="en-US" sz="2000" b="1" i="1" dirty="0">
                <a:latin typeface="Arial" panose="020B0604020202020204" pitchFamily="34" charset="0"/>
                <a:ea typeface="Times New Roman" panose="02020603050405020304" pitchFamily="18" charset="0"/>
              </a:rPr>
              <a:t>, The Unforgiven, You’ve Got Mail</a:t>
            </a:r>
            <a:r>
              <a:rPr lang="en-US" altLang="en-US" sz="2000" b="1" dirty="0">
                <a:latin typeface="Arial" panose="020B0604020202020204" pitchFamily="34" charset="0"/>
                <a:ea typeface="Times New Roman" panose="02020603050405020304" pitchFamily="18" charset="0"/>
              </a:rPr>
              <a:t>)</a:t>
            </a:r>
          </a:p>
          <a:p>
            <a:pPr marL="0" lvl="0" indent="0">
              <a:spcBef>
                <a:spcPct val="0"/>
              </a:spcBef>
              <a:buClrTx/>
              <a:buSzTx/>
              <a:buFontTx/>
              <a:buChar char="•"/>
            </a:pPr>
            <a:r>
              <a:rPr lang="en-US" altLang="en-US" sz="2000" b="1" dirty="0">
                <a:latin typeface="Arial" panose="020B0604020202020204" pitchFamily="34" charset="0"/>
                <a:ea typeface="Times New Roman" panose="02020603050405020304" pitchFamily="18" charset="0"/>
              </a:rPr>
              <a:t>Movie nights: watch and discuss movies about tragedies that raise issues about limits of forgiveness (e.g., </a:t>
            </a:r>
            <a:r>
              <a:rPr lang="en-US" altLang="en-US" sz="2000" b="1" i="1" dirty="0">
                <a:latin typeface="Arial" panose="020B0604020202020204" pitchFamily="34" charset="0"/>
                <a:ea typeface="Times New Roman" panose="02020603050405020304" pitchFamily="18" charset="0"/>
              </a:rPr>
              <a:t>Schindler’s List, Hotel Rwanda</a:t>
            </a:r>
            <a:r>
              <a:rPr lang="en-US" altLang="en-US" sz="2000" b="1" dirty="0">
                <a:latin typeface="Arial" panose="020B0604020202020204" pitchFamily="34" charset="0"/>
                <a:ea typeface="Times New Roman" panose="02020603050405020304" pitchFamily="18" charset="0"/>
              </a:rPr>
              <a:t>)</a:t>
            </a:r>
          </a:p>
          <a:p>
            <a:pPr marL="0" lvl="0" indent="0">
              <a:spcBef>
                <a:spcPct val="0"/>
              </a:spcBef>
              <a:buClrTx/>
              <a:buSzTx/>
              <a:buFontTx/>
              <a:buChar char="•"/>
            </a:pPr>
            <a:r>
              <a:rPr lang="en-US" altLang="en-US" sz="2000" dirty="0">
                <a:latin typeface="Arial" panose="020B0604020202020204" pitchFamily="34" charset="0"/>
                <a:ea typeface="Times New Roman" panose="02020603050405020304" pitchFamily="18" charset="0"/>
              </a:rPr>
              <a:t>Establish a “Forgiveness Rock Garden.” An area on campus is designated the Forgiveness Rock Garden, and the letters “F-O-R-G-I-V-E” are outlined in paint. Students are challenged to view a grudge they are holding as a heavy weight, like a rock. When they forgive, during the forgiveness blitz, they should take some rock to the Forgiveness Rock Garden as a symbolic act of forgiveness, they might place the rock in one of the letters. By the end of the blitz, the letters might be full of rocks.</a:t>
            </a:r>
          </a:p>
          <a:p>
            <a:pPr marL="0" lvl="0" indent="0">
              <a:spcBef>
                <a:spcPct val="0"/>
              </a:spcBef>
              <a:buClrTx/>
              <a:buSzTx/>
              <a:buFontTx/>
              <a:buChar char="•"/>
            </a:pPr>
            <a:r>
              <a:rPr lang="en-US" altLang="en-US" sz="2000" dirty="0">
                <a:latin typeface="Arial" panose="020B0604020202020204" pitchFamily="34" charset="0"/>
                <a:ea typeface="Times New Roman" panose="02020603050405020304" pitchFamily="18" charset="0"/>
              </a:rPr>
              <a:t>A cross is set up (perhaps at the Rock Garden or some other place on campus) and students pin a small piece of paper stating the offense they are forgiving to the cross. </a:t>
            </a:r>
          </a:p>
          <a:p>
            <a:endParaRPr lang="en-US" dirty="0"/>
          </a:p>
        </p:txBody>
      </p:sp>
    </p:spTree>
    <p:extLst>
      <p:ext uri="{BB962C8B-B14F-4D97-AF65-F5344CB8AC3E}">
        <p14:creationId xmlns:p14="http://schemas.microsoft.com/office/powerpoint/2010/main" val="20708075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0E2DB-EB18-E3C4-EEDA-A277840402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E61B1F-794A-3772-450D-EE498EE22AC0}"/>
              </a:ext>
            </a:extLst>
          </p:cNvPr>
          <p:cNvSpPr>
            <a:spLocks noGrp="1"/>
          </p:cNvSpPr>
          <p:nvPr>
            <p:ph type="title"/>
          </p:nvPr>
        </p:nvSpPr>
        <p:spPr>
          <a:xfrm>
            <a:off x="0" y="771524"/>
            <a:ext cx="9144000" cy="1133475"/>
          </a:xfrm>
        </p:spPr>
        <p:txBody>
          <a:bodyPr/>
          <a:lstStyle/>
          <a:p>
            <a:r>
              <a:rPr lang="en-US" dirty="0"/>
              <a:t>Examples of Active Awareness-Raising Activities (Active in bold)</a:t>
            </a:r>
          </a:p>
        </p:txBody>
      </p:sp>
      <p:sp>
        <p:nvSpPr>
          <p:cNvPr id="3" name="Content Placeholder 2">
            <a:extLst>
              <a:ext uri="{FF2B5EF4-FFF2-40B4-BE49-F238E27FC236}">
                <a16:creationId xmlns:a16="http://schemas.microsoft.com/office/drawing/2014/main" id="{2DAC229C-53A6-389A-1B5A-D2C18C4BE77D}"/>
              </a:ext>
            </a:extLst>
          </p:cNvPr>
          <p:cNvSpPr>
            <a:spLocks noGrp="1"/>
          </p:cNvSpPr>
          <p:nvPr>
            <p:ph idx="1"/>
          </p:nvPr>
        </p:nvSpPr>
        <p:spPr>
          <a:xfrm>
            <a:off x="0" y="2286000"/>
            <a:ext cx="9144000" cy="4572000"/>
          </a:xfrm>
        </p:spPr>
        <p:txBody>
          <a:bodyPr/>
          <a:lstStyle/>
          <a:p>
            <a:pPr marL="0" lvl="0" indent="0">
              <a:spcBef>
                <a:spcPct val="0"/>
              </a:spcBef>
              <a:buClrTx/>
              <a:buSzTx/>
              <a:buNone/>
            </a:pPr>
            <a:r>
              <a:rPr lang="en-US" altLang="en-US" sz="2000" b="1" u="sng" dirty="0">
                <a:latin typeface="Arial" panose="020B0604020202020204" pitchFamily="34" charset="0"/>
                <a:ea typeface="Times New Roman" panose="02020603050405020304" pitchFamily="18" charset="0"/>
              </a:rPr>
              <a:t>Group Activities (cont.)</a:t>
            </a:r>
            <a:endParaRPr lang="en-US" altLang="en-US" sz="2000" dirty="0">
              <a:latin typeface="Arial" panose="020B0604020202020204" pitchFamily="34" charset="0"/>
            </a:endParaRPr>
          </a:p>
          <a:p>
            <a:pPr marL="0" indent="0">
              <a:spcBef>
                <a:spcPct val="0"/>
              </a:spcBef>
              <a:buClrTx/>
              <a:buSzTx/>
              <a:buFontTx/>
              <a:buChar char="•"/>
            </a:pPr>
            <a:r>
              <a:rPr lang="en-US" altLang="en-US" sz="2000" b="1" dirty="0">
                <a:latin typeface="Arial" panose="020B0604020202020204" pitchFamily="34" charset="0"/>
                <a:ea typeface="Times New Roman" panose="02020603050405020304" pitchFamily="18" charset="0"/>
              </a:rPr>
              <a:t>Discussion groups in the dormitories and fraternities/sororities or other existing groups on campus</a:t>
            </a:r>
          </a:p>
          <a:p>
            <a:pPr marL="0" lvl="0" indent="0">
              <a:spcBef>
                <a:spcPct val="0"/>
              </a:spcBef>
              <a:buClrTx/>
              <a:buSzTx/>
              <a:buFontTx/>
              <a:buChar char="•"/>
            </a:pPr>
            <a:r>
              <a:rPr lang="en-US" altLang="en-US" sz="2000" b="1" dirty="0">
                <a:latin typeface="Arial" panose="020B0604020202020204" pitchFamily="34" charset="0"/>
                <a:ea typeface="Times New Roman" panose="02020603050405020304" pitchFamily="18" charset="0"/>
              </a:rPr>
              <a:t>Psychoeducational groups offered to students in dormitories, in fraternities, in Departments, in groups like Campus Crusade, </a:t>
            </a:r>
            <a:r>
              <a:rPr lang="en-US" altLang="en-US" sz="2000" b="1" dirty="0" err="1">
                <a:latin typeface="Arial" panose="020B0604020202020204" pitchFamily="34" charset="0"/>
                <a:ea typeface="Times New Roman" panose="02020603050405020304" pitchFamily="18" charset="0"/>
              </a:rPr>
              <a:t>InterVaristy</a:t>
            </a:r>
            <a:r>
              <a:rPr lang="en-US" altLang="en-US" sz="2000" b="1" dirty="0">
                <a:latin typeface="Arial" panose="020B0604020202020204" pitchFamily="34" charset="0"/>
                <a:ea typeface="Times New Roman" panose="02020603050405020304" pitchFamily="18" charset="0"/>
              </a:rPr>
              <a:t> Christian Fellowship, Baptist Student Union, or Newman Center, or other free-standing groups</a:t>
            </a:r>
          </a:p>
          <a:p>
            <a:pPr marL="0" lvl="0" indent="0">
              <a:spcBef>
                <a:spcPct val="0"/>
              </a:spcBef>
              <a:buClrTx/>
              <a:buSzTx/>
              <a:buFontTx/>
              <a:buChar char="•"/>
            </a:pPr>
            <a:r>
              <a:rPr lang="en-US" altLang="en-US" sz="2000" dirty="0">
                <a:latin typeface="Arial" panose="020B0604020202020204" pitchFamily="34" charset="0"/>
                <a:ea typeface="Times New Roman" panose="02020603050405020304" pitchFamily="18" charset="0"/>
              </a:rPr>
              <a:t>Blogs from the site coordinator</a:t>
            </a:r>
          </a:p>
          <a:p>
            <a:pPr marL="0" lvl="0" indent="0">
              <a:spcBef>
                <a:spcPct val="0"/>
              </a:spcBef>
              <a:buClrTx/>
              <a:buSzTx/>
              <a:buFontTx/>
              <a:buChar char="•"/>
            </a:pPr>
            <a:r>
              <a:rPr lang="en-US" altLang="en-US" sz="2000" dirty="0">
                <a:latin typeface="Arial" panose="020B0604020202020204" pitchFamily="34" charset="0"/>
                <a:ea typeface="Times New Roman" panose="02020603050405020304" pitchFamily="18" charset="0"/>
              </a:rPr>
              <a:t>Articles distributed via email or news outlets on topics like forgiveness and parents, forgiveness and your roommate, forgiveness and your coursework, health and forgiveness, mental health and forgiveness, spiritual issues in forgiving</a:t>
            </a:r>
          </a:p>
        </p:txBody>
      </p:sp>
    </p:spTree>
    <p:extLst>
      <p:ext uri="{BB962C8B-B14F-4D97-AF65-F5344CB8AC3E}">
        <p14:creationId xmlns:p14="http://schemas.microsoft.com/office/powerpoint/2010/main" val="4320537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099F5-61C8-B38D-8C7F-A491ABBB18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52F36F-7CCE-23E7-0554-2F809CEFA49B}"/>
              </a:ext>
            </a:extLst>
          </p:cNvPr>
          <p:cNvSpPr>
            <a:spLocks noGrp="1"/>
          </p:cNvSpPr>
          <p:nvPr>
            <p:ph type="title"/>
          </p:nvPr>
        </p:nvSpPr>
        <p:spPr>
          <a:xfrm>
            <a:off x="0" y="771524"/>
            <a:ext cx="9144000" cy="1133475"/>
          </a:xfrm>
        </p:spPr>
        <p:txBody>
          <a:bodyPr/>
          <a:lstStyle/>
          <a:p>
            <a:r>
              <a:rPr lang="en-US" dirty="0"/>
              <a:t>Examples of Active Awareness-Raising Activities (Active in bold)</a:t>
            </a:r>
          </a:p>
        </p:txBody>
      </p:sp>
      <p:sp>
        <p:nvSpPr>
          <p:cNvPr id="3" name="Content Placeholder 2">
            <a:extLst>
              <a:ext uri="{FF2B5EF4-FFF2-40B4-BE49-F238E27FC236}">
                <a16:creationId xmlns:a16="http://schemas.microsoft.com/office/drawing/2014/main" id="{B0814EEC-D52B-4E30-38C6-E06963736E84}"/>
              </a:ext>
            </a:extLst>
          </p:cNvPr>
          <p:cNvSpPr>
            <a:spLocks noGrp="1"/>
          </p:cNvSpPr>
          <p:nvPr>
            <p:ph idx="1"/>
          </p:nvPr>
        </p:nvSpPr>
        <p:spPr>
          <a:xfrm>
            <a:off x="0" y="2286000"/>
            <a:ext cx="9144000" cy="4572000"/>
          </a:xfrm>
        </p:spPr>
        <p:txBody>
          <a:bodyPr/>
          <a:lstStyle/>
          <a:p>
            <a:pPr marL="0" lvl="0" indent="0">
              <a:spcBef>
                <a:spcPct val="0"/>
              </a:spcBef>
              <a:buClrTx/>
              <a:buSzTx/>
              <a:buNone/>
            </a:pPr>
            <a:r>
              <a:rPr lang="en-US" altLang="en-US" sz="2000" b="1" u="sng" dirty="0">
                <a:latin typeface="Arial" panose="020B0604020202020204" pitchFamily="34" charset="0"/>
                <a:ea typeface="Times New Roman" panose="02020603050405020304" pitchFamily="18" charset="0"/>
              </a:rPr>
              <a:t>Group Activities (cont.)</a:t>
            </a:r>
            <a:endParaRPr lang="en-US" altLang="en-US" sz="2000" dirty="0">
              <a:latin typeface="Arial" panose="020B0604020202020204" pitchFamily="34" charset="0"/>
            </a:endParaRPr>
          </a:p>
          <a:p>
            <a:pPr marL="0" lvl="0" indent="0">
              <a:spcBef>
                <a:spcPct val="0"/>
              </a:spcBef>
              <a:buClrTx/>
              <a:buSzTx/>
              <a:buFontTx/>
              <a:buChar char="•"/>
            </a:pPr>
            <a:r>
              <a:rPr lang="en-US" altLang="en-US" sz="2000" b="1" dirty="0">
                <a:latin typeface="Arial" panose="020B0604020202020204" pitchFamily="34" charset="0"/>
                <a:ea typeface="Times New Roman" panose="02020603050405020304" pitchFamily="18" charset="0"/>
              </a:rPr>
              <a:t>Read and discuss Simon </a:t>
            </a:r>
            <a:r>
              <a:rPr lang="en-US" altLang="en-US" sz="2000" b="1" dirty="0" err="1">
                <a:latin typeface="Arial" panose="020B0604020202020204" pitchFamily="34" charset="0"/>
                <a:ea typeface="Times New Roman" panose="02020603050405020304" pitchFamily="18" charset="0"/>
              </a:rPr>
              <a:t>Wiessenthal’s</a:t>
            </a:r>
            <a:r>
              <a:rPr lang="en-US" altLang="en-US" sz="2000" b="1" dirty="0">
                <a:latin typeface="Arial" panose="020B0604020202020204" pitchFamily="34" charset="0"/>
                <a:ea typeface="Times New Roman" panose="02020603050405020304" pitchFamily="18" charset="0"/>
              </a:rPr>
              <a:t> </a:t>
            </a:r>
            <a:r>
              <a:rPr lang="en-US" altLang="en-US" sz="2000" b="1" i="1" dirty="0">
                <a:latin typeface="Arial" panose="020B0604020202020204" pitchFamily="34" charset="0"/>
                <a:ea typeface="Times New Roman" panose="02020603050405020304" pitchFamily="18" charset="0"/>
              </a:rPr>
              <a:t>The Sunflower</a:t>
            </a:r>
            <a:r>
              <a:rPr lang="en-US" altLang="en-US" sz="2000" b="1" dirty="0">
                <a:latin typeface="Arial" panose="020B0604020202020204" pitchFamily="34" charset="0"/>
                <a:ea typeface="Times New Roman" panose="02020603050405020304" pitchFamily="18" charset="0"/>
              </a:rPr>
              <a:t> in a class or as a university reading project</a:t>
            </a:r>
          </a:p>
          <a:p>
            <a:pPr marL="0" lvl="0" indent="0">
              <a:spcBef>
                <a:spcPct val="0"/>
              </a:spcBef>
              <a:buClrTx/>
              <a:buSzTx/>
              <a:buFontTx/>
              <a:buChar char="•"/>
            </a:pPr>
            <a:r>
              <a:rPr lang="en-US" altLang="en-US" sz="2000" dirty="0">
                <a:latin typeface="Arial" panose="020B0604020202020204" pitchFamily="34" charset="0"/>
                <a:ea typeface="Times New Roman" panose="02020603050405020304" pitchFamily="18" charset="0"/>
              </a:rPr>
              <a:t>Invite local Professors to respond to </a:t>
            </a:r>
            <a:r>
              <a:rPr lang="en-US" altLang="en-US" sz="2000" i="1" dirty="0">
                <a:latin typeface="Arial" panose="020B0604020202020204" pitchFamily="34" charset="0"/>
                <a:ea typeface="Times New Roman" panose="02020603050405020304" pitchFamily="18" charset="0"/>
              </a:rPr>
              <a:t>The Sunflower</a:t>
            </a:r>
            <a:r>
              <a:rPr lang="en-US" altLang="en-US" sz="2000" dirty="0">
                <a:latin typeface="Arial" panose="020B0604020202020204" pitchFamily="34" charset="0"/>
                <a:ea typeface="Times New Roman" panose="02020603050405020304" pitchFamily="18" charset="0"/>
              </a:rPr>
              <a:t> as did others who wrote essays in the book</a:t>
            </a:r>
          </a:p>
          <a:p>
            <a:pPr marL="0" lvl="0" indent="0">
              <a:spcBef>
                <a:spcPct val="0"/>
              </a:spcBef>
              <a:buClrTx/>
              <a:buSzTx/>
              <a:buFontTx/>
              <a:buChar char="•"/>
            </a:pPr>
            <a:r>
              <a:rPr lang="en-US" altLang="en-US" sz="2000" b="1" dirty="0">
                <a:latin typeface="Arial" panose="020B0604020202020204" pitchFamily="34" charset="0"/>
                <a:ea typeface="Times New Roman" panose="02020603050405020304" pitchFamily="18" charset="0"/>
              </a:rPr>
              <a:t>Groups are challenged to come up with a creative project for the group to accomplish related to forgiveness. (This might be pitched as a public service project for school clubs or fraternities/sororities.)</a:t>
            </a:r>
          </a:p>
          <a:p>
            <a:pPr marL="0" lvl="0" indent="0">
              <a:spcBef>
                <a:spcPct val="0"/>
              </a:spcBef>
              <a:buClrTx/>
              <a:buSzTx/>
              <a:buFontTx/>
              <a:buChar char="•"/>
            </a:pPr>
            <a:r>
              <a:rPr lang="en-US" altLang="en-US" sz="2000" b="1" dirty="0">
                <a:latin typeface="Arial" panose="020B0604020202020204" pitchFamily="34" charset="0"/>
                <a:ea typeface="Times New Roman" panose="02020603050405020304" pitchFamily="18" charset="0"/>
              </a:rPr>
              <a:t>Midweek groups in larger groups (like InterVarsity) could take on the project of designing skits that are touching or funny for performance at the next large-group meeting.</a:t>
            </a:r>
          </a:p>
          <a:p>
            <a:pPr marL="0" lvl="0" indent="0">
              <a:spcBef>
                <a:spcPct val="0"/>
              </a:spcBef>
              <a:buClrTx/>
              <a:buSzTx/>
              <a:buFontTx/>
              <a:buChar char="•"/>
            </a:pPr>
            <a:r>
              <a:rPr lang="en-US" altLang="en-US" sz="2000" b="1" dirty="0">
                <a:latin typeface="Arial" panose="020B0604020202020204" pitchFamily="34" charset="0"/>
                <a:ea typeface="Times New Roman" panose="02020603050405020304" pitchFamily="18" charset="0"/>
              </a:rPr>
              <a:t>Agreements among professors to discuss forgiveness in class.</a:t>
            </a:r>
            <a:endParaRPr lang="en-US" altLang="en-US" sz="2000" b="1" dirty="0">
              <a:latin typeface="Arial" panose="020B0604020202020204" pitchFamily="34" charset="0"/>
            </a:endParaRPr>
          </a:p>
          <a:p>
            <a:endParaRPr lang="en-US" dirty="0"/>
          </a:p>
        </p:txBody>
      </p:sp>
    </p:spTree>
    <p:extLst>
      <p:ext uri="{BB962C8B-B14F-4D97-AF65-F5344CB8AC3E}">
        <p14:creationId xmlns:p14="http://schemas.microsoft.com/office/powerpoint/2010/main" val="28404512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5AB9E-4DF4-3446-C2F5-5D779484AA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99DA73-7D8D-AC7B-4B05-D539C636D619}"/>
              </a:ext>
            </a:extLst>
          </p:cNvPr>
          <p:cNvSpPr>
            <a:spLocks noGrp="1"/>
          </p:cNvSpPr>
          <p:nvPr>
            <p:ph type="title"/>
          </p:nvPr>
        </p:nvSpPr>
        <p:spPr>
          <a:xfrm>
            <a:off x="0" y="771524"/>
            <a:ext cx="9144000" cy="1133475"/>
          </a:xfrm>
        </p:spPr>
        <p:txBody>
          <a:bodyPr/>
          <a:lstStyle/>
          <a:p>
            <a:r>
              <a:rPr lang="en-US" dirty="0"/>
              <a:t>Examples of Active Awareness-Raising Activities (Active in bold)</a:t>
            </a:r>
          </a:p>
        </p:txBody>
      </p:sp>
      <p:sp>
        <p:nvSpPr>
          <p:cNvPr id="3" name="Content Placeholder 2">
            <a:extLst>
              <a:ext uri="{FF2B5EF4-FFF2-40B4-BE49-F238E27FC236}">
                <a16:creationId xmlns:a16="http://schemas.microsoft.com/office/drawing/2014/main" id="{9FFAD747-F176-B42B-BEA0-250F15F1FD15}"/>
              </a:ext>
            </a:extLst>
          </p:cNvPr>
          <p:cNvSpPr>
            <a:spLocks noGrp="1"/>
          </p:cNvSpPr>
          <p:nvPr>
            <p:ph idx="1"/>
          </p:nvPr>
        </p:nvSpPr>
        <p:spPr>
          <a:xfrm>
            <a:off x="0" y="2286000"/>
            <a:ext cx="9144000" cy="4572000"/>
          </a:xfrm>
        </p:spPr>
        <p:txBody>
          <a:bodyPr/>
          <a:lstStyle/>
          <a:p>
            <a:pPr marL="0" lvl="0" indent="0">
              <a:spcBef>
                <a:spcPct val="0"/>
              </a:spcBef>
              <a:buClrTx/>
              <a:buSzTx/>
              <a:buNone/>
            </a:pPr>
            <a:r>
              <a:rPr lang="en-US" altLang="en-US" sz="2400" b="1" u="sng" dirty="0">
                <a:latin typeface="Arial" panose="020B0604020202020204" pitchFamily="34" charset="0"/>
                <a:ea typeface="Times New Roman" panose="02020603050405020304" pitchFamily="18" charset="0"/>
              </a:rPr>
              <a:t>Student Competitions</a:t>
            </a:r>
            <a:endParaRPr lang="en-US" altLang="en-US" sz="2400" dirty="0">
              <a:latin typeface="Arial" panose="020B0604020202020204" pitchFamily="34" charset="0"/>
            </a:endParaRPr>
          </a:p>
          <a:p>
            <a:pPr marL="0" lvl="0" indent="0">
              <a:spcBef>
                <a:spcPct val="0"/>
              </a:spcBef>
              <a:buClrTx/>
              <a:buSzTx/>
              <a:buFontTx/>
              <a:buChar char="•"/>
            </a:pPr>
            <a:r>
              <a:rPr lang="en-US" altLang="en-US" sz="2000" b="1" dirty="0">
                <a:latin typeface="Arial" panose="020B0604020202020204" pitchFamily="34" charset="0"/>
                <a:ea typeface="Times New Roman" panose="02020603050405020304" pitchFamily="18" charset="0"/>
              </a:rPr>
              <a:t>Poster competition. Top 50 posters can be chosen to decorate the student commons for  two weeks.</a:t>
            </a:r>
          </a:p>
          <a:p>
            <a:pPr marL="0" lvl="0" indent="0">
              <a:spcBef>
                <a:spcPct val="0"/>
              </a:spcBef>
              <a:buClrTx/>
              <a:buSzTx/>
              <a:buFontTx/>
              <a:buChar char="•"/>
            </a:pPr>
            <a:r>
              <a:rPr lang="en-US" altLang="en-US" sz="2000" b="1" dirty="0">
                <a:latin typeface="Arial" panose="020B0604020202020204" pitchFamily="34" charset="0"/>
                <a:ea typeface="Times New Roman" panose="02020603050405020304" pitchFamily="18" charset="0"/>
              </a:rPr>
              <a:t>Essay contests, song-writing contests, art contests, video contests—any kinds of competitions that students can exercise creativity in and compete (low cost in terms of administering such interventions). Winners might receive some prize and might be allowed to perform or demonstrate their project at chapel.</a:t>
            </a:r>
          </a:p>
          <a:p>
            <a:pPr marL="0" lvl="0" indent="0">
              <a:spcBef>
                <a:spcPct val="0"/>
              </a:spcBef>
              <a:buClrTx/>
              <a:buSzTx/>
              <a:buFontTx/>
              <a:buChar char="•"/>
            </a:pPr>
            <a:r>
              <a:rPr lang="en-US" altLang="en-US" sz="2000" b="1" dirty="0">
                <a:latin typeface="Arial" panose="020B0604020202020204" pitchFamily="34" charset="0"/>
                <a:ea typeface="Times New Roman" panose="02020603050405020304" pitchFamily="18" charset="0"/>
              </a:rPr>
              <a:t>Dorm competitions for the best forgiveness project.</a:t>
            </a:r>
          </a:p>
          <a:p>
            <a:pPr marL="0" lvl="0" indent="0">
              <a:spcBef>
                <a:spcPct val="0"/>
              </a:spcBef>
              <a:buClrTx/>
              <a:buSzTx/>
              <a:buFontTx/>
              <a:buChar char="•"/>
            </a:pPr>
            <a:r>
              <a:rPr lang="en-US" altLang="en-US" sz="2000" b="1" dirty="0">
                <a:latin typeface="Arial" panose="020B0604020202020204" pitchFamily="34" charset="0"/>
                <a:ea typeface="Times New Roman" panose="02020603050405020304" pitchFamily="18" charset="0"/>
              </a:rPr>
              <a:t>One-act play-writing competition: solicit entries and the drama department perform the play in drama lab following semester.</a:t>
            </a:r>
          </a:p>
          <a:p>
            <a:pPr marL="0" lvl="0" indent="0">
              <a:spcBef>
                <a:spcPct val="0"/>
              </a:spcBef>
              <a:buClrTx/>
              <a:buSzTx/>
              <a:buFontTx/>
              <a:buChar char="•"/>
            </a:pPr>
            <a:r>
              <a:rPr lang="en-US" altLang="en-US" sz="2000" b="1" dirty="0">
                <a:latin typeface="Arial" panose="020B0604020202020204" pitchFamily="34" charset="0"/>
                <a:ea typeface="Times New Roman" panose="02020603050405020304" pitchFamily="18" charset="0"/>
              </a:rPr>
              <a:t>Air-band competition: perform a song with forgiveness theme.</a:t>
            </a:r>
            <a:endParaRPr lang="en-US" altLang="en-US" sz="2000" b="1" dirty="0">
              <a:latin typeface="Arial" panose="020B0604020202020204" pitchFamily="34" charset="0"/>
            </a:endParaRPr>
          </a:p>
        </p:txBody>
      </p:sp>
    </p:spTree>
    <p:extLst>
      <p:ext uri="{BB962C8B-B14F-4D97-AF65-F5344CB8AC3E}">
        <p14:creationId xmlns:p14="http://schemas.microsoft.com/office/powerpoint/2010/main" val="41641234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4DB3D-266E-97F8-C87C-0678D1C16495}"/>
              </a:ext>
            </a:extLst>
          </p:cNvPr>
          <p:cNvSpPr>
            <a:spLocks noGrp="1"/>
          </p:cNvSpPr>
          <p:nvPr>
            <p:ph type="title"/>
          </p:nvPr>
        </p:nvSpPr>
        <p:spPr>
          <a:xfrm>
            <a:off x="0" y="76200"/>
            <a:ext cx="9067800" cy="1341438"/>
          </a:xfrm>
        </p:spPr>
        <p:txBody>
          <a:bodyPr/>
          <a:lstStyle/>
          <a:p>
            <a:pPr>
              <a:defRPr/>
            </a:pPr>
            <a:r>
              <a:rPr lang="en-US" dirty="0"/>
              <a:t>Two Positive Lessons for Awareness-Raising Campaigns</a:t>
            </a:r>
          </a:p>
        </p:txBody>
      </p:sp>
      <p:sp>
        <p:nvSpPr>
          <p:cNvPr id="3" name="Content Placeholder 2">
            <a:extLst>
              <a:ext uri="{FF2B5EF4-FFF2-40B4-BE49-F238E27FC236}">
                <a16:creationId xmlns:a16="http://schemas.microsoft.com/office/drawing/2014/main" id="{C6FBDB73-9D98-EEAF-F6F2-F4F8F87ABA11}"/>
              </a:ext>
            </a:extLst>
          </p:cNvPr>
          <p:cNvSpPr>
            <a:spLocks noGrp="1"/>
          </p:cNvSpPr>
          <p:nvPr>
            <p:ph idx="1"/>
          </p:nvPr>
        </p:nvSpPr>
        <p:spPr>
          <a:xfrm>
            <a:off x="0" y="2438400"/>
            <a:ext cx="9067800" cy="4267200"/>
          </a:xfrm>
        </p:spPr>
        <p:txBody>
          <a:bodyPr/>
          <a:lstStyle/>
          <a:p>
            <a:pPr>
              <a:defRPr/>
            </a:pPr>
            <a:r>
              <a:rPr lang="en-US" sz="4000" b="1" dirty="0">
                <a:effectLst/>
              </a:rPr>
              <a:t>Lesson #1: </a:t>
            </a:r>
            <a:r>
              <a:rPr lang="en-US" sz="4000" b="1" dirty="0">
                <a:solidFill>
                  <a:srgbClr val="FF0000"/>
                </a:solidFill>
                <a:effectLst/>
              </a:rPr>
              <a:t>Works in communities that already value forgiveness (usually religious communities); </a:t>
            </a:r>
            <a:r>
              <a:rPr lang="en-US" sz="4000" b="1" dirty="0">
                <a:effectLst/>
              </a:rPr>
              <a:t>did not work well in one large state university in the USA.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368E1-7C4C-F656-D898-98785BB0E2FB}"/>
              </a:ext>
            </a:extLst>
          </p:cNvPr>
          <p:cNvSpPr>
            <a:spLocks noGrp="1"/>
          </p:cNvSpPr>
          <p:nvPr>
            <p:ph type="title"/>
          </p:nvPr>
        </p:nvSpPr>
        <p:spPr>
          <a:xfrm>
            <a:off x="0" y="76200"/>
            <a:ext cx="9144000" cy="1828800"/>
          </a:xfrm>
        </p:spPr>
        <p:txBody>
          <a:bodyPr/>
          <a:lstStyle/>
          <a:p>
            <a:r>
              <a:rPr lang="en-US" dirty="0"/>
              <a:t>Arthur C. Evans, Jr., Chief Executive Officer of the American Psychological Association, addressed this deficit</a:t>
            </a:r>
          </a:p>
        </p:txBody>
      </p:sp>
      <p:sp>
        <p:nvSpPr>
          <p:cNvPr id="3" name="Content Placeholder 2">
            <a:extLst>
              <a:ext uri="{FF2B5EF4-FFF2-40B4-BE49-F238E27FC236}">
                <a16:creationId xmlns:a16="http://schemas.microsoft.com/office/drawing/2014/main" id="{CD68E289-BD2E-C09C-90E3-794E495696E9}"/>
              </a:ext>
            </a:extLst>
          </p:cNvPr>
          <p:cNvSpPr>
            <a:spLocks noGrp="1"/>
          </p:cNvSpPr>
          <p:nvPr>
            <p:ph idx="1"/>
          </p:nvPr>
        </p:nvSpPr>
        <p:spPr>
          <a:xfrm>
            <a:off x="0" y="2286000"/>
            <a:ext cx="9067800" cy="4495800"/>
          </a:xfrm>
        </p:spPr>
        <p:txBody>
          <a:bodyPr/>
          <a:lstStyle/>
          <a:p>
            <a:r>
              <a:rPr lang="en-US" sz="2400" dirty="0"/>
              <a:t>He suggested that some alleviation could occur if MH service providers modified their identities. </a:t>
            </a:r>
          </a:p>
          <a:p>
            <a:r>
              <a:rPr lang="en-US" sz="2400" dirty="0"/>
              <a:t>“We limit our potential when we define ourselves narrowly—by the tasks we perform or the settings in which we work—rather than by the unique expertise and methods we bring. For example, identifying ourselves as an ‘expert in human behavior and mental health’ rather than a ‘clinician’ expands the lens through which we view our impact” (Evans, 2025, p. 10).</a:t>
            </a:r>
          </a:p>
          <a:p>
            <a:r>
              <a:rPr lang="en-US" sz="2400" dirty="0"/>
              <a:t>Evans, A. C., Jr. (2025). Redefining psychology: We must evolve our methods, mindset, and mission. </a:t>
            </a:r>
            <a:r>
              <a:rPr lang="en-US" sz="2400" i="1" dirty="0"/>
              <a:t>Monitor on Psychology, 56</a:t>
            </a:r>
            <a:r>
              <a:rPr lang="en-US" sz="2400" dirty="0"/>
              <a:t>(5), 10.</a:t>
            </a:r>
          </a:p>
          <a:p>
            <a:endParaRPr lang="en-US" dirty="0"/>
          </a:p>
        </p:txBody>
      </p:sp>
    </p:spTree>
    <p:extLst>
      <p:ext uri="{BB962C8B-B14F-4D97-AF65-F5344CB8AC3E}">
        <p14:creationId xmlns:p14="http://schemas.microsoft.com/office/powerpoint/2010/main" val="43084185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6C2B51-2640-EA2E-2D24-298C5CAF7F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3BBB51-45EB-681D-9FB5-39BF0F427C5F}"/>
              </a:ext>
            </a:extLst>
          </p:cNvPr>
          <p:cNvSpPr>
            <a:spLocks noGrp="1"/>
          </p:cNvSpPr>
          <p:nvPr>
            <p:ph type="title"/>
          </p:nvPr>
        </p:nvSpPr>
        <p:spPr>
          <a:xfrm>
            <a:off x="0" y="76200"/>
            <a:ext cx="9067800" cy="1341438"/>
          </a:xfrm>
        </p:spPr>
        <p:txBody>
          <a:bodyPr/>
          <a:lstStyle/>
          <a:p>
            <a:pPr>
              <a:defRPr/>
            </a:pPr>
            <a:r>
              <a:rPr lang="en-US" dirty="0"/>
              <a:t>Two Positive Lessons for Awareness-Raising Campaigns</a:t>
            </a:r>
          </a:p>
        </p:txBody>
      </p:sp>
      <p:sp>
        <p:nvSpPr>
          <p:cNvPr id="3" name="Content Placeholder 2">
            <a:extLst>
              <a:ext uri="{FF2B5EF4-FFF2-40B4-BE49-F238E27FC236}">
                <a16:creationId xmlns:a16="http://schemas.microsoft.com/office/drawing/2014/main" id="{48FF6D6A-4989-3C03-73EC-3F9010727464}"/>
              </a:ext>
            </a:extLst>
          </p:cNvPr>
          <p:cNvSpPr>
            <a:spLocks noGrp="1"/>
          </p:cNvSpPr>
          <p:nvPr>
            <p:ph idx="1"/>
          </p:nvPr>
        </p:nvSpPr>
        <p:spPr>
          <a:xfrm>
            <a:off x="0" y="2209800"/>
            <a:ext cx="9067800" cy="4495800"/>
          </a:xfrm>
        </p:spPr>
        <p:txBody>
          <a:bodyPr/>
          <a:lstStyle/>
          <a:p>
            <a:pPr>
              <a:defRPr/>
            </a:pPr>
            <a:r>
              <a:rPr lang="en-US" sz="1800" b="1" dirty="0">
                <a:effectLst/>
              </a:rPr>
              <a:t>Lesson #2: Essential to have </a:t>
            </a:r>
            <a:r>
              <a:rPr lang="en-US" sz="1800" b="1" i="1" u="sng" dirty="0">
                <a:solidFill>
                  <a:srgbClr val="00B050"/>
                </a:solidFill>
                <a:effectLst/>
              </a:rPr>
              <a:t>leadership</a:t>
            </a:r>
            <a:r>
              <a:rPr lang="en-US" sz="1800" b="1" dirty="0">
                <a:effectLst/>
              </a:rPr>
              <a:t> focus on clear objectives:</a:t>
            </a:r>
          </a:p>
          <a:p>
            <a:pPr lvl="1">
              <a:defRPr/>
            </a:pPr>
            <a:r>
              <a:rPr lang="en-US" sz="1800" dirty="0"/>
              <a:t>Objective #1: </a:t>
            </a:r>
            <a:r>
              <a:rPr lang="en-US" sz="1800" b="1" dirty="0">
                <a:solidFill>
                  <a:srgbClr val="FF0000"/>
                </a:solidFill>
              </a:rPr>
              <a:t>Forgiveness is two types</a:t>
            </a:r>
            <a:r>
              <a:rPr lang="en-US" sz="1800" dirty="0"/>
              <a:t> (1) </a:t>
            </a:r>
            <a:r>
              <a:rPr lang="en-US" sz="1800" b="1" i="1" dirty="0"/>
              <a:t>decisional forgiveness</a:t>
            </a:r>
            <a:r>
              <a:rPr lang="en-US" sz="1800" dirty="0"/>
              <a:t>, a decision about one’s intention to act differently (i.e., eschew revenge or pay-back and treat the person as a valued and valuable person) and (2) </a:t>
            </a:r>
            <a:r>
              <a:rPr lang="en-US" sz="1800" b="1" i="1" dirty="0"/>
              <a:t>emotional forgiveness</a:t>
            </a:r>
            <a:r>
              <a:rPr lang="en-US" sz="1800" dirty="0"/>
              <a:t>, emotional replacement of negative unforgiving emotions (resentment, bitterness, hate, anger, fear) with positive other-oriented emotions (empathy, sympathy, compassion, and love).</a:t>
            </a:r>
          </a:p>
          <a:p>
            <a:pPr lvl="1">
              <a:defRPr/>
            </a:pPr>
            <a:r>
              <a:rPr lang="en-US" sz="1800" dirty="0"/>
              <a:t>Objective #2: </a:t>
            </a:r>
            <a:r>
              <a:rPr lang="en-US" sz="1800" b="1" dirty="0">
                <a:solidFill>
                  <a:srgbClr val="FF0000"/>
                </a:solidFill>
              </a:rPr>
              <a:t>Forgiveness has benefits</a:t>
            </a:r>
            <a:r>
              <a:rPr lang="en-US" sz="1800" dirty="0"/>
              <a:t> (different for each type of forgiveness)</a:t>
            </a:r>
          </a:p>
          <a:p>
            <a:pPr lvl="2">
              <a:defRPr/>
            </a:pPr>
            <a:r>
              <a:rPr lang="en-US" sz="1800" dirty="0"/>
              <a:t>Mental health (depression and anxiety decrease flourishing increases) (both decisional and emotional to the extent it curbs rumination)</a:t>
            </a:r>
          </a:p>
          <a:p>
            <a:pPr lvl="2">
              <a:defRPr/>
            </a:pPr>
            <a:r>
              <a:rPr lang="en-US" sz="1800" dirty="0"/>
              <a:t>Relationship (decisional first; emotional later)</a:t>
            </a:r>
          </a:p>
          <a:p>
            <a:pPr lvl="2">
              <a:defRPr/>
            </a:pPr>
            <a:r>
              <a:rPr lang="en-US" sz="1800" dirty="0"/>
              <a:t>Spirituality (mostly decisional)</a:t>
            </a:r>
          </a:p>
          <a:p>
            <a:pPr lvl="2">
              <a:defRPr/>
            </a:pPr>
            <a:r>
              <a:rPr lang="en-US" sz="1800" dirty="0"/>
              <a:t>Physical health (mostly emotional; most benefits take years to show up).</a:t>
            </a:r>
          </a:p>
          <a:p>
            <a:pPr lvl="1">
              <a:defRPr/>
            </a:pPr>
            <a:r>
              <a:rPr lang="en-US" sz="1800" dirty="0"/>
              <a:t>Objective #3: </a:t>
            </a:r>
            <a:r>
              <a:rPr lang="en-US" sz="1800" b="1" dirty="0">
                <a:solidFill>
                  <a:srgbClr val="FF0000"/>
                </a:solidFill>
                <a:effectLst/>
              </a:rPr>
              <a:t>There are resources available</a:t>
            </a:r>
            <a:r>
              <a:rPr lang="en-US" sz="1800" dirty="0"/>
              <a:t>, including easy-to-run REACH Forgiveness groups, DIY REACH Forgiveness workbooks, counseling, etc.</a:t>
            </a:r>
          </a:p>
        </p:txBody>
      </p:sp>
    </p:spTree>
    <p:extLst>
      <p:ext uri="{BB962C8B-B14F-4D97-AF65-F5344CB8AC3E}">
        <p14:creationId xmlns:p14="http://schemas.microsoft.com/office/powerpoint/2010/main" val="309999662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20F4C-6FB6-308A-5BFA-51F7E8241740}"/>
              </a:ext>
            </a:extLst>
          </p:cNvPr>
          <p:cNvSpPr>
            <a:spLocks noGrp="1"/>
          </p:cNvSpPr>
          <p:nvPr>
            <p:ph type="title"/>
          </p:nvPr>
        </p:nvSpPr>
        <p:spPr>
          <a:xfrm>
            <a:off x="0" y="76200"/>
            <a:ext cx="9144000" cy="1341438"/>
          </a:xfrm>
        </p:spPr>
        <p:txBody>
          <a:bodyPr/>
          <a:lstStyle/>
          <a:p>
            <a:pPr>
              <a:defRPr/>
            </a:pPr>
            <a:r>
              <a:rPr lang="en-US" sz="3600" i="1" u="sng" dirty="0"/>
              <a:t>After-Action Review of three </a:t>
            </a:r>
            <a:r>
              <a:rPr lang="en-US" sz="3600" i="1" u="sng" dirty="0">
                <a:solidFill>
                  <a:srgbClr val="FF0000"/>
                </a:solidFill>
              </a:rPr>
              <a:t>awareness-raising</a:t>
            </a:r>
            <a:r>
              <a:rPr lang="en-US" sz="3600" i="1" u="sng" dirty="0"/>
              <a:t> studies: Why small benefits?</a:t>
            </a:r>
            <a:endParaRPr lang="en-US" sz="3600" dirty="0"/>
          </a:p>
        </p:txBody>
      </p:sp>
      <p:sp>
        <p:nvSpPr>
          <p:cNvPr id="3" name="Content Placeholder 2">
            <a:extLst>
              <a:ext uri="{FF2B5EF4-FFF2-40B4-BE49-F238E27FC236}">
                <a16:creationId xmlns:a16="http://schemas.microsoft.com/office/drawing/2014/main" id="{66023E14-A950-3F5F-0729-815FB353592B}"/>
              </a:ext>
            </a:extLst>
          </p:cNvPr>
          <p:cNvSpPr>
            <a:spLocks noGrp="1"/>
          </p:cNvSpPr>
          <p:nvPr>
            <p:ph idx="1"/>
          </p:nvPr>
        </p:nvSpPr>
        <p:spPr>
          <a:xfrm>
            <a:off x="0" y="2286000"/>
            <a:ext cx="9144000" cy="4495800"/>
          </a:xfrm>
        </p:spPr>
        <p:txBody>
          <a:bodyPr/>
          <a:lstStyle/>
          <a:p>
            <a:pPr marL="285750" indent="-285750">
              <a:buFont typeface="Arial" panose="020B0604020202020204" pitchFamily="34" charset="0"/>
              <a:buChar char="•"/>
              <a:defRPr/>
            </a:pPr>
            <a:r>
              <a:rPr lang="en-US" sz="2000" b="1" dirty="0"/>
              <a:t>Awareness-raising was emphasized over actually forgiving.</a:t>
            </a:r>
            <a:endParaRPr lang="en-US" sz="2000" dirty="0">
              <a:effectLst/>
            </a:endParaRPr>
          </a:p>
          <a:p>
            <a:pPr marL="285750" indent="-285750">
              <a:buFont typeface="Arial" panose="020B0604020202020204" pitchFamily="34" charset="0"/>
              <a:buChar char="•"/>
              <a:defRPr/>
            </a:pPr>
            <a:r>
              <a:rPr lang="en-US" sz="2000" b="1" dirty="0"/>
              <a:t>Focus on intellectual emphasis, mostly passive ways to raise awareness</a:t>
            </a:r>
            <a:r>
              <a:rPr lang="en-US" sz="2000" dirty="0"/>
              <a:t> (chapel speakers, guest speakers, watch debates, read </a:t>
            </a:r>
            <a:r>
              <a:rPr lang="en-US" sz="2000" i="1" dirty="0"/>
              <a:t>The Sunflower</a:t>
            </a:r>
            <a:r>
              <a:rPr lang="en-US" sz="2000" dirty="0"/>
              <a:t> with choice to write essay, books reviewed in school paper, email blasts, walkway of banners, tabletop teepees, blog posts by leadership, forgiveness garden, email blasts sending articles on forgiveness).</a:t>
            </a:r>
          </a:p>
          <a:p>
            <a:pPr marL="285750" indent="-285750">
              <a:buFont typeface="Arial" panose="020B0604020202020204" pitchFamily="34" charset="0"/>
              <a:buChar char="•"/>
              <a:defRPr/>
            </a:pPr>
            <a:r>
              <a:rPr lang="en-US" sz="2000" b="1" dirty="0"/>
              <a:t>Few active engagement activities done</a:t>
            </a:r>
            <a:r>
              <a:rPr lang="en-US" sz="2000" dirty="0"/>
              <a:t> (e.g., organize concert, competitions that required judging like poster, essay, song-writing, etc.).</a:t>
            </a:r>
          </a:p>
          <a:p>
            <a:pPr marL="285750" indent="-285750">
              <a:buFont typeface="Arial" panose="020B0604020202020204" pitchFamily="34" charset="0"/>
              <a:buChar char="•"/>
              <a:defRPr/>
            </a:pPr>
            <a:r>
              <a:rPr lang="en-US" sz="2000" b="1" dirty="0"/>
              <a:t>There was little push from leaders to engage in activities that would actually promote forgiveness</a:t>
            </a:r>
            <a:r>
              <a:rPr lang="en-US" sz="2000" dirty="0"/>
              <a:t> (like REACH Forgiveness groups; workbooks, class projects, journaling). When leaders thought, </a:t>
            </a:r>
            <a:r>
              <a:rPr lang="en-US" sz="2000" i="1" dirty="0"/>
              <a:t>too much work</a:t>
            </a:r>
            <a:r>
              <a:rPr lang="en-US" sz="2000" dirty="0"/>
              <a:t>, they elected to use passive activities that required organization but not much hands-on effort.</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D4169-6766-6C33-80C7-A1D2D8D99FA9}"/>
              </a:ext>
            </a:extLst>
          </p:cNvPr>
          <p:cNvSpPr>
            <a:spLocks noGrp="1"/>
          </p:cNvSpPr>
          <p:nvPr>
            <p:ph type="title"/>
          </p:nvPr>
        </p:nvSpPr>
        <p:spPr>
          <a:xfrm>
            <a:off x="0" y="76200"/>
            <a:ext cx="9067800" cy="1752600"/>
          </a:xfrm>
        </p:spPr>
        <p:txBody>
          <a:bodyPr/>
          <a:lstStyle/>
          <a:p>
            <a:pPr>
              <a:defRPr/>
            </a:pPr>
            <a:r>
              <a:rPr lang="en-US" dirty="0"/>
              <a:t>Conclusion: Change Communities and Change Intervention</a:t>
            </a:r>
          </a:p>
        </p:txBody>
      </p:sp>
      <p:sp>
        <p:nvSpPr>
          <p:cNvPr id="3" name="Content Placeholder 2">
            <a:extLst>
              <a:ext uri="{FF2B5EF4-FFF2-40B4-BE49-F238E27FC236}">
                <a16:creationId xmlns:a16="http://schemas.microsoft.com/office/drawing/2014/main" id="{0042F6BF-B813-FDA1-171D-F94E5C36C507}"/>
              </a:ext>
            </a:extLst>
          </p:cNvPr>
          <p:cNvSpPr>
            <a:spLocks noGrp="1"/>
          </p:cNvSpPr>
          <p:nvPr>
            <p:ph idx="1"/>
          </p:nvPr>
        </p:nvSpPr>
        <p:spPr>
          <a:xfrm>
            <a:off x="-76200" y="2286000"/>
            <a:ext cx="9067800" cy="3048000"/>
          </a:xfrm>
        </p:spPr>
        <p:txBody>
          <a:bodyPr/>
          <a:lstStyle/>
          <a:p>
            <a:pPr marL="0" indent="0">
              <a:buFont typeface="Wingdings" panose="05000000000000000000" pitchFamily="2" charset="2"/>
              <a:buNone/>
              <a:defRPr/>
            </a:pPr>
            <a:r>
              <a:rPr lang="en-US" dirty="0"/>
              <a:t>Change</a:t>
            </a:r>
          </a:p>
          <a:p>
            <a:pPr>
              <a:defRPr/>
            </a:pPr>
            <a:r>
              <a:rPr lang="en-US" dirty="0"/>
              <a:t>NOT merely communities that already value forgiveness TO </a:t>
            </a:r>
            <a:r>
              <a:rPr lang="en-US" i="1" dirty="0"/>
              <a:t>any</a:t>
            </a:r>
            <a:r>
              <a:rPr lang="en-US" dirty="0"/>
              <a:t> “mediating community or mediating organization.”</a:t>
            </a:r>
          </a:p>
          <a:p>
            <a:pPr>
              <a:defRPr/>
            </a:pPr>
            <a:r>
              <a:rPr lang="en-US" dirty="0"/>
              <a:t>NOT merely awareness-raising campaigns TO awareness-raising PLUS active opportunities to practice forgiving.</a:t>
            </a:r>
          </a:p>
        </p:txBody>
      </p:sp>
      <p:sp>
        <p:nvSpPr>
          <p:cNvPr id="65540" name="TextBox 3">
            <a:extLst>
              <a:ext uri="{FF2B5EF4-FFF2-40B4-BE49-F238E27FC236}">
                <a16:creationId xmlns:a16="http://schemas.microsoft.com/office/drawing/2014/main" id="{65CDB505-CB45-3791-BB12-7B2D9B6C774F}"/>
              </a:ext>
            </a:extLst>
          </p:cNvPr>
          <p:cNvSpPr txBox="1">
            <a:spLocks noChangeArrowheads="1"/>
          </p:cNvSpPr>
          <p:nvPr/>
        </p:nvSpPr>
        <p:spPr bwMode="auto">
          <a:xfrm>
            <a:off x="0" y="6248400"/>
            <a:ext cx="9067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800" dirty="0"/>
              <a:t>Harris, M., &amp; </a:t>
            </a:r>
            <a:r>
              <a:rPr lang="en-US" altLang="en-US" sz="1800" dirty="0" err="1"/>
              <a:t>Milofsky</a:t>
            </a:r>
            <a:r>
              <a:rPr lang="en-US" altLang="en-US" sz="1800" dirty="0"/>
              <a:t>, C. (2019). Mediating structures: Their organization in civil society. Nonprofit Policy Forum, </a:t>
            </a:r>
            <a:r>
              <a:rPr lang="en-US" altLang="en-US" sz="1800" dirty="0" err="1"/>
              <a:t>deGruyter</a:t>
            </a:r>
            <a:r>
              <a:rPr lang="en-US" altLang="en-US" sz="1800" dirty="0"/>
              <a:t>, 20190017. </a:t>
            </a:r>
            <a:r>
              <a:rPr lang="en-US" altLang="en-US" sz="1800" dirty="0">
                <a:hlinkClick r:id="rId2"/>
              </a:rPr>
              <a:t>https://doi.org/10.1515/npf-2019-0017</a:t>
            </a:r>
            <a:r>
              <a:rPr lang="en-US" altLang="en-US" sz="1800" dirty="0"/>
              <a:t>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E6845-266C-827F-25A9-4B5A59B1483D}"/>
              </a:ext>
            </a:extLst>
          </p:cNvPr>
          <p:cNvSpPr>
            <a:spLocks noGrp="1"/>
          </p:cNvSpPr>
          <p:nvPr>
            <p:ph type="title"/>
          </p:nvPr>
        </p:nvSpPr>
        <p:spPr>
          <a:xfrm>
            <a:off x="0" y="274638"/>
            <a:ext cx="8991600" cy="1554162"/>
          </a:xfrm>
        </p:spPr>
        <p:txBody>
          <a:bodyPr/>
          <a:lstStyle/>
          <a:p>
            <a:pPr>
              <a:defRPr/>
            </a:pPr>
            <a:r>
              <a:rPr lang="en-US" sz="3600" dirty="0"/>
              <a:t>One Example: Ortega Bechara et al. (2024)—Colombia</a:t>
            </a:r>
          </a:p>
        </p:txBody>
      </p:sp>
      <p:sp>
        <p:nvSpPr>
          <p:cNvPr id="3" name="Content Placeholder 2">
            <a:extLst>
              <a:ext uri="{FF2B5EF4-FFF2-40B4-BE49-F238E27FC236}">
                <a16:creationId xmlns:a16="http://schemas.microsoft.com/office/drawing/2014/main" id="{1D068A6B-B86A-0A37-319F-BFEA29604A22}"/>
              </a:ext>
            </a:extLst>
          </p:cNvPr>
          <p:cNvSpPr>
            <a:spLocks noGrp="1"/>
          </p:cNvSpPr>
          <p:nvPr>
            <p:ph idx="1"/>
          </p:nvPr>
        </p:nvSpPr>
        <p:spPr>
          <a:xfrm>
            <a:off x="-76200" y="2362200"/>
            <a:ext cx="9220200" cy="4343400"/>
          </a:xfrm>
        </p:spPr>
        <p:txBody>
          <a:bodyPr/>
          <a:lstStyle/>
          <a:p>
            <a:pPr>
              <a:defRPr/>
            </a:pPr>
            <a:r>
              <a:rPr lang="en-US" sz="2400" u="sng" dirty="0">
                <a:effectLst/>
              </a:rPr>
              <a:t>Four</a:t>
            </a:r>
            <a:r>
              <a:rPr lang="en-US" sz="2400" dirty="0">
                <a:effectLst/>
              </a:rPr>
              <a:t>-week community-wide forgiveness campaign (students, </a:t>
            </a:r>
            <a:r>
              <a:rPr lang="en-US" sz="2400" u="sng" dirty="0">
                <a:effectLst/>
              </a:rPr>
              <a:t>faculty, and staff</a:t>
            </a:r>
            <a:r>
              <a:rPr lang="en-US" sz="2400" dirty="0">
                <a:effectLst/>
              </a:rPr>
              <a:t>; </a:t>
            </a:r>
            <a:r>
              <a:rPr lang="en-US" sz="2400" i="1" u="sng" dirty="0">
                <a:effectLst/>
              </a:rPr>
              <a:t>N</a:t>
            </a:r>
            <a:r>
              <a:rPr lang="en-US" sz="2400" u="sng" dirty="0">
                <a:effectLst/>
              </a:rPr>
              <a:t> = 2,878</a:t>
            </a:r>
            <a:r>
              <a:rPr lang="en-US" sz="2400" dirty="0">
                <a:effectLst/>
              </a:rPr>
              <a:t>). </a:t>
            </a:r>
          </a:p>
          <a:p>
            <a:pPr>
              <a:defRPr/>
            </a:pPr>
            <a:r>
              <a:rPr lang="en-US" sz="2400" dirty="0">
                <a:effectLst/>
              </a:rPr>
              <a:t>Participants assessed pre- and post-campaign at Universidad de </a:t>
            </a:r>
            <a:r>
              <a:rPr lang="en-US" sz="2400" dirty="0" err="1">
                <a:effectLst/>
              </a:rPr>
              <a:t>Sinú</a:t>
            </a:r>
            <a:r>
              <a:rPr lang="en-US" sz="2400" dirty="0">
                <a:effectLst/>
              </a:rPr>
              <a:t>, a private, </a:t>
            </a:r>
            <a:r>
              <a:rPr lang="en-US" sz="2400" u="sng" dirty="0">
                <a:effectLst/>
              </a:rPr>
              <a:t>nonreligious</a:t>
            </a:r>
            <a:r>
              <a:rPr lang="en-US" sz="2400" dirty="0">
                <a:effectLst/>
              </a:rPr>
              <a:t> university, in Monteria, </a:t>
            </a:r>
            <a:r>
              <a:rPr lang="en-US" sz="2400" u="sng" dirty="0">
                <a:effectLst/>
              </a:rPr>
              <a:t>Colombia</a:t>
            </a:r>
            <a:r>
              <a:rPr lang="en-US" sz="2400" dirty="0">
                <a:effectLst/>
              </a:rPr>
              <a:t> (student population </a:t>
            </a:r>
            <a:r>
              <a:rPr lang="en-US" sz="2400" i="1" dirty="0">
                <a:effectLst/>
              </a:rPr>
              <a:t>n</a:t>
            </a:r>
            <a:r>
              <a:rPr lang="en-US" sz="2400" dirty="0">
                <a:effectLst/>
              </a:rPr>
              <a:t> = </a:t>
            </a:r>
            <a:r>
              <a:rPr lang="es-ES_tradnl" sz="2400" dirty="0">
                <a:effectLst/>
              </a:rPr>
              <a:t>8,987</a:t>
            </a:r>
            <a:r>
              <a:rPr lang="en-US" sz="2400" dirty="0">
                <a:effectLst/>
              </a:rPr>
              <a:t>). </a:t>
            </a:r>
          </a:p>
          <a:p>
            <a:pPr>
              <a:defRPr/>
            </a:pPr>
            <a:r>
              <a:rPr lang="en-US" sz="2400" dirty="0">
                <a:effectLst/>
              </a:rPr>
              <a:t>Changes in forgiveness, mental health (depression and anxiety), and </a:t>
            </a:r>
            <a:r>
              <a:rPr lang="en-US" sz="2400" u="sng" dirty="0">
                <a:effectLst/>
              </a:rPr>
              <a:t>flourishing</a:t>
            </a:r>
            <a:r>
              <a:rPr lang="en-US" sz="2400" dirty="0">
                <a:effectLst/>
              </a:rPr>
              <a:t> were assessed in a large sample. </a:t>
            </a:r>
          </a:p>
          <a:p>
            <a:pPr>
              <a:defRPr/>
            </a:pPr>
            <a:r>
              <a:rPr lang="en-US" sz="2400" u="sng" dirty="0">
                <a:effectLst/>
              </a:rPr>
              <a:t>Amount of time spent on, the effectiveness of, and use of each activity were evaluated</a:t>
            </a:r>
            <a:r>
              <a:rPr lang="en-US" sz="2400" dirty="0">
                <a:effectLst/>
              </a:rPr>
              <a:t>.</a:t>
            </a:r>
          </a:p>
          <a:p>
            <a:pPr>
              <a:defRPr/>
            </a:pPr>
            <a:r>
              <a:rPr lang="en-US" sz="2400" dirty="0">
                <a:effectLst/>
              </a:rPr>
              <a:t>Underlined methods strengthened prior designs.</a:t>
            </a:r>
            <a:endParaRPr lang="en-US" sz="2400"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EBC34-0C23-922C-95FB-6529D6C78425}"/>
              </a:ext>
            </a:extLst>
          </p:cNvPr>
          <p:cNvSpPr>
            <a:spLocks noGrp="1"/>
          </p:cNvSpPr>
          <p:nvPr>
            <p:ph type="title"/>
          </p:nvPr>
        </p:nvSpPr>
        <p:spPr>
          <a:xfrm>
            <a:off x="457200" y="0"/>
            <a:ext cx="8229600" cy="533400"/>
          </a:xfrm>
        </p:spPr>
        <p:txBody>
          <a:bodyPr/>
          <a:lstStyle/>
          <a:p>
            <a:pPr>
              <a:defRPr/>
            </a:pPr>
            <a:r>
              <a:rPr lang="en-US" dirty="0"/>
              <a:t>Four Research Questions</a:t>
            </a:r>
          </a:p>
        </p:txBody>
      </p:sp>
      <p:sp>
        <p:nvSpPr>
          <p:cNvPr id="67587" name="Content Placeholder 2">
            <a:extLst>
              <a:ext uri="{FF2B5EF4-FFF2-40B4-BE49-F238E27FC236}">
                <a16:creationId xmlns:a16="http://schemas.microsoft.com/office/drawing/2014/main" id="{B71803A5-753E-C591-DBA6-D310171FAC56}"/>
              </a:ext>
            </a:extLst>
          </p:cNvPr>
          <p:cNvSpPr>
            <a:spLocks noGrp="1" noChangeArrowheads="1"/>
          </p:cNvSpPr>
          <p:nvPr>
            <p:ph idx="1"/>
          </p:nvPr>
        </p:nvSpPr>
        <p:spPr>
          <a:xfrm>
            <a:off x="0" y="990600"/>
            <a:ext cx="9220200" cy="5867400"/>
          </a:xfrm>
        </p:spPr>
        <p:txBody>
          <a:bodyPr/>
          <a:lstStyle/>
          <a:p>
            <a:r>
              <a:rPr lang="en-US" altLang="en-US" sz="2000" b="1" dirty="0">
                <a:effectLst/>
              </a:rPr>
              <a:t>Research Question 1: Was the campaign successful at fostering increased forgiveness, mental health, and flourishing</a:t>
            </a:r>
            <a:r>
              <a:rPr lang="en-US" altLang="en-US" sz="2000" b="1" u="sng" dirty="0">
                <a:effectLst/>
              </a:rPr>
              <a:t>?</a:t>
            </a:r>
            <a:r>
              <a:rPr lang="en-US" altLang="en-US" sz="2000" b="1" u="sng" dirty="0">
                <a:solidFill>
                  <a:srgbClr val="FF0000"/>
                </a:solidFill>
                <a:effectLst/>
              </a:rPr>
              <a:t>—YES (</a:t>
            </a:r>
            <a:r>
              <a:rPr lang="en-US" altLang="en-US" sz="2000" b="1" i="1" u="sng" dirty="0">
                <a:solidFill>
                  <a:srgbClr val="FF0000"/>
                </a:solidFill>
                <a:effectLst/>
              </a:rPr>
              <a:t>d</a:t>
            </a:r>
            <a:r>
              <a:rPr lang="en-US" altLang="en-US" sz="2000" b="1" u="sng" dirty="0">
                <a:solidFill>
                  <a:srgbClr val="FF0000"/>
                </a:solidFill>
                <a:effectLst/>
              </a:rPr>
              <a:t>, the ES=0.36 Forgive; 0.24 flourish; -0.18 depression; -0.10 anxiety</a:t>
            </a:r>
            <a:endParaRPr lang="en-US" altLang="en-US" sz="2000" u="sng" dirty="0">
              <a:solidFill>
                <a:srgbClr val="FF0000"/>
              </a:solidFill>
              <a:effectLst/>
            </a:endParaRPr>
          </a:p>
          <a:p>
            <a:pPr marL="0" indent="0">
              <a:buNone/>
            </a:pPr>
            <a:endParaRPr lang="en-US" altLang="en-US" sz="2000" b="1" dirty="0">
              <a:effectLst/>
            </a:endParaRPr>
          </a:p>
          <a:p>
            <a:r>
              <a:rPr lang="en-US" altLang="en-US" sz="2000" b="1" dirty="0">
                <a:effectLst/>
              </a:rPr>
              <a:t>Research Question 2: Which types of activities effected the greatest changes?</a:t>
            </a:r>
            <a:r>
              <a:rPr lang="en-US" altLang="en-US" sz="2000" b="1" dirty="0">
                <a:solidFill>
                  <a:srgbClr val="FF0000"/>
                </a:solidFill>
                <a:effectLst/>
              </a:rPr>
              <a:t> </a:t>
            </a:r>
            <a:r>
              <a:rPr lang="en-US" altLang="en-US" sz="2000" b="1" u="sng" dirty="0">
                <a:solidFill>
                  <a:srgbClr val="FF0000"/>
                </a:solidFill>
                <a:effectLst/>
              </a:rPr>
              <a:t>–All campaign activities improved knowledge of forgiveness. The majority improved trait forgivingness (13 out of 14), emotional forgiveness (12/14), and forbearance (12/14).</a:t>
            </a:r>
          </a:p>
          <a:p>
            <a:r>
              <a:rPr lang="en-US" altLang="en-US" sz="2000" b="1" dirty="0">
                <a:effectLst/>
              </a:rPr>
              <a:t>Research Question 3: What was the association of </a:t>
            </a:r>
            <a:r>
              <a:rPr lang="en-US" altLang="en-US" sz="2000" b="1" u="sng" dirty="0">
                <a:effectLst/>
              </a:rPr>
              <a:t>number of types of activities</a:t>
            </a:r>
            <a:r>
              <a:rPr lang="en-US" altLang="en-US" sz="2000" b="1" dirty="0">
                <a:effectLst/>
              </a:rPr>
              <a:t> people did with amount of forgiveness, mental health, and flourishing</a:t>
            </a:r>
            <a:r>
              <a:rPr lang="en-US" altLang="en-US" sz="2000" b="1" u="sng" dirty="0">
                <a:effectLst/>
              </a:rPr>
              <a:t>?</a:t>
            </a:r>
            <a:r>
              <a:rPr lang="en-US" altLang="en-US" sz="2000" b="1" u="sng" dirty="0">
                <a:solidFill>
                  <a:srgbClr val="FF0000"/>
                </a:solidFill>
                <a:effectLst/>
              </a:rPr>
              <a:t>—Engagement matters. If &lt; 3 activities, no gain; after that, increasing gains </a:t>
            </a:r>
            <a:r>
              <a:rPr lang="en-US" altLang="en-US" sz="2000" b="1" i="1" u="sng" dirty="0">
                <a:solidFill>
                  <a:srgbClr val="FF0000"/>
                </a:solidFill>
                <a:effectLst/>
              </a:rPr>
              <a:t>linearly</a:t>
            </a:r>
            <a:r>
              <a:rPr lang="en-US" altLang="en-US" sz="2000" b="1" u="sng" dirty="0">
                <a:solidFill>
                  <a:srgbClr val="FF0000"/>
                </a:solidFill>
                <a:effectLst/>
              </a:rPr>
              <a:t> 4 to 16 activities.</a:t>
            </a:r>
            <a:endParaRPr lang="en-US" altLang="en-US" sz="2000" u="sng" dirty="0">
              <a:solidFill>
                <a:srgbClr val="FF0000"/>
              </a:solidFill>
              <a:effectLst/>
            </a:endParaRPr>
          </a:p>
          <a:p>
            <a:r>
              <a:rPr lang="en-US" altLang="en-US" sz="2000" b="1" dirty="0">
                <a:effectLst/>
              </a:rPr>
              <a:t>Research Question 4: Which types of activities were most effective at promoting forgiveness, mental health, and flourishing, popular in attracting users, and engaged the most amount of time</a:t>
            </a:r>
            <a:r>
              <a:rPr lang="en-US" altLang="en-US" sz="2000" b="1" u="sng" dirty="0">
                <a:effectLst/>
              </a:rPr>
              <a:t>?</a:t>
            </a:r>
            <a:r>
              <a:rPr lang="en-US" altLang="en-US" sz="2000" b="1" u="sng" dirty="0">
                <a:solidFill>
                  <a:srgbClr val="FF0000"/>
                </a:solidFill>
                <a:effectLst/>
              </a:rPr>
              <a:t>—If an activity took &gt; about three hours, it was rarely used; if it took &lt; an hour it was selected often but had little or no effect.</a:t>
            </a:r>
            <a:endParaRPr lang="en-US" altLang="en-US" sz="2000" u="sng" dirty="0">
              <a:solidFill>
                <a:srgbClr val="FF0000"/>
              </a:solidFill>
              <a:effectLst/>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69B7E-FBF3-9EC6-76C6-FCE8C500F8BE}"/>
              </a:ext>
            </a:extLst>
          </p:cNvPr>
          <p:cNvSpPr>
            <a:spLocks noGrp="1"/>
          </p:cNvSpPr>
          <p:nvPr>
            <p:ph type="title"/>
          </p:nvPr>
        </p:nvSpPr>
        <p:spPr>
          <a:xfrm>
            <a:off x="76200" y="609600"/>
            <a:ext cx="8839200" cy="1295400"/>
          </a:xfrm>
        </p:spPr>
        <p:txBody>
          <a:bodyPr/>
          <a:lstStyle/>
          <a:p>
            <a:r>
              <a:rPr lang="en-US" dirty="0"/>
              <a:t>What were the 16 types of activities that people could choose among? </a:t>
            </a:r>
          </a:p>
        </p:txBody>
      </p:sp>
      <p:sp>
        <p:nvSpPr>
          <p:cNvPr id="3" name="Content Placeholder 2">
            <a:extLst>
              <a:ext uri="{FF2B5EF4-FFF2-40B4-BE49-F238E27FC236}">
                <a16:creationId xmlns:a16="http://schemas.microsoft.com/office/drawing/2014/main" id="{49AC80F2-7D03-C895-CBB4-05500086B11B}"/>
              </a:ext>
            </a:extLst>
          </p:cNvPr>
          <p:cNvSpPr>
            <a:spLocks noGrp="1"/>
          </p:cNvSpPr>
          <p:nvPr>
            <p:ph idx="1"/>
          </p:nvPr>
        </p:nvSpPr>
        <p:spPr>
          <a:xfrm>
            <a:off x="0" y="2286000"/>
            <a:ext cx="9144000" cy="4572000"/>
          </a:xfrm>
        </p:spPr>
        <p:txBody>
          <a:bodyPr/>
          <a:lstStyle/>
          <a:p>
            <a:r>
              <a:rPr lang="en-US" sz="2000" dirty="0"/>
              <a:t>These included (1) a 10-item knowledge test that could be repeated multiple times (Score of 9 or 10 earns lottery ticket for a trip to Cartegena)</a:t>
            </a:r>
          </a:p>
          <a:p>
            <a:r>
              <a:rPr lang="en-US" sz="2000" dirty="0"/>
              <a:t>(2) completing a brief DIY workbook to REACH Forgiveness</a:t>
            </a:r>
          </a:p>
          <a:p>
            <a:r>
              <a:rPr lang="en-US" sz="2000" dirty="0"/>
              <a:t>(3) choice among three online activities (i.e., a confidential journal, conversations with peer counselor, watch and discuss forgiveness videos); </a:t>
            </a:r>
          </a:p>
          <a:p>
            <a:r>
              <a:rPr lang="en-US" sz="2000" dirty="0"/>
              <a:t>(4) watch three full-length movies and discuss one; </a:t>
            </a:r>
          </a:p>
          <a:p>
            <a:r>
              <a:rPr lang="en-US" sz="2000" dirty="0"/>
              <a:t>(5) watch two of four one-hour podcasts with renowned forgiveness experts;</a:t>
            </a:r>
          </a:p>
          <a:p>
            <a:r>
              <a:rPr lang="en-US" sz="2000" dirty="0"/>
              <a:t>(6) watch the other two; </a:t>
            </a:r>
          </a:p>
          <a:p>
            <a:r>
              <a:rPr lang="en-US" sz="2000" dirty="0"/>
              <a:t>(7-10) watch each of four brief animated films; </a:t>
            </a:r>
          </a:p>
          <a:p>
            <a:r>
              <a:rPr lang="en-US" sz="2000" dirty="0"/>
              <a:t>(11-14) watch any of 20 1-hour webinar topics by experts in four MH areas;</a:t>
            </a:r>
          </a:p>
          <a:p>
            <a:r>
              <a:rPr lang="en-US" sz="2000" dirty="0"/>
              <a:t>(15) sit under a forgiveness tree to reflect on forgiving an offender, </a:t>
            </a:r>
          </a:p>
          <a:p>
            <a:r>
              <a:rPr lang="en-US" sz="2000" dirty="0"/>
              <a:t>(16) write about one’s experience at a “forgiveness wall.”</a:t>
            </a:r>
          </a:p>
          <a:p>
            <a:endParaRPr lang="en-US" dirty="0"/>
          </a:p>
        </p:txBody>
      </p:sp>
    </p:spTree>
    <p:extLst>
      <p:ext uri="{BB962C8B-B14F-4D97-AF65-F5344CB8AC3E}">
        <p14:creationId xmlns:p14="http://schemas.microsoft.com/office/powerpoint/2010/main" val="260594722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4D1A4-5986-1681-C34F-E0259D473852}"/>
              </a:ext>
            </a:extLst>
          </p:cNvPr>
          <p:cNvSpPr>
            <a:spLocks noGrp="1"/>
          </p:cNvSpPr>
          <p:nvPr>
            <p:ph type="title"/>
          </p:nvPr>
        </p:nvSpPr>
        <p:spPr>
          <a:xfrm>
            <a:off x="457200" y="274638"/>
            <a:ext cx="8610600" cy="944562"/>
          </a:xfrm>
        </p:spPr>
        <p:txBody>
          <a:bodyPr/>
          <a:lstStyle/>
          <a:p>
            <a:pPr>
              <a:defRPr/>
            </a:pPr>
            <a:endParaRPr lang="en-US" dirty="0"/>
          </a:p>
        </p:txBody>
      </p:sp>
      <p:pic>
        <p:nvPicPr>
          <p:cNvPr id="68611" name="Content Placeholder 3">
            <a:extLst>
              <a:ext uri="{FF2B5EF4-FFF2-40B4-BE49-F238E27FC236}">
                <a16:creationId xmlns:a16="http://schemas.microsoft.com/office/drawing/2014/main" id="{A1F0E754-2A7A-FBEE-0FE8-AB96A180F8A1}"/>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l="29568" t="16586" r="30927" b="14899"/>
          <a:stretch>
            <a:fillRect/>
          </a:stretch>
        </p:blipFill>
        <p:spPr>
          <a:xfrm>
            <a:off x="152400" y="179388"/>
            <a:ext cx="5638800" cy="6096000"/>
          </a:xfrm>
        </p:spPr>
      </p:pic>
      <p:sp>
        <p:nvSpPr>
          <p:cNvPr id="68612" name="TextBox 2">
            <a:extLst>
              <a:ext uri="{FF2B5EF4-FFF2-40B4-BE49-F238E27FC236}">
                <a16:creationId xmlns:a16="http://schemas.microsoft.com/office/drawing/2014/main" id="{03E36968-9A3D-A58D-6B46-1BDDCD57AC44}"/>
              </a:ext>
            </a:extLst>
          </p:cNvPr>
          <p:cNvSpPr txBox="1">
            <a:spLocks noChangeArrowheads="1"/>
          </p:cNvSpPr>
          <p:nvPr/>
        </p:nvSpPr>
        <p:spPr bwMode="auto">
          <a:xfrm>
            <a:off x="5867400" y="152400"/>
            <a:ext cx="31242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800" dirty="0"/>
              <a:t>Average: 7.18 types of activities</a:t>
            </a:r>
          </a:p>
          <a:p>
            <a:pPr>
              <a:spcBef>
                <a:spcPct val="0"/>
              </a:spcBef>
              <a:buClrTx/>
              <a:buSzTx/>
              <a:buFontTx/>
              <a:buNone/>
            </a:pPr>
            <a:endParaRPr lang="en-US" altLang="en-US" sz="1800" dirty="0"/>
          </a:p>
          <a:p>
            <a:pPr>
              <a:spcBef>
                <a:spcPct val="0"/>
              </a:spcBef>
              <a:buClrTx/>
              <a:buSzTx/>
              <a:buFontTx/>
              <a:buNone/>
            </a:pPr>
            <a:r>
              <a:rPr lang="en-US" altLang="en-US" sz="1800" dirty="0"/>
              <a:t>Notice the breaks: </a:t>
            </a:r>
          </a:p>
          <a:p>
            <a:pPr>
              <a:spcBef>
                <a:spcPct val="0"/>
              </a:spcBef>
              <a:buClrTx/>
              <a:buSzTx/>
              <a:buFontTx/>
              <a:buNone/>
            </a:pPr>
            <a:endParaRPr lang="en-US" altLang="en-US" sz="1800" b="1" dirty="0"/>
          </a:p>
          <a:p>
            <a:pPr>
              <a:spcBef>
                <a:spcPct val="0"/>
              </a:spcBef>
              <a:buClrTx/>
              <a:buSzTx/>
              <a:buFontTx/>
              <a:buNone/>
            </a:pPr>
            <a:endParaRPr lang="en-US" altLang="en-US" sz="1800" b="1" dirty="0"/>
          </a:p>
          <a:p>
            <a:pPr>
              <a:spcBef>
                <a:spcPct val="0"/>
              </a:spcBef>
              <a:buClrTx/>
              <a:buSzTx/>
              <a:buFontTx/>
              <a:buNone/>
            </a:pPr>
            <a:endParaRPr lang="en-US" altLang="en-US" sz="1800" b="1" dirty="0"/>
          </a:p>
          <a:p>
            <a:pPr>
              <a:spcBef>
                <a:spcPct val="0"/>
              </a:spcBef>
              <a:buClrTx/>
              <a:buSzTx/>
              <a:buFontTx/>
              <a:buNone/>
            </a:pPr>
            <a:endParaRPr lang="en-US" altLang="en-US" sz="1800" b="1" dirty="0"/>
          </a:p>
          <a:p>
            <a:pPr>
              <a:spcBef>
                <a:spcPct val="0"/>
              </a:spcBef>
              <a:buClrTx/>
              <a:buSzTx/>
              <a:buFontTx/>
              <a:buNone/>
            </a:pPr>
            <a:endParaRPr lang="en-US" altLang="en-US" sz="1800" b="1" dirty="0"/>
          </a:p>
          <a:p>
            <a:pPr>
              <a:spcBef>
                <a:spcPct val="0"/>
              </a:spcBef>
              <a:buClrTx/>
              <a:buSzTx/>
              <a:buFontTx/>
              <a:buNone/>
            </a:pPr>
            <a:r>
              <a:rPr lang="en-US" altLang="en-US" sz="1800" b="1" dirty="0"/>
              <a:t>Fewer than four activities</a:t>
            </a:r>
            <a:r>
              <a:rPr lang="en-US" altLang="en-US" sz="1800" dirty="0"/>
              <a:t> in producing forgiveness, flourishing, and depression (but not anxiety).</a:t>
            </a:r>
          </a:p>
          <a:p>
            <a:pPr>
              <a:spcBef>
                <a:spcPct val="0"/>
              </a:spcBef>
              <a:buClrTx/>
              <a:buSzTx/>
              <a:buFontTx/>
              <a:buNone/>
            </a:pPr>
            <a:r>
              <a:rPr lang="en-US" altLang="en-US" sz="1800" dirty="0"/>
              <a:t>[These people who did not engage also tended to use the briefest, least effective interventions]</a:t>
            </a:r>
          </a:p>
          <a:p>
            <a:pPr>
              <a:spcBef>
                <a:spcPct val="0"/>
              </a:spcBef>
              <a:buClrTx/>
              <a:buSzTx/>
              <a:buFontTx/>
              <a:buNone/>
            </a:pPr>
            <a:endParaRPr lang="en-US" altLang="en-US" sz="1800" dirty="0"/>
          </a:p>
          <a:p>
            <a:pPr>
              <a:spcBef>
                <a:spcPct val="0"/>
              </a:spcBef>
              <a:buClrTx/>
              <a:buSzTx/>
              <a:buFontTx/>
              <a:buNone/>
            </a:pPr>
            <a:r>
              <a:rPr lang="en-US" altLang="en-US" sz="1800" dirty="0"/>
              <a:t>Also, people who did </a:t>
            </a:r>
            <a:r>
              <a:rPr lang="en-US" altLang="en-US" sz="1800" b="1" dirty="0"/>
              <a:t>14, 15, or 16</a:t>
            </a:r>
            <a:r>
              <a:rPr lang="en-US" altLang="en-US" sz="1800" dirty="0"/>
              <a:t> did substantially better than those doing fewer.</a:t>
            </a:r>
          </a:p>
          <a:p>
            <a:pPr>
              <a:spcBef>
                <a:spcPct val="0"/>
              </a:spcBef>
              <a:buClrTx/>
              <a:buSzTx/>
              <a:buFontTx/>
              <a:buNone/>
            </a:pPr>
            <a:endParaRPr lang="en-US" altLang="en-US" sz="1800" dirty="0"/>
          </a:p>
          <a:p>
            <a:pPr>
              <a:spcBef>
                <a:spcPct val="0"/>
              </a:spcBef>
              <a:buClrTx/>
              <a:buSzTx/>
              <a:buFontTx/>
              <a:buNone/>
            </a:pPr>
            <a:r>
              <a:rPr lang="en-US" altLang="en-US" sz="1800" dirty="0"/>
              <a:t>People in the middle (i.e., </a:t>
            </a:r>
            <a:r>
              <a:rPr lang="en-US" altLang="en-US" sz="1800" b="1" dirty="0"/>
              <a:t>4 to 13</a:t>
            </a:r>
            <a:r>
              <a:rPr lang="en-US" altLang="en-US" sz="1800" dirty="0"/>
              <a:t> activities) definitely benefited a lot.</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3B9E6-39C1-12F3-4953-DBCB52FF2A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AADBBB-2264-822D-A039-0974BE60DE1F}"/>
              </a:ext>
            </a:extLst>
          </p:cNvPr>
          <p:cNvSpPr>
            <a:spLocks noGrp="1"/>
          </p:cNvSpPr>
          <p:nvPr>
            <p:ph type="title"/>
          </p:nvPr>
        </p:nvSpPr>
        <p:spPr/>
        <p:txBody>
          <a:bodyPr/>
          <a:lstStyle/>
          <a:p>
            <a:r>
              <a:rPr lang="en-US" dirty="0"/>
              <a:t>Learning Objective 3</a:t>
            </a:r>
          </a:p>
        </p:txBody>
      </p:sp>
      <p:sp>
        <p:nvSpPr>
          <p:cNvPr id="3" name="Content Placeholder 2">
            <a:extLst>
              <a:ext uri="{FF2B5EF4-FFF2-40B4-BE49-F238E27FC236}">
                <a16:creationId xmlns:a16="http://schemas.microsoft.com/office/drawing/2014/main" id="{CE6CC25F-EFC3-1F6B-3598-99EBE9EFAA9E}"/>
              </a:ext>
            </a:extLst>
          </p:cNvPr>
          <p:cNvSpPr>
            <a:spLocks noGrp="1"/>
          </p:cNvSpPr>
          <p:nvPr>
            <p:ph idx="1"/>
          </p:nvPr>
        </p:nvSpPr>
        <p:spPr>
          <a:xfrm>
            <a:off x="0" y="2286000"/>
            <a:ext cx="9144000" cy="4572000"/>
          </a:xfrm>
        </p:spPr>
        <p:txBody>
          <a:bodyPr/>
          <a:lstStyle/>
          <a:p>
            <a:pPr lvl="0"/>
            <a:r>
              <a:rPr lang="en-US" sz="4400" dirty="0"/>
              <a:t>Employ 10 lessons from research on forgiveness-promoting community campaigns to adapt your practice and provide population-level intervention effectively.</a:t>
            </a:r>
          </a:p>
          <a:p>
            <a:endParaRPr lang="en-US" dirty="0"/>
          </a:p>
        </p:txBody>
      </p:sp>
    </p:spTree>
    <p:extLst>
      <p:ext uri="{BB962C8B-B14F-4D97-AF65-F5344CB8AC3E}">
        <p14:creationId xmlns:p14="http://schemas.microsoft.com/office/powerpoint/2010/main" val="307214184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31E35076-2C63-AB4D-DA17-CA23548B57F9}"/>
              </a:ext>
            </a:extLst>
          </p:cNvPr>
          <p:cNvSpPr>
            <a:spLocks noGrp="1" noChangeArrowheads="1"/>
          </p:cNvSpPr>
          <p:nvPr>
            <p:ph type="title"/>
          </p:nvPr>
        </p:nvSpPr>
        <p:spPr>
          <a:xfrm>
            <a:off x="0" y="152400"/>
            <a:ext cx="9144000" cy="1600200"/>
          </a:xfrm>
        </p:spPr>
        <p:txBody>
          <a:bodyPr/>
          <a:lstStyle/>
          <a:p>
            <a:pPr>
              <a:defRPr/>
            </a:pPr>
            <a:r>
              <a:rPr lang="en-US" altLang="en-US" sz="3600" dirty="0"/>
              <a:t>A Few Practical Lessons in Designing a Forgiveness Campaign</a:t>
            </a:r>
          </a:p>
        </p:txBody>
      </p:sp>
      <p:sp>
        <p:nvSpPr>
          <p:cNvPr id="69635" name="Content Placeholder 2">
            <a:extLst>
              <a:ext uri="{FF2B5EF4-FFF2-40B4-BE49-F238E27FC236}">
                <a16:creationId xmlns:a16="http://schemas.microsoft.com/office/drawing/2014/main" id="{56293B71-CB27-BDFB-6F29-50C246EB54F9}"/>
              </a:ext>
            </a:extLst>
          </p:cNvPr>
          <p:cNvSpPr>
            <a:spLocks noGrp="1" noChangeArrowheads="1"/>
          </p:cNvSpPr>
          <p:nvPr>
            <p:ph idx="1"/>
          </p:nvPr>
        </p:nvSpPr>
        <p:spPr>
          <a:xfrm>
            <a:off x="76200" y="2286000"/>
            <a:ext cx="9067800" cy="4495800"/>
          </a:xfrm>
        </p:spPr>
        <p:txBody>
          <a:bodyPr/>
          <a:lstStyle/>
          <a:p>
            <a:r>
              <a:rPr lang="en-US" altLang="en-US" sz="2400" b="1" dirty="0">
                <a:solidFill>
                  <a:srgbClr val="FF0000"/>
                </a:solidFill>
                <a:effectLst/>
              </a:rPr>
              <a:t>Identify either a limited (i.e., mediating) community</a:t>
            </a:r>
            <a:r>
              <a:rPr lang="en-US" altLang="en-US" sz="2400" b="1" dirty="0">
                <a:effectLst/>
              </a:rPr>
              <a:t> for intervention—ideally one that </a:t>
            </a:r>
            <a:r>
              <a:rPr lang="en-US" altLang="en-US" sz="2400" b="1" i="1" u="sng" dirty="0">
                <a:effectLst/>
              </a:rPr>
              <a:t>wants</a:t>
            </a:r>
            <a:r>
              <a:rPr lang="en-US" altLang="en-US" sz="2400" b="1" dirty="0">
                <a:effectLst/>
              </a:rPr>
              <a:t> to become more forgiving (church, Christian college, family, work group, business, military group) or a </a:t>
            </a:r>
            <a:r>
              <a:rPr lang="en-US" altLang="en-US" sz="2400" b="1" dirty="0">
                <a:solidFill>
                  <a:srgbClr val="FF0000"/>
                </a:solidFill>
                <a:effectLst/>
              </a:rPr>
              <a:t>secular but motivated</a:t>
            </a:r>
            <a:r>
              <a:rPr lang="en-US" altLang="en-US" sz="2400" b="1" dirty="0">
                <a:effectLst/>
              </a:rPr>
              <a:t> one.</a:t>
            </a:r>
          </a:p>
          <a:p>
            <a:r>
              <a:rPr lang="en-US" altLang="en-US" sz="2400" b="1" dirty="0">
                <a:solidFill>
                  <a:srgbClr val="FF0000"/>
                </a:solidFill>
                <a:effectLst/>
              </a:rPr>
              <a:t>Engage the leaders and administrators</a:t>
            </a:r>
            <a:r>
              <a:rPr lang="en-US" altLang="en-US" sz="2400" b="1" dirty="0">
                <a:effectLst/>
              </a:rPr>
              <a:t> for investment and support (not just one initial recommendation) and convince them that </a:t>
            </a:r>
            <a:r>
              <a:rPr lang="en-US" altLang="en-US" sz="2400" b="1" dirty="0">
                <a:solidFill>
                  <a:srgbClr val="FF0000"/>
                </a:solidFill>
                <a:effectLst/>
              </a:rPr>
              <a:t>putting in effort yields results</a:t>
            </a:r>
            <a:r>
              <a:rPr lang="en-US" altLang="en-US" sz="2400" b="1" dirty="0">
                <a:effectLst/>
              </a:rPr>
              <a:t>. </a:t>
            </a:r>
          </a:p>
          <a:p>
            <a:r>
              <a:rPr lang="en-US" altLang="en-US" sz="2400" b="1" dirty="0">
                <a:effectLst/>
              </a:rPr>
              <a:t>Establish different </a:t>
            </a:r>
            <a:r>
              <a:rPr lang="en-US" altLang="en-US" sz="2400" b="1" dirty="0">
                <a:solidFill>
                  <a:srgbClr val="FF0000"/>
                </a:solidFill>
                <a:effectLst/>
              </a:rPr>
              <a:t>goals</a:t>
            </a:r>
            <a:r>
              <a:rPr lang="en-US" altLang="en-US" sz="2400" b="1" dirty="0">
                <a:effectLst/>
              </a:rPr>
              <a:t> for (1) an awareness-raising (i.e., how to define forgiveness, know the benefits, and know where to get free interventions) and (2) the active public health campaign (i.e., forgiving plus other outcomes).</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5B0C1DD1-6BC1-3BC5-7118-56BDFAA42A6C}"/>
              </a:ext>
            </a:extLst>
          </p:cNvPr>
          <p:cNvSpPr>
            <a:spLocks noGrp="1" noChangeArrowheads="1"/>
          </p:cNvSpPr>
          <p:nvPr>
            <p:ph type="title"/>
          </p:nvPr>
        </p:nvSpPr>
        <p:spPr>
          <a:xfrm>
            <a:off x="152400" y="152400"/>
            <a:ext cx="8229600" cy="1676400"/>
          </a:xfrm>
        </p:spPr>
        <p:txBody>
          <a:bodyPr/>
          <a:lstStyle/>
          <a:p>
            <a:pPr>
              <a:defRPr/>
            </a:pPr>
            <a:r>
              <a:rPr lang="en-US" altLang="en-US" sz="3600" dirty="0"/>
              <a:t>Practical Lessons in Designing a Forgiveness Campaign</a:t>
            </a:r>
          </a:p>
        </p:txBody>
      </p:sp>
      <p:sp>
        <p:nvSpPr>
          <p:cNvPr id="70659" name="Content Placeholder 2">
            <a:extLst>
              <a:ext uri="{FF2B5EF4-FFF2-40B4-BE49-F238E27FC236}">
                <a16:creationId xmlns:a16="http://schemas.microsoft.com/office/drawing/2014/main" id="{98722D40-BA33-A43E-99FD-A2D0FFDE58ED}"/>
              </a:ext>
            </a:extLst>
          </p:cNvPr>
          <p:cNvSpPr>
            <a:spLocks noGrp="1" noChangeArrowheads="1"/>
          </p:cNvSpPr>
          <p:nvPr>
            <p:ph idx="1"/>
          </p:nvPr>
        </p:nvSpPr>
        <p:spPr>
          <a:xfrm>
            <a:off x="76200" y="2362200"/>
            <a:ext cx="8991600" cy="4419600"/>
          </a:xfrm>
        </p:spPr>
        <p:txBody>
          <a:bodyPr/>
          <a:lstStyle/>
          <a:p>
            <a:r>
              <a:rPr lang="en-US" altLang="en-US" sz="2400" b="1" dirty="0">
                <a:solidFill>
                  <a:srgbClr val="FF0000"/>
                </a:solidFill>
                <a:effectLst/>
              </a:rPr>
              <a:t>Tailor interventions to your community.</a:t>
            </a:r>
          </a:p>
          <a:p>
            <a:r>
              <a:rPr lang="en-US" altLang="en-US" sz="2400" b="1" dirty="0">
                <a:effectLst/>
              </a:rPr>
              <a:t>Choose interventions that require </a:t>
            </a:r>
            <a:r>
              <a:rPr lang="en-US" altLang="en-US" sz="2400" b="1" dirty="0">
                <a:solidFill>
                  <a:srgbClr val="FF0000"/>
                </a:solidFill>
                <a:effectLst/>
              </a:rPr>
              <a:t>time, but not too much</a:t>
            </a:r>
            <a:r>
              <a:rPr lang="en-US" altLang="en-US" sz="2400" b="1" dirty="0">
                <a:effectLst/>
              </a:rPr>
              <a:t>; effort, but not too much; variety, but not too much.</a:t>
            </a:r>
          </a:p>
          <a:p>
            <a:r>
              <a:rPr lang="en-US" altLang="en-US" sz="2400" b="1" dirty="0">
                <a:effectLst/>
              </a:rPr>
              <a:t>Seek to convince people that they can forgive more if they work at it. </a:t>
            </a:r>
            <a:r>
              <a:rPr lang="en-US" altLang="en-US" sz="2400" b="1" dirty="0">
                <a:solidFill>
                  <a:srgbClr val="FF0000"/>
                </a:solidFill>
                <a:effectLst/>
              </a:rPr>
              <a:t>THREE or fewer activities won’t benefit much</a:t>
            </a:r>
            <a:r>
              <a:rPr lang="en-US" altLang="en-US" sz="2400" b="1" dirty="0">
                <a:effectLst/>
              </a:rPr>
              <a:t>; 4 or more has moderate effects; 14 or more has large effects.</a:t>
            </a:r>
          </a:p>
          <a:p>
            <a:r>
              <a:rPr lang="en-US" altLang="en-US" sz="2400" b="1" i="1" u="sng" dirty="0">
                <a:solidFill>
                  <a:srgbClr val="FF0000"/>
                </a:solidFill>
                <a:effectLst/>
              </a:rPr>
              <a:t>One bottom line: These campaigns can definitely change local communities—churches, universities, schools, workplaces. But a larger question remains…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08A1F-4700-F1D4-E271-44FAE0A6ACEF}"/>
              </a:ext>
            </a:extLst>
          </p:cNvPr>
          <p:cNvSpPr>
            <a:spLocks noGrp="1"/>
          </p:cNvSpPr>
          <p:nvPr>
            <p:ph type="title"/>
          </p:nvPr>
        </p:nvSpPr>
        <p:spPr/>
        <p:txBody>
          <a:bodyPr/>
          <a:lstStyle/>
          <a:p>
            <a:r>
              <a:rPr lang="en-US" dirty="0"/>
              <a:t>Barriers to Making Such Shifts</a:t>
            </a:r>
          </a:p>
        </p:txBody>
      </p:sp>
      <p:sp>
        <p:nvSpPr>
          <p:cNvPr id="3" name="Content Placeholder 2">
            <a:extLst>
              <a:ext uri="{FF2B5EF4-FFF2-40B4-BE49-F238E27FC236}">
                <a16:creationId xmlns:a16="http://schemas.microsoft.com/office/drawing/2014/main" id="{06FA12AF-C30C-8670-AB0C-CDFBCF98332B}"/>
              </a:ext>
            </a:extLst>
          </p:cNvPr>
          <p:cNvSpPr>
            <a:spLocks noGrp="1"/>
          </p:cNvSpPr>
          <p:nvPr>
            <p:ph idx="1"/>
          </p:nvPr>
        </p:nvSpPr>
        <p:spPr>
          <a:xfrm>
            <a:off x="0" y="2286000"/>
            <a:ext cx="9067800" cy="4572000"/>
          </a:xfrm>
        </p:spPr>
        <p:txBody>
          <a:bodyPr/>
          <a:lstStyle/>
          <a:p>
            <a:r>
              <a:rPr lang="en-US" dirty="0"/>
              <a:t>Individual Therapists</a:t>
            </a:r>
          </a:p>
          <a:p>
            <a:pPr lvl="1"/>
            <a:r>
              <a:rPr lang="en-US" dirty="0"/>
              <a:t>People don’t like change</a:t>
            </a:r>
          </a:p>
          <a:p>
            <a:pPr lvl="1"/>
            <a:r>
              <a:rPr lang="en-US" dirty="0"/>
              <a:t>Psychotherapy makes money. Psychoeducation models make less (i.e., groups) or make money only by indirect referrals.</a:t>
            </a:r>
          </a:p>
          <a:p>
            <a:pPr lvl="1"/>
            <a:r>
              <a:rPr lang="en-US" dirty="0"/>
              <a:t>Therapists might not be familiar with </a:t>
            </a:r>
            <a:r>
              <a:rPr lang="en-US" dirty="0" err="1"/>
              <a:t>psychoed</a:t>
            </a:r>
            <a:r>
              <a:rPr lang="en-US" dirty="0"/>
              <a:t> groups or might be unfamiliar with public health methods.</a:t>
            </a:r>
          </a:p>
          <a:p>
            <a:r>
              <a:rPr lang="en-US" dirty="0"/>
              <a:t>Systemic Resistances</a:t>
            </a:r>
          </a:p>
          <a:p>
            <a:pPr lvl="1"/>
            <a:r>
              <a:rPr lang="en-US" dirty="0"/>
              <a:t>The system of licensing and university and practicum training would all need to change to include other required competencies</a:t>
            </a:r>
          </a:p>
          <a:p>
            <a:endParaRPr lang="en-US" dirty="0"/>
          </a:p>
        </p:txBody>
      </p:sp>
    </p:spTree>
    <p:extLst>
      <p:ext uri="{BB962C8B-B14F-4D97-AF65-F5344CB8AC3E}">
        <p14:creationId xmlns:p14="http://schemas.microsoft.com/office/powerpoint/2010/main" val="383990462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F79DF-970D-D94D-9636-3C047FC17C1D}"/>
              </a:ext>
            </a:extLst>
          </p:cNvPr>
          <p:cNvSpPr>
            <a:spLocks noGrp="1"/>
          </p:cNvSpPr>
          <p:nvPr>
            <p:ph type="title"/>
          </p:nvPr>
        </p:nvSpPr>
        <p:spPr>
          <a:xfrm>
            <a:off x="152400" y="609600"/>
            <a:ext cx="8839200" cy="1295400"/>
          </a:xfrm>
        </p:spPr>
        <p:txBody>
          <a:bodyPr/>
          <a:lstStyle/>
          <a:p>
            <a:r>
              <a:rPr lang="en-US" dirty="0"/>
              <a:t>Additional Lessons: How to Do This without Disrupting Your Practice</a:t>
            </a:r>
          </a:p>
        </p:txBody>
      </p:sp>
      <p:sp>
        <p:nvSpPr>
          <p:cNvPr id="3" name="Content Placeholder 2">
            <a:extLst>
              <a:ext uri="{FF2B5EF4-FFF2-40B4-BE49-F238E27FC236}">
                <a16:creationId xmlns:a16="http://schemas.microsoft.com/office/drawing/2014/main" id="{96E4669A-9659-1ACF-CFEE-FE5CD1062184}"/>
              </a:ext>
            </a:extLst>
          </p:cNvPr>
          <p:cNvSpPr>
            <a:spLocks noGrp="1"/>
          </p:cNvSpPr>
          <p:nvPr>
            <p:ph idx="1"/>
          </p:nvPr>
        </p:nvSpPr>
        <p:spPr>
          <a:xfrm>
            <a:off x="0" y="2209800"/>
            <a:ext cx="8991600" cy="4495800"/>
          </a:xfrm>
        </p:spPr>
        <p:txBody>
          <a:bodyPr/>
          <a:lstStyle/>
          <a:p>
            <a:r>
              <a:rPr lang="en-US" sz="2400" dirty="0"/>
              <a:t>Classroom forgiveness education: Teach Sunday School or youth groups</a:t>
            </a:r>
          </a:p>
          <a:p>
            <a:r>
              <a:rPr lang="en-US" sz="2400" dirty="0"/>
              <a:t>Run REACH Forgiveness psychoeducational groups.</a:t>
            </a:r>
          </a:p>
          <a:p>
            <a:pPr lvl="1"/>
            <a:r>
              <a:rPr lang="en-US" dirty="0"/>
              <a:t>In a practice of four practitioners, there will likely be enough clients who have relationship conflicts to constitute a Saturday group (9-12 and 1-4) every four weeks. </a:t>
            </a:r>
          </a:p>
          <a:p>
            <a:r>
              <a:rPr lang="en-US" sz="2400" dirty="0"/>
              <a:t>DIY Workbooks</a:t>
            </a:r>
          </a:p>
          <a:p>
            <a:pPr lvl="1"/>
            <a:r>
              <a:rPr lang="en-US" dirty="0"/>
              <a:t>Use as a free adjunct to psychotherapy with forgiveness</a:t>
            </a:r>
          </a:p>
          <a:p>
            <a:r>
              <a:rPr lang="en-US" sz="2400" dirty="0"/>
              <a:t>Campaigns</a:t>
            </a:r>
          </a:p>
          <a:p>
            <a:pPr lvl="1"/>
            <a:r>
              <a:rPr lang="en-US" dirty="0"/>
              <a:t>Run Deep Dives at your church or (if you work at a university) your university</a:t>
            </a:r>
          </a:p>
        </p:txBody>
      </p:sp>
    </p:spTree>
    <p:extLst>
      <p:ext uri="{BB962C8B-B14F-4D97-AF65-F5344CB8AC3E}">
        <p14:creationId xmlns:p14="http://schemas.microsoft.com/office/powerpoint/2010/main" val="298463913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07310-E0EF-10DC-D3B6-467CC6470D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8F2A62-2368-702D-6A48-0A57DC87EB6A}"/>
              </a:ext>
            </a:extLst>
          </p:cNvPr>
          <p:cNvSpPr>
            <a:spLocks noGrp="1"/>
          </p:cNvSpPr>
          <p:nvPr>
            <p:ph type="title"/>
          </p:nvPr>
        </p:nvSpPr>
        <p:spPr>
          <a:xfrm>
            <a:off x="0" y="152400"/>
            <a:ext cx="9144000" cy="1752600"/>
          </a:xfrm>
        </p:spPr>
        <p:txBody>
          <a:bodyPr/>
          <a:lstStyle/>
          <a:p>
            <a:r>
              <a:rPr lang="en-US" dirty="0"/>
              <a:t>Additional Lessons: How to Do This without Disrupting Your Practice (cont.)</a:t>
            </a:r>
          </a:p>
        </p:txBody>
      </p:sp>
      <p:sp>
        <p:nvSpPr>
          <p:cNvPr id="3" name="Content Placeholder 2">
            <a:extLst>
              <a:ext uri="{FF2B5EF4-FFF2-40B4-BE49-F238E27FC236}">
                <a16:creationId xmlns:a16="http://schemas.microsoft.com/office/drawing/2014/main" id="{96D892CA-B976-2F53-A623-718A410B0290}"/>
              </a:ext>
            </a:extLst>
          </p:cNvPr>
          <p:cNvSpPr>
            <a:spLocks noGrp="1"/>
          </p:cNvSpPr>
          <p:nvPr>
            <p:ph idx="1"/>
          </p:nvPr>
        </p:nvSpPr>
        <p:spPr>
          <a:xfrm>
            <a:off x="0" y="2209800"/>
            <a:ext cx="8991600" cy="4495800"/>
          </a:xfrm>
        </p:spPr>
        <p:txBody>
          <a:bodyPr/>
          <a:lstStyle/>
          <a:p>
            <a:r>
              <a:rPr lang="en-US" dirty="0"/>
              <a:t>To do each of the activities on the previous slide, you can (a) use the volunteer activities (speaking on forgiveness, teach Sunday School or midweek; consulting pastors) as a way to promote your practice with people likely to be referred to your practice; (b) engage in training and supervision for classes offered, psychoeducational groups using REACH Forgiveness, and some campaign activities; (c) consult with others organizing campaign activities or provide volunteer (or compensated) lectures for the campaign.</a:t>
            </a:r>
          </a:p>
        </p:txBody>
      </p:sp>
    </p:spTree>
    <p:extLst>
      <p:ext uri="{BB962C8B-B14F-4D97-AF65-F5344CB8AC3E}">
        <p14:creationId xmlns:p14="http://schemas.microsoft.com/office/powerpoint/2010/main" val="292766476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D816D-45C4-2970-44DF-0C7A0DCCFFE5}"/>
              </a:ext>
            </a:extLst>
          </p:cNvPr>
          <p:cNvSpPr>
            <a:spLocks noGrp="1"/>
          </p:cNvSpPr>
          <p:nvPr>
            <p:ph type="title"/>
          </p:nvPr>
        </p:nvSpPr>
        <p:spPr>
          <a:xfrm>
            <a:off x="-76200" y="152400"/>
            <a:ext cx="9067800" cy="1752600"/>
          </a:xfrm>
        </p:spPr>
        <p:txBody>
          <a:bodyPr/>
          <a:lstStyle/>
          <a:p>
            <a:r>
              <a:rPr lang="en-US" dirty="0"/>
              <a:t>If you do a Deep Dive at your Church, these five things are essential</a:t>
            </a:r>
          </a:p>
        </p:txBody>
      </p:sp>
      <p:sp>
        <p:nvSpPr>
          <p:cNvPr id="3" name="Content Placeholder 2">
            <a:extLst>
              <a:ext uri="{FF2B5EF4-FFF2-40B4-BE49-F238E27FC236}">
                <a16:creationId xmlns:a16="http://schemas.microsoft.com/office/drawing/2014/main" id="{1595852B-6451-4735-7D9F-151A12DD21FE}"/>
              </a:ext>
            </a:extLst>
          </p:cNvPr>
          <p:cNvSpPr>
            <a:spLocks noGrp="1"/>
          </p:cNvSpPr>
          <p:nvPr>
            <p:ph idx="1"/>
          </p:nvPr>
        </p:nvSpPr>
        <p:spPr>
          <a:xfrm>
            <a:off x="76200" y="2362200"/>
            <a:ext cx="9067800" cy="3724275"/>
          </a:xfrm>
        </p:spPr>
        <p:txBody>
          <a:bodyPr/>
          <a:lstStyle/>
          <a:p>
            <a:r>
              <a:rPr lang="en-US" dirty="0"/>
              <a:t>Sermon series is good (time vital): 30-min not too good; 6 x 30-min great;</a:t>
            </a:r>
          </a:p>
          <a:p>
            <a:r>
              <a:rPr lang="en-US" dirty="0"/>
              <a:t>Speaker series (4 to 6): people like to hear great outside Christian speakers</a:t>
            </a:r>
          </a:p>
          <a:p>
            <a:r>
              <a:rPr lang="en-US" dirty="0"/>
              <a:t>Awareness plus practicing forgiveness</a:t>
            </a:r>
          </a:p>
          <a:p>
            <a:r>
              <a:rPr lang="en-US" dirty="0"/>
              <a:t>Existing groups &gt; ad hoc forgiveness groups</a:t>
            </a:r>
          </a:p>
          <a:p>
            <a:r>
              <a:rPr lang="en-US" dirty="0"/>
              <a:t>Activities in the sweet-spot: 1 hour to 4 hours (Workbooks, 3.3 hours; outside speaker 1 </a:t>
            </a:r>
            <a:r>
              <a:rPr lang="en-US" dirty="0" err="1"/>
              <a:t>hr</a:t>
            </a:r>
            <a:r>
              <a:rPr lang="en-US" dirty="0"/>
              <a:t>; sermons 6 x 30-min)</a:t>
            </a:r>
          </a:p>
        </p:txBody>
      </p:sp>
    </p:spTree>
    <p:extLst>
      <p:ext uri="{BB962C8B-B14F-4D97-AF65-F5344CB8AC3E}">
        <p14:creationId xmlns:p14="http://schemas.microsoft.com/office/powerpoint/2010/main" val="342514982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AA063-C2F6-CEA0-4B6F-B74AA16935DE}"/>
              </a:ext>
            </a:extLst>
          </p:cNvPr>
          <p:cNvSpPr>
            <a:spLocks noGrp="1"/>
          </p:cNvSpPr>
          <p:nvPr>
            <p:ph type="title"/>
          </p:nvPr>
        </p:nvSpPr>
        <p:spPr/>
        <p:txBody>
          <a:bodyPr/>
          <a:lstStyle/>
          <a:p>
            <a:r>
              <a:rPr lang="en-US" dirty="0"/>
              <a:t>Build New Skills with Public Health Methods</a:t>
            </a:r>
          </a:p>
        </p:txBody>
      </p:sp>
      <p:sp>
        <p:nvSpPr>
          <p:cNvPr id="3" name="Content Placeholder 2">
            <a:extLst>
              <a:ext uri="{FF2B5EF4-FFF2-40B4-BE49-F238E27FC236}">
                <a16:creationId xmlns:a16="http://schemas.microsoft.com/office/drawing/2014/main" id="{B80C5A38-CC7F-A944-349A-03F87B6C3C98}"/>
              </a:ext>
            </a:extLst>
          </p:cNvPr>
          <p:cNvSpPr>
            <a:spLocks noGrp="1"/>
          </p:cNvSpPr>
          <p:nvPr>
            <p:ph idx="1"/>
          </p:nvPr>
        </p:nvSpPr>
        <p:spPr>
          <a:xfrm>
            <a:off x="-76200" y="2133600"/>
            <a:ext cx="9220200" cy="4724400"/>
          </a:xfrm>
        </p:spPr>
        <p:txBody>
          <a:bodyPr/>
          <a:lstStyle/>
          <a:p>
            <a:r>
              <a:rPr lang="en-US" dirty="0"/>
              <a:t>Public Health is a field that requires a master’s degree to become proficient at the entry level. However, you can learn and practice public mental health skills without getting a degree by pursuing continuing education to build competencies that are pertinent.</a:t>
            </a:r>
          </a:p>
        </p:txBody>
      </p:sp>
    </p:spTree>
    <p:extLst>
      <p:ext uri="{BB962C8B-B14F-4D97-AF65-F5344CB8AC3E}">
        <p14:creationId xmlns:p14="http://schemas.microsoft.com/office/powerpoint/2010/main" val="409308058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397B1-236C-A031-BA75-591151844479}"/>
              </a:ext>
            </a:extLst>
          </p:cNvPr>
          <p:cNvSpPr>
            <a:spLocks noGrp="1"/>
          </p:cNvSpPr>
          <p:nvPr>
            <p:ph type="title"/>
          </p:nvPr>
        </p:nvSpPr>
        <p:spPr>
          <a:xfrm>
            <a:off x="-76200" y="533400"/>
            <a:ext cx="9220200" cy="1371600"/>
          </a:xfrm>
        </p:spPr>
        <p:txBody>
          <a:bodyPr/>
          <a:lstStyle/>
          <a:p>
            <a:r>
              <a:rPr lang="en-US" sz="2800" dirty="0"/>
              <a:t>Build New Skills with Public Health Methods (Many clinical psychologists and other mental health providers will already have training and experience in some of these.)</a:t>
            </a:r>
          </a:p>
        </p:txBody>
      </p:sp>
      <p:sp>
        <p:nvSpPr>
          <p:cNvPr id="3" name="Content Placeholder 2">
            <a:extLst>
              <a:ext uri="{FF2B5EF4-FFF2-40B4-BE49-F238E27FC236}">
                <a16:creationId xmlns:a16="http://schemas.microsoft.com/office/drawing/2014/main" id="{2E2B1732-8615-E8E9-3FCB-4AA3EFC0F74F}"/>
              </a:ext>
            </a:extLst>
          </p:cNvPr>
          <p:cNvSpPr>
            <a:spLocks noGrp="1"/>
          </p:cNvSpPr>
          <p:nvPr>
            <p:ph idx="1"/>
          </p:nvPr>
        </p:nvSpPr>
        <p:spPr>
          <a:xfrm>
            <a:off x="-76200" y="2286000"/>
            <a:ext cx="9144000" cy="4495800"/>
          </a:xfrm>
        </p:spPr>
        <p:txBody>
          <a:bodyPr/>
          <a:lstStyle/>
          <a:p>
            <a:r>
              <a:rPr lang="en-US" dirty="0"/>
              <a:t>Eight fundamental skills in public health:</a:t>
            </a:r>
          </a:p>
          <a:p>
            <a:pPr lvl="1"/>
            <a:r>
              <a:rPr lang="en-US" dirty="0"/>
              <a:t>screening and early detection, </a:t>
            </a:r>
          </a:p>
          <a:p>
            <a:pPr lvl="1"/>
            <a:r>
              <a:rPr lang="en-US" dirty="0"/>
              <a:t>surveillance, </a:t>
            </a:r>
          </a:p>
          <a:p>
            <a:pPr lvl="1"/>
            <a:r>
              <a:rPr lang="en-US" dirty="0"/>
              <a:t>improving access to services, </a:t>
            </a:r>
          </a:p>
          <a:p>
            <a:pPr lvl="1"/>
            <a:r>
              <a:rPr lang="en-US" dirty="0"/>
              <a:t>policies that help people engage in activities that help them, </a:t>
            </a:r>
          </a:p>
          <a:p>
            <a:pPr lvl="1"/>
            <a:r>
              <a:rPr lang="en-US" dirty="0"/>
              <a:t>research in collaboration with communities,</a:t>
            </a:r>
          </a:p>
          <a:p>
            <a:pPr lvl="1"/>
            <a:r>
              <a:rPr lang="en-US" dirty="0"/>
              <a:t>crisis intervention, </a:t>
            </a:r>
          </a:p>
          <a:p>
            <a:pPr lvl="1"/>
            <a:r>
              <a:rPr lang="en-US" dirty="0"/>
              <a:t>cultural sensitivity, and </a:t>
            </a:r>
          </a:p>
          <a:p>
            <a:pPr lvl="1"/>
            <a:r>
              <a:rPr lang="en-US" dirty="0"/>
              <a:t>helping needy populations use needed services </a:t>
            </a:r>
          </a:p>
          <a:p>
            <a:endParaRPr lang="en-US" dirty="0"/>
          </a:p>
        </p:txBody>
      </p:sp>
    </p:spTree>
    <p:extLst>
      <p:ext uri="{BB962C8B-B14F-4D97-AF65-F5344CB8AC3E}">
        <p14:creationId xmlns:p14="http://schemas.microsoft.com/office/powerpoint/2010/main" val="123271416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a:extLst>
              <a:ext uri="{FF2B5EF4-FFF2-40B4-BE49-F238E27FC236}">
                <a16:creationId xmlns:a16="http://schemas.microsoft.com/office/drawing/2014/main" id="{4BAF4D52-D441-BE30-E20C-8471CD649B0A}"/>
              </a:ext>
            </a:extLst>
          </p:cNvPr>
          <p:cNvSpPr>
            <a:spLocks noGrp="1" noRot="1" noChangeArrowheads="1"/>
          </p:cNvSpPr>
          <p:nvPr>
            <p:ph type="title"/>
          </p:nvPr>
        </p:nvSpPr>
        <p:spPr>
          <a:solidFill>
            <a:srgbClr val="66CCFF"/>
          </a:solidFill>
          <a:ln>
            <a:solidFill>
              <a:schemeClr val="accent2"/>
            </a:solidFill>
            <a:miter lim="800000"/>
            <a:headEnd/>
            <a:tailEnd/>
          </a:ln>
        </p:spPr>
        <p:txBody>
          <a:bodyPr/>
          <a:lstStyle/>
          <a:p>
            <a:pPr eaLnBrk="1" hangingPunct="1">
              <a:defRPr/>
            </a:pPr>
            <a:r>
              <a:rPr lang="en-US" altLang="en-US" dirty="0"/>
              <a:t>Questions and Answers</a:t>
            </a:r>
          </a:p>
        </p:txBody>
      </p:sp>
      <p:pic>
        <p:nvPicPr>
          <p:cNvPr id="75779" name="Picture 3" descr="Tetons 102-0285_IMG">
            <a:extLst>
              <a:ext uri="{FF2B5EF4-FFF2-40B4-BE49-F238E27FC236}">
                <a16:creationId xmlns:a16="http://schemas.microsoft.com/office/drawing/2014/main" id="{6C6734F4-8D11-0803-97CD-1CAD53E569A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1752600"/>
            <a:ext cx="7467600" cy="46482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B6C18-219D-4402-4D2F-46B82A695E85}"/>
              </a:ext>
            </a:extLst>
          </p:cNvPr>
          <p:cNvSpPr>
            <a:spLocks noGrp="1"/>
          </p:cNvSpPr>
          <p:nvPr>
            <p:ph type="title"/>
          </p:nvPr>
        </p:nvSpPr>
        <p:spPr/>
        <p:txBody>
          <a:bodyPr/>
          <a:lstStyle/>
          <a:p>
            <a:r>
              <a:rPr lang="en-US" dirty="0"/>
              <a:t>Appendix</a:t>
            </a:r>
          </a:p>
        </p:txBody>
      </p:sp>
      <p:sp>
        <p:nvSpPr>
          <p:cNvPr id="3" name="Content Placeholder 2">
            <a:extLst>
              <a:ext uri="{FF2B5EF4-FFF2-40B4-BE49-F238E27FC236}">
                <a16:creationId xmlns:a16="http://schemas.microsoft.com/office/drawing/2014/main" id="{5D19E8B9-42C4-D77A-E02B-62E0BFC8E021}"/>
              </a:ext>
            </a:extLst>
          </p:cNvPr>
          <p:cNvSpPr>
            <a:spLocks noGrp="1"/>
          </p:cNvSpPr>
          <p:nvPr>
            <p:ph idx="1"/>
          </p:nvPr>
        </p:nvSpPr>
        <p:spPr/>
        <p:txBody>
          <a:bodyPr/>
          <a:lstStyle/>
          <a:p>
            <a:r>
              <a:rPr lang="en-US" dirty="0"/>
              <a:t>Can Forgiveness contribute to peace?</a:t>
            </a:r>
          </a:p>
        </p:txBody>
      </p:sp>
    </p:spTree>
    <p:extLst>
      <p:ext uri="{BB962C8B-B14F-4D97-AF65-F5344CB8AC3E}">
        <p14:creationId xmlns:p14="http://schemas.microsoft.com/office/powerpoint/2010/main" val="282211418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A59EE-9CCF-D492-0D5A-E28EC907527A}"/>
              </a:ext>
            </a:extLst>
          </p:cNvPr>
          <p:cNvSpPr>
            <a:spLocks noGrp="1"/>
          </p:cNvSpPr>
          <p:nvPr>
            <p:ph type="title"/>
          </p:nvPr>
        </p:nvSpPr>
        <p:spPr>
          <a:xfrm>
            <a:off x="0" y="76200"/>
            <a:ext cx="9144000" cy="990600"/>
          </a:xfrm>
        </p:spPr>
        <p:txBody>
          <a:bodyPr/>
          <a:lstStyle/>
          <a:p>
            <a:pPr>
              <a:defRPr/>
            </a:pPr>
            <a:r>
              <a:rPr lang="en-US" sz="4000" dirty="0"/>
              <a:t>Why </a:t>
            </a:r>
            <a:r>
              <a:rPr lang="en-US" sz="4000" dirty="0" err="1"/>
              <a:t>UNforgiveness</a:t>
            </a:r>
            <a:r>
              <a:rPr lang="en-US" sz="4000" dirty="0"/>
              <a:t> Is a Threat to Restoration of Peace and Public Health</a:t>
            </a:r>
          </a:p>
        </p:txBody>
      </p:sp>
      <p:sp>
        <p:nvSpPr>
          <p:cNvPr id="41987" name="Content Placeholder 2">
            <a:extLst>
              <a:ext uri="{FF2B5EF4-FFF2-40B4-BE49-F238E27FC236}">
                <a16:creationId xmlns:a16="http://schemas.microsoft.com/office/drawing/2014/main" id="{BF7ECD47-F0CA-C00A-1125-615158E2A255}"/>
              </a:ext>
            </a:extLst>
          </p:cNvPr>
          <p:cNvSpPr>
            <a:spLocks noGrp="1" noChangeArrowheads="1"/>
          </p:cNvSpPr>
          <p:nvPr>
            <p:ph idx="1"/>
          </p:nvPr>
        </p:nvSpPr>
        <p:spPr>
          <a:xfrm>
            <a:off x="-76200" y="1143000"/>
            <a:ext cx="9220200" cy="5638800"/>
          </a:xfrm>
        </p:spPr>
        <p:txBody>
          <a:bodyPr/>
          <a:lstStyle/>
          <a:p>
            <a:r>
              <a:rPr lang="en-US" altLang="en-US" sz="2800" dirty="0">
                <a:effectLst/>
              </a:rPr>
              <a:t>One great need in the polarized world is creating tolerance, forbearance, acceptance, and forgiveness. </a:t>
            </a:r>
          </a:p>
          <a:p>
            <a:r>
              <a:rPr lang="en-US" altLang="en-US" sz="2800" dirty="0">
                <a:effectLst/>
              </a:rPr>
              <a:t>When differences cannot be resolved within countries or across nations, often conflict and war erupt. </a:t>
            </a:r>
          </a:p>
          <a:p>
            <a:r>
              <a:rPr lang="en-US" altLang="en-US" sz="2800" dirty="0">
                <a:effectLst/>
              </a:rPr>
              <a:t>The death and destruction occurring as a consequence </a:t>
            </a:r>
          </a:p>
          <a:p>
            <a:pPr lvl="1"/>
            <a:r>
              <a:rPr lang="en-US" altLang="en-US" dirty="0">
                <a:effectLst/>
              </a:rPr>
              <a:t>cause pain and privation during the conflict</a:t>
            </a:r>
          </a:p>
          <a:p>
            <a:pPr lvl="1"/>
            <a:r>
              <a:rPr lang="en-US" altLang="en-US" dirty="0">
                <a:effectLst/>
              </a:rPr>
              <a:t>unsettle people leading up to the conflict</a:t>
            </a:r>
          </a:p>
          <a:p>
            <a:pPr lvl="1"/>
            <a:r>
              <a:rPr lang="en-US" altLang="en-US" dirty="0">
                <a:effectLst/>
              </a:rPr>
              <a:t>outlast the conflict in terms of unforgiveness due to perceived injustices perpetrated by the other side. </a:t>
            </a:r>
          </a:p>
          <a:p>
            <a:r>
              <a:rPr lang="en-US" altLang="en-US" sz="2800" dirty="0">
                <a:effectLst/>
              </a:rPr>
              <a:t>Injustices are rarely one-sided. Admitting to being a cause of injustices and moving towards reconciliation is a challenge for any political entity.</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CDC2A-5D26-A391-4440-9FE3B1A25FA5}"/>
              </a:ext>
            </a:extLst>
          </p:cNvPr>
          <p:cNvSpPr>
            <a:spLocks noGrp="1"/>
          </p:cNvSpPr>
          <p:nvPr>
            <p:ph type="title"/>
          </p:nvPr>
        </p:nvSpPr>
        <p:spPr>
          <a:xfrm>
            <a:off x="0" y="0"/>
            <a:ext cx="9067800" cy="1981200"/>
          </a:xfrm>
        </p:spPr>
        <p:txBody>
          <a:bodyPr/>
          <a:lstStyle/>
          <a:p>
            <a:pPr>
              <a:defRPr/>
            </a:pPr>
            <a:r>
              <a:rPr lang="en-US" dirty="0"/>
              <a:t>Promoting Forgiveness Might Help Restore Peace in a Post-Conflict Society in Transitional Justice and in Stable Societies</a:t>
            </a:r>
          </a:p>
        </p:txBody>
      </p:sp>
      <p:sp>
        <p:nvSpPr>
          <p:cNvPr id="3" name="Content Placeholder 2">
            <a:extLst>
              <a:ext uri="{FF2B5EF4-FFF2-40B4-BE49-F238E27FC236}">
                <a16:creationId xmlns:a16="http://schemas.microsoft.com/office/drawing/2014/main" id="{417E0F6C-A367-96E2-17F0-A5B5BE89EA19}"/>
              </a:ext>
            </a:extLst>
          </p:cNvPr>
          <p:cNvSpPr>
            <a:spLocks noGrp="1"/>
          </p:cNvSpPr>
          <p:nvPr>
            <p:ph idx="1"/>
          </p:nvPr>
        </p:nvSpPr>
        <p:spPr>
          <a:xfrm>
            <a:off x="457200" y="3048000"/>
            <a:ext cx="8229600" cy="3078163"/>
          </a:xfrm>
        </p:spPr>
        <p:txBody>
          <a:bodyPr/>
          <a:lstStyle/>
          <a:p>
            <a:pPr>
              <a:defRPr/>
            </a:pPr>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2A369-E4C3-9426-65B7-E2D9D4B888C3}"/>
              </a:ext>
            </a:extLst>
          </p:cNvPr>
          <p:cNvSpPr>
            <a:spLocks noGrp="1"/>
          </p:cNvSpPr>
          <p:nvPr>
            <p:ph type="title"/>
          </p:nvPr>
        </p:nvSpPr>
        <p:spPr>
          <a:xfrm>
            <a:off x="-76200" y="0"/>
            <a:ext cx="9144000" cy="1371600"/>
          </a:xfrm>
        </p:spPr>
        <p:txBody>
          <a:bodyPr/>
          <a:lstStyle/>
          <a:p>
            <a:pPr>
              <a:defRPr/>
            </a:pPr>
            <a:r>
              <a:rPr lang="en-US" dirty="0"/>
              <a:t>An Aside—About Societal Applications</a:t>
            </a:r>
          </a:p>
        </p:txBody>
      </p:sp>
      <p:pic>
        <p:nvPicPr>
          <p:cNvPr id="45059" name="Picture 2">
            <a:extLst>
              <a:ext uri="{FF2B5EF4-FFF2-40B4-BE49-F238E27FC236}">
                <a16:creationId xmlns:a16="http://schemas.microsoft.com/office/drawing/2014/main" id="{DD7F184A-64F6-E111-1804-A5A7CFD6FCC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87688" y="1600200"/>
            <a:ext cx="3389312" cy="5167313"/>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Capsules</Template>
  <TotalTime>50132</TotalTime>
  <Words>8958</Words>
  <Application>Microsoft Macintosh PowerPoint</Application>
  <PresentationFormat>On-screen Show (4:3)</PresentationFormat>
  <Paragraphs>580</Paragraphs>
  <Slides>109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109</vt:i4>
      </vt:variant>
    </vt:vector>
  </HeadingPairs>
  <TitlesOfParts>
    <vt:vector size="115" baseType="lpstr">
      <vt:lpstr>Arial</vt:lpstr>
      <vt:lpstr>Calibri</vt:lpstr>
      <vt:lpstr>Garamond</vt:lpstr>
      <vt:lpstr>Times New Roman</vt:lpstr>
      <vt:lpstr>Wingdings</vt:lpstr>
      <vt:lpstr>Capsules</vt:lpstr>
      <vt:lpstr>Shifting from Psychotherapy to Population Mental Health: A New Paradigm for Community Change</vt:lpstr>
      <vt:lpstr>QR Code</vt:lpstr>
      <vt:lpstr>Abstract</vt:lpstr>
      <vt:lpstr>Learning Objectives</vt:lpstr>
      <vt:lpstr>Learning Objective 1</vt:lpstr>
      <vt:lpstr>Needs for Mental Health (MH) Services Exceed Projected Availability of Treatment</vt:lpstr>
      <vt:lpstr>Task Force Headed by Ken Dodge Recommends Therapists Move Some Hours from Psychotherapy to Public Health  </vt:lpstr>
      <vt:lpstr>Arthur C. Evans, Jr., Chief Executive Officer of the American Psychological Association, addressed this deficit</vt:lpstr>
      <vt:lpstr>Barriers to Making Such Shifts</vt:lpstr>
      <vt:lpstr>Learning Objective 1</vt:lpstr>
      <vt:lpstr>Can Positive Psychology (and in Particular Forgiveness Studies) Help Reduce the Global Mental Health Crisis?</vt:lpstr>
      <vt:lpstr>Shifts in Mental Health Provision of Services</vt:lpstr>
      <vt:lpstr>Promoting Virtues</vt:lpstr>
      <vt:lpstr>Specific Target Virtues</vt:lpstr>
      <vt:lpstr>General Model</vt:lpstr>
      <vt:lpstr>Learning Objective 2</vt:lpstr>
      <vt:lpstr>If these are our criteria…</vt:lpstr>
      <vt:lpstr>Three Types of Interventions</vt:lpstr>
      <vt:lpstr>All three …</vt:lpstr>
      <vt:lpstr>Classroom Forgiveness Education</vt:lpstr>
      <vt:lpstr>Enright’s Process Model</vt:lpstr>
      <vt:lpstr>Enright’s Process Model (20 total units making up 4 phases)  (Uncovering Phase—Units 1-8)</vt:lpstr>
      <vt:lpstr>Enright’s Process Model (Decision Phase—Units 9-11)</vt:lpstr>
      <vt:lpstr>Enright’s Process Model (Work Phase—Units 12-15)</vt:lpstr>
      <vt:lpstr>Enright’s Process Model (Deepening Phase—Units 16-20) Gaining a wider perspective</vt:lpstr>
      <vt:lpstr>What Kind of Evidence?</vt:lpstr>
      <vt:lpstr>Effectiveness and Efficiency of Enright’s Process Model—Forgiveness Therapy and Classroom Studies</vt:lpstr>
      <vt:lpstr>Classroom interventions (Bob Enright and Suzanne Freedman): Effectiveness versus efficiency</vt:lpstr>
      <vt:lpstr>Forgiveness with school-aged children (Rapp et al., 2022)</vt:lpstr>
      <vt:lpstr>Psychoeducational Groups</vt:lpstr>
      <vt:lpstr>REACH Forgiveness</vt:lpstr>
      <vt:lpstr>5 Steps to REACH Emotional Forgiveness —“Core” of the method—plus Decision to Forgive</vt:lpstr>
      <vt:lpstr>The full method</vt:lpstr>
      <vt:lpstr>Running Groups</vt:lpstr>
      <vt:lpstr>Who Can Run REACH Forgiveness Groups?</vt:lpstr>
      <vt:lpstr>Christian-Accommodated REACH Forgiveness: What Were the Accommodations?</vt:lpstr>
      <vt:lpstr>Christian-Accommodated REACH Forgiveness: What Were the Accommodations?</vt:lpstr>
      <vt:lpstr>Christian Accommodated REACH Forgiveness: What Were the Outcomes?</vt:lpstr>
      <vt:lpstr>Christian-Accommodated REACH Forgiveness: What Were the Outcomes?</vt:lpstr>
      <vt:lpstr>Secular REACH Forgiveness with Christians</vt:lpstr>
      <vt:lpstr>Additional Forgiveness Interventions That Have Been Studied in Psychoeducational Groups</vt:lpstr>
      <vt:lpstr>Luskin’s Forgive for Good Model (CBT)</vt:lpstr>
      <vt:lpstr>Luskin’s Forgive for Good Model (CBT)</vt:lpstr>
      <vt:lpstr>Wade’s Yalom-Based Group Process Model </vt:lpstr>
      <vt:lpstr>Theory of Wade’s Yalom-Based Group Process Model </vt:lpstr>
      <vt:lpstr>Content Focused on in Wade’s Process Forgiveness Group</vt:lpstr>
      <vt:lpstr>Wade’s Yalom-Based Group Process Model</vt:lpstr>
      <vt:lpstr>Wade’s Yalom-Based Group Process Model: How effective and how efficient?</vt:lpstr>
      <vt:lpstr>Generalizations from Comparing the Content of the Various Interventions</vt:lpstr>
      <vt:lpstr>Similarities That All or Most Share</vt:lpstr>
      <vt:lpstr>Similarities Shared by Some But Not by Others</vt:lpstr>
      <vt:lpstr>Comparing All</vt:lpstr>
      <vt:lpstr>Build Your Own Adventure (in Forgiveness)</vt:lpstr>
      <vt:lpstr>Available here for the first time</vt:lpstr>
      <vt:lpstr>REACH Forgiveness Evidence-based DIY Workbooks</vt:lpstr>
      <vt:lpstr>For public health application…</vt:lpstr>
      <vt:lpstr>History of Efforts</vt:lpstr>
      <vt:lpstr>3-Hour DIY Workbook</vt:lpstr>
      <vt:lpstr>Putting the Lessons to Work (A Project Funded by the Templeton World Charity Foundation [TWCF]; HO Man Yee, PI)</vt:lpstr>
      <vt:lpstr>Briefer, International, N = 4,598</vt:lpstr>
      <vt:lpstr>Omnibus Means over Time for Unforgiveness, Depression, and Anxiety</vt:lpstr>
      <vt:lpstr>Site-by-Site Results</vt:lpstr>
      <vt:lpstr>We have posted, on a central website, all translations of the workbook (without cost) https://reach.discoverforgiveness.org </vt:lpstr>
      <vt:lpstr>Comparing DIY Workbooks to Groups—Take Home: DIY Workbooks Twice as Effective as Groups</vt:lpstr>
      <vt:lpstr>With 3.34 hour DIY Workbooks, we have a tool to help people in the public forgive in larger groups</vt:lpstr>
      <vt:lpstr>Comparing DIY Workbooks to Groups—Take Home: DIY Workbooks Twice as Efficient as Groups (but equal in effectiveness to 6-hour groups)</vt:lpstr>
      <vt:lpstr>Effective vs Efficient</vt:lpstr>
      <vt:lpstr>Community Campaigns</vt:lpstr>
      <vt:lpstr>Mediating Structures</vt:lpstr>
      <vt:lpstr>What if we tried a community program to promote forgiveness using the awareness-raising in communities that already value forgiveness (like religious communities)?</vt:lpstr>
      <vt:lpstr>Awareness-Raising Forgiveness Campaigns—Christian Colleges</vt:lpstr>
      <vt:lpstr>We Gave the Following Suggestions to the Universities. They Used about Half and about Half of Their Own</vt:lpstr>
      <vt:lpstr>Examples of Awareness-Raising Activities (Active bold; Passive normal)</vt:lpstr>
      <vt:lpstr>Examples of Awareness-Raising Activities (Active in bold)</vt:lpstr>
      <vt:lpstr>Examples of Awareness-Raising Activities (Active in bold)</vt:lpstr>
      <vt:lpstr>Examples of Active Awareness-Raising Activities (Active in bold)</vt:lpstr>
      <vt:lpstr>Examples of Active Awareness-Raising Activities (Active in bold)</vt:lpstr>
      <vt:lpstr>Examples of Active Awareness-Raising Activities (Active in bold)</vt:lpstr>
      <vt:lpstr>Two Positive Lessons for Awareness-Raising Campaigns</vt:lpstr>
      <vt:lpstr>Two Positive Lessons for Awareness-Raising Campaigns</vt:lpstr>
      <vt:lpstr>After-Action Review of three awareness-raising studies: Why small benefits?</vt:lpstr>
      <vt:lpstr>Conclusion: Change Communities and Change Intervention</vt:lpstr>
      <vt:lpstr>One Example: Ortega Bechara et al. (2024)—Colombia</vt:lpstr>
      <vt:lpstr>Four Research Questions</vt:lpstr>
      <vt:lpstr>What were the 16 types of activities that people could choose among? </vt:lpstr>
      <vt:lpstr>PowerPoint Presentation</vt:lpstr>
      <vt:lpstr>Learning Objective 3</vt:lpstr>
      <vt:lpstr>A Few Practical Lessons in Designing a Forgiveness Campaign</vt:lpstr>
      <vt:lpstr>Practical Lessons in Designing a Forgiveness Campaign</vt:lpstr>
      <vt:lpstr>Additional Lessons: How to Do This without Disrupting Your Practice</vt:lpstr>
      <vt:lpstr>Additional Lessons: How to Do This without Disrupting Your Practice (cont.)</vt:lpstr>
      <vt:lpstr>If you do a Deep Dive at your Church, these five things are essential</vt:lpstr>
      <vt:lpstr>Build New Skills with Public Health Methods</vt:lpstr>
      <vt:lpstr>Build New Skills with Public Health Methods (Many clinical psychologists and other mental health providers will already have training and experience in some of these.)</vt:lpstr>
      <vt:lpstr>Questions and Answers</vt:lpstr>
      <vt:lpstr>Appendix</vt:lpstr>
      <vt:lpstr>Why UNforgiveness Is a Threat to Restoration of Peace and Public Health</vt:lpstr>
      <vt:lpstr>Promoting Forgiveness Might Help Restore Peace in a Post-Conflict Society in Transitional Justice and in Stable Societies</vt:lpstr>
      <vt:lpstr>An Aside—About Societal Applications</vt:lpstr>
      <vt:lpstr>Complex Adaptive Systems</vt:lpstr>
      <vt:lpstr>Complex Adaptive Systems</vt:lpstr>
      <vt:lpstr>Gamiz et al. (2022)</vt:lpstr>
      <vt:lpstr>Complex Adaptive Systems</vt:lpstr>
      <vt:lpstr>Complex Adaptive Systems</vt:lpstr>
      <vt:lpstr>So, what I’m about to do…</vt:lpstr>
      <vt:lpstr>You be the judge</vt:lpstr>
      <vt:lpstr>A Theoretical Thought to End</vt:lpstr>
      <vt:lpstr>Free Resources</vt:lpstr>
      <vt:lpstr>Comparing DIY Workbooks to Groups—Take Home: DIY Workbooks Twice as Effective as Groups (see bottom two lines)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Everett Worthington</dc:creator>
  <cp:lastModifiedBy>User</cp:lastModifiedBy>
  <cp:revision>463</cp:revision>
  <cp:lastPrinted>2020-02-11T20:34:55Z</cp:lastPrinted>
  <dcterms:created xsi:type="dcterms:W3CDTF">1601-01-01T00:00:00Z</dcterms:created>
  <dcterms:modified xsi:type="dcterms:W3CDTF">2025-09-23T23:43:17Z</dcterms:modified>
</cp:coreProperties>
</file>