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8"/>
  </p:notesMasterIdLst>
  <p:handoutMasterIdLst>
    <p:handoutMasterId r:id="rId149"/>
  </p:handoutMasterIdLst>
  <p:sldIdLst>
    <p:sldId id="256" r:id="rId2"/>
    <p:sldId id="1459" r:id="rId3"/>
    <p:sldId id="1353" r:id="rId4"/>
    <p:sldId id="1354" r:id="rId5"/>
    <p:sldId id="1296" r:id="rId6"/>
    <p:sldId id="1305" r:id="rId7"/>
    <p:sldId id="1341" r:id="rId8"/>
    <p:sldId id="1295" r:id="rId9"/>
    <p:sldId id="1349" r:id="rId10"/>
    <p:sldId id="1303" r:id="rId11"/>
    <p:sldId id="1416" r:id="rId12"/>
    <p:sldId id="1300" r:id="rId13"/>
    <p:sldId id="1301" r:id="rId14"/>
    <p:sldId id="1302" r:id="rId15"/>
    <p:sldId id="1342" r:id="rId16"/>
    <p:sldId id="1361" r:id="rId17"/>
    <p:sldId id="1092" r:id="rId18"/>
    <p:sldId id="1309" r:id="rId19"/>
    <p:sldId id="1350" r:id="rId20"/>
    <p:sldId id="772" r:id="rId21"/>
    <p:sldId id="1142" r:id="rId22"/>
    <p:sldId id="1143" r:id="rId23"/>
    <p:sldId id="1144" r:id="rId24"/>
    <p:sldId id="1382" r:id="rId25"/>
    <p:sldId id="1016" r:id="rId26"/>
    <p:sldId id="1452" r:id="rId27"/>
    <p:sldId id="1355" r:id="rId28"/>
    <p:sldId id="375" r:id="rId29"/>
    <p:sldId id="1191" r:id="rId30"/>
    <p:sldId id="1417" r:id="rId31"/>
    <p:sldId id="1351" r:id="rId32"/>
    <p:sldId id="1325" r:id="rId33"/>
    <p:sldId id="1117" r:id="rId34"/>
    <p:sldId id="1147" r:id="rId35"/>
    <p:sldId id="1387" r:id="rId36"/>
    <p:sldId id="1418" r:id="rId37"/>
    <p:sldId id="1421" r:id="rId38"/>
    <p:sldId id="1420" r:id="rId39"/>
    <p:sldId id="1422" r:id="rId40"/>
    <p:sldId id="1371" r:id="rId41"/>
    <p:sldId id="1388" r:id="rId42"/>
    <p:sldId id="1389" r:id="rId43"/>
    <p:sldId id="1390" r:id="rId44"/>
    <p:sldId id="1391" r:id="rId45"/>
    <p:sldId id="1453" r:id="rId46"/>
    <p:sldId id="1423" r:id="rId47"/>
    <p:sldId id="1202" r:id="rId48"/>
    <p:sldId id="1426" r:id="rId49"/>
    <p:sldId id="1392" r:id="rId50"/>
    <p:sldId id="1424" r:id="rId51"/>
    <p:sldId id="1430" r:id="rId52"/>
    <p:sldId id="1372" r:id="rId53"/>
    <p:sldId id="1434" r:id="rId54"/>
    <p:sldId id="1431" r:id="rId55"/>
    <p:sldId id="1432" r:id="rId56"/>
    <p:sldId id="1454" r:id="rId57"/>
    <p:sldId id="1433" r:id="rId58"/>
    <p:sldId id="1438" r:id="rId59"/>
    <p:sldId id="1436" r:id="rId60"/>
    <p:sldId id="1437" r:id="rId61"/>
    <p:sldId id="1373" r:id="rId62"/>
    <p:sldId id="1435" r:id="rId63"/>
    <p:sldId id="1376" r:id="rId64"/>
    <p:sldId id="1455" r:id="rId65"/>
    <p:sldId id="1441" r:id="rId66"/>
    <p:sldId id="1440" r:id="rId67"/>
    <p:sldId id="1439" r:id="rId68"/>
    <p:sldId id="1445" r:id="rId69"/>
    <p:sldId id="1377" r:id="rId70"/>
    <p:sldId id="1378" r:id="rId71"/>
    <p:sldId id="1442" r:id="rId72"/>
    <p:sldId id="1443" r:id="rId73"/>
    <p:sldId id="1444" r:id="rId74"/>
    <p:sldId id="1379" r:id="rId75"/>
    <p:sldId id="1383" r:id="rId76"/>
    <p:sldId id="1384" r:id="rId77"/>
    <p:sldId id="1385" r:id="rId78"/>
    <p:sldId id="1456" r:id="rId79"/>
    <p:sldId id="1394" r:id="rId80"/>
    <p:sldId id="1393" r:id="rId81"/>
    <p:sldId id="1395" r:id="rId82"/>
    <p:sldId id="1396" r:id="rId83"/>
    <p:sldId id="1323" r:id="rId84"/>
    <p:sldId id="1357" r:id="rId85"/>
    <p:sldId id="1447" r:id="rId86"/>
    <p:sldId id="1448" r:id="rId87"/>
    <p:sldId id="1449" r:id="rId88"/>
    <p:sldId id="1340" r:id="rId89"/>
    <p:sldId id="1149" r:id="rId90"/>
    <p:sldId id="1331" r:id="rId91"/>
    <p:sldId id="1151" r:id="rId92"/>
    <p:sldId id="1332" r:id="rId93"/>
    <p:sldId id="1334" r:id="rId94"/>
    <p:sldId id="1088" r:id="rId95"/>
    <p:sldId id="1086" r:id="rId96"/>
    <p:sldId id="1087" r:id="rId97"/>
    <p:sldId id="1358" r:id="rId98"/>
    <p:sldId id="1079" r:id="rId99"/>
    <p:sldId id="1225" r:id="rId100"/>
    <p:sldId id="1110" r:id="rId101"/>
    <p:sldId id="1364" r:id="rId102"/>
    <p:sldId id="1343" r:id="rId103"/>
    <p:sldId id="1344" r:id="rId104"/>
    <p:sldId id="1403" r:id="rId105"/>
    <p:sldId id="1404" r:id="rId106"/>
    <p:sldId id="1408" r:id="rId107"/>
    <p:sldId id="1410" r:id="rId108"/>
    <p:sldId id="1409" r:id="rId109"/>
    <p:sldId id="1405" r:id="rId110"/>
    <p:sldId id="1411" r:id="rId111"/>
    <p:sldId id="1457" r:id="rId112"/>
    <p:sldId id="1406" r:id="rId113"/>
    <p:sldId id="1450" r:id="rId114"/>
    <p:sldId id="1415" r:id="rId115"/>
    <p:sldId id="1269" r:id="rId116"/>
    <p:sldId id="1047" r:id="rId117"/>
    <p:sldId id="346" r:id="rId118"/>
    <p:sldId id="1116" r:id="rId119"/>
    <p:sldId id="929" r:id="rId120"/>
    <p:sldId id="1451" r:id="rId121"/>
    <p:sldId id="1336" r:id="rId122"/>
    <p:sldId id="1398" r:id="rId123"/>
    <p:sldId id="1401" r:id="rId124"/>
    <p:sldId id="1399" r:id="rId125"/>
    <p:sldId id="1402" r:id="rId126"/>
    <p:sldId id="1155" r:id="rId127"/>
    <p:sldId id="1160" r:id="rId128"/>
    <p:sldId id="1161" r:id="rId129"/>
    <p:sldId id="1162" r:id="rId130"/>
    <p:sldId id="1158" r:id="rId131"/>
    <p:sldId id="1367" r:id="rId132"/>
    <p:sldId id="1368" r:id="rId133"/>
    <p:sldId id="1156" r:id="rId134"/>
    <p:sldId id="1157" r:id="rId135"/>
    <p:sldId id="1360" r:id="rId136"/>
    <p:sldId id="1370" r:id="rId137"/>
    <p:sldId id="1458" r:id="rId138"/>
    <p:sldId id="406" r:id="rId139"/>
    <p:sldId id="407" r:id="rId140"/>
    <p:sldId id="403" r:id="rId141"/>
    <p:sldId id="404" r:id="rId142"/>
    <p:sldId id="405" r:id="rId143"/>
    <p:sldId id="335" r:id="rId144"/>
    <p:sldId id="363" r:id="rId145"/>
    <p:sldId id="397" r:id="rId146"/>
    <p:sldId id="301" r:id="rId14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4694"/>
  </p:normalViewPr>
  <p:slideViewPr>
    <p:cSldViewPr>
      <p:cViewPr varScale="1">
        <p:scale>
          <a:sx n="121" d="100"/>
          <a:sy n="121" d="100"/>
        </p:scale>
        <p:origin x="177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9DFB4CEE-6F67-E7D6-64BE-A1B07519EB2C}"/>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New Roman" panose="02020603050405020304" pitchFamily="18" charset="0"/>
              </a:defRPr>
            </a:lvl1pPr>
          </a:lstStyle>
          <a:p>
            <a:pPr>
              <a:defRPr/>
            </a:pPr>
            <a:endParaRPr lang="en-US" altLang="en-US"/>
          </a:p>
        </p:txBody>
      </p:sp>
      <p:sp>
        <p:nvSpPr>
          <p:cNvPr id="235523" name="Rectangle 3">
            <a:extLst>
              <a:ext uri="{FF2B5EF4-FFF2-40B4-BE49-F238E27FC236}">
                <a16:creationId xmlns:a16="http://schemas.microsoft.com/office/drawing/2014/main" id="{1168D702-9D21-B987-4738-5DF8A11A83AA}"/>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defRPr>
            </a:lvl1pPr>
          </a:lstStyle>
          <a:p>
            <a:pPr>
              <a:defRPr/>
            </a:pPr>
            <a:endParaRPr lang="en-US" altLang="en-US"/>
          </a:p>
        </p:txBody>
      </p:sp>
      <p:sp>
        <p:nvSpPr>
          <p:cNvPr id="235524" name="Rectangle 4">
            <a:extLst>
              <a:ext uri="{FF2B5EF4-FFF2-40B4-BE49-F238E27FC236}">
                <a16:creationId xmlns:a16="http://schemas.microsoft.com/office/drawing/2014/main" id="{33AEEAE7-4137-0E1B-3AA8-55463A0109A0}"/>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New Roman" panose="02020603050405020304" pitchFamily="18" charset="0"/>
              </a:defRPr>
            </a:lvl1pPr>
          </a:lstStyle>
          <a:p>
            <a:pPr>
              <a:defRPr/>
            </a:pPr>
            <a:endParaRPr lang="en-US" altLang="en-US"/>
          </a:p>
        </p:txBody>
      </p:sp>
      <p:sp>
        <p:nvSpPr>
          <p:cNvPr id="235525" name="Rectangle 5">
            <a:extLst>
              <a:ext uri="{FF2B5EF4-FFF2-40B4-BE49-F238E27FC236}">
                <a16:creationId xmlns:a16="http://schemas.microsoft.com/office/drawing/2014/main" id="{4294E844-E59F-89C1-DC67-DBF8543163EE}"/>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C26FE53F-A2E6-4D07-9FB6-6F27B206679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3-07-01T18:26:55.767"/>
    </inkml:context>
    <inkml:brush xml:id="br0">
      <inkml:brushProperty name="width" value="0.13333" units="cm"/>
      <inkml:brushProperty name="height" value="0.13333" units="cm"/>
      <inkml:brushProperty name="fitToCurve" value="1"/>
    </inkml:brush>
  </inkml:definitions>
  <inkml:trace contextRef="#ctx0" brushRef="#br0">658 13 0,'-27'0'562,"-13"0"-546,13 13-16,-14-13 16,1 27-16,13-27 0,13 0 15,1 0-15,-15 14 16,15-14-16,-1 0 16,1 13-1,-1-13 1,1 0-16,-1 14 15,-13-1-15,0-13 16,-13 27-16,26-13 16,1-14-16,-28 13 0,28 1 15,-1-14-15,1 13 16,-1 1-16,1 13 16,-1-14-1,1-13-15,-14 0 16,27 14-1,0-1 17,0 1 15,-14-1-32,1-13-15,13 41 0,0-14 16,0-14-1,0 28-15,0-28 0,0 14 16,0 0-16,0-13 16,0-1-16,0 1 15,0-1-15,0 1 16,0-1 0,0 1-1,0 13-15,0-14 16,0 1-16,0 0 15,13-1 1,14 1 0,-13-14-16,-1 13 0,1-13 15,13 0-15,13 0 16,1 27-16,-14-13 16,13-14-16,-13 0 0,14 27 15,-28-27-15,14 0 16,-13 13-16,-1-13 15,-13 14-15,14-1 0,0-13 16,-14 14 0,13-1-16,1-13 0,-14 14 15,0 13-15,13-27 16,14 13 0,-27 1-16,14-14 15,-1 0 1,-13 13-1,14-13 1,-1 0-16,1 0 0,-1 0 16,28 0-1,-28 0 1,1 14-16,-1-14 0,1 0 16,26 0-16,-26 0 15,-1 13-15,28 1 16,-14-14-16,-14 0 0,1 0 15,26 0-15,-26 0 16,-1 0-16,28 0 0,-28 0 16,1 0-16,-1 0 15,1 0-15,-1 0 16,1 0-16,27 0 16,-14 0-16,-14 0 15,14 0-15,-13 0 16,-1 0-16,1 0 15,-1 0-15,1 0 16,-1 0-16,14 0 31,-13 0-31,-1 0 16,1 0 0,-1 0-1,1 0 1,-1 0-16,14 0 15,-13 0-15,-1 0 16,1 0-16,-1 0 16,1 0-1,-1 0-15,14 0 0,-13 0 32,-1 0-32,1 0 15,-1 0 1,1 0-1,-1 0-15,1 0 16,13 0 0,-14 0-16,-13-14 15,27 14-15,-13 0 16,-1-13-16,28-1 16,-27 14-16,-1-13 15,28 13-15,-41-14 0,27 14 16,-14-27-1,1 27-15,-1-13 47,14 13-47,-27-14 16,0 1 15,14 13-15,-1-14-1,-13 1 1,14-1-16,-1-13 0,-13 14 16,14-1-16,-1 1 15,14-1 1,-13 1-16,-1-1 16,-13-13 140,0 0-141,0 13-15,0 1 32,0-1-1,-13-13-31,-14 14 47,27-1-16,-14 1 47,1-1-78,-1 1 16,1-1-1,-1 14 1,14-13-16,-13 13 16,13-27-1,-27 27 1,13-14-16,14 1 16,-13 13-16,-1-14 0,-13 1 15,-13 13-15,-1-27 16,14 13-16,-14 14 15,1-40-15,13 40 16,-14-14-16,1-13 0,13 27 16,0-13-16,13-1 15,-13 14-15,14 0 16,-1-13 0,-13 13-16,14-14 15,-1 14-15,1 0 0,13-13 16,-14 13-16,1-14 15,-1 14 1,-13 0-16,14-27 16,-1 14-16,1 13 0,-14 0 15,-14-14-15,1 1 16,12 13-16,-39-27 16,26 13-16,-13 14 0,0-27 15,14 14-15,-14 13 16,13 0-16,14 0 15,-13 0-15,26 0 16,-13 0-16,0 0 0,14 0 16,-1 0-16,1 0 15,-1 0-15,1 0 16,-1 0 0,-13 0-16,14 0 109,-1 0-78,0 13-31,1-13 16,13 14-16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740126B3-E073-E908-8D61-8BCE1784459B}"/>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New Roman" panose="02020603050405020304" pitchFamily="18" charset="0"/>
              </a:defRPr>
            </a:lvl1pPr>
          </a:lstStyle>
          <a:p>
            <a:pPr>
              <a:defRPr/>
            </a:pPr>
            <a:endParaRPr lang="en-US" altLang="en-US"/>
          </a:p>
        </p:txBody>
      </p:sp>
      <p:sp>
        <p:nvSpPr>
          <p:cNvPr id="139267" name="Rectangle 3">
            <a:extLst>
              <a:ext uri="{FF2B5EF4-FFF2-40B4-BE49-F238E27FC236}">
                <a16:creationId xmlns:a16="http://schemas.microsoft.com/office/drawing/2014/main" id="{E344CFE2-D7F0-CD7C-1167-6B47A07D5B3A}"/>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panose="02020603050405020304" pitchFamily="18" charset="0"/>
              </a:defRPr>
            </a:lvl1pPr>
          </a:lstStyle>
          <a:p>
            <a:pPr>
              <a:defRPr/>
            </a:pPr>
            <a:endParaRPr lang="en-US" altLang="en-US"/>
          </a:p>
        </p:txBody>
      </p:sp>
      <p:sp>
        <p:nvSpPr>
          <p:cNvPr id="3076" name="Rectangle 4">
            <a:extLst>
              <a:ext uri="{FF2B5EF4-FFF2-40B4-BE49-F238E27FC236}">
                <a16:creationId xmlns:a16="http://schemas.microsoft.com/office/drawing/2014/main" id="{6B4D4E6C-6CBC-0B0C-80A9-1A85919F348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9269" name="Rectangle 5">
            <a:extLst>
              <a:ext uri="{FF2B5EF4-FFF2-40B4-BE49-F238E27FC236}">
                <a16:creationId xmlns:a16="http://schemas.microsoft.com/office/drawing/2014/main" id="{15D1F694-BD0A-B27E-7B43-2D644D0DCE77}"/>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39270" name="Rectangle 6">
            <a:extLst>
              <a:ext uri="{FF2B5EF4-FFF2-40B4-BE49-F238E27FC236}">
                <a16:creationId xmlns:a16="http://schemas.microsoft.com/office/drawing/2014/main" id="{84260459-D340-2205-AF03-6ED81C485405}"/>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New Roman" panose="02020603050405020304" pitchFamily="18" charset="0"/>
              </a:defRPr>
            </a:lvl1pPr>
          </a:lstStyle>
          <a:p>
            <a:pPr>
              <a:defRPr/>
            </a:pPr>
            <a:endParaRPr lang="en-US" altLang="en-US"/>
          </a:p>
        </p:txBody>
      </p:sp>
      <p:sp>
        <p:nvSpPr>
          <p:cNvPr id="139271" name="Rectangle 7">
            <a:extLst>
              <a:ext uri="{FF2B5EF4-FFF2-40B4-BE49-F238E27FC236}">
                <a16:creationId xmlns:a16="http://schemas.microsoft.com/office/drawing/2014/main" id="{CCAA6BF0-ADCA-11CB-B7DC-C6CBCC702F46}"/>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5F3AD96F-5468-408A-AED1-DBF9E273C6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B8BA213-0DF8-96FC-FB2A-04D68F7295BD}"/>
              </a:ext>
            </a:extLst>
          </p:cNvPr>
          <p:cNvGrpSpPr>
            <a:grpSpLocks/>
          </p:cNvGrpSpPr>
          <p:nvPr/>
        </p:nvGrpSpPr>
        <p:grpSpPr bwMode="auto">
          <a:xfrm>
            <a:off x="0" y="0"/>
            <a:ext cx="5867400" cy="6858000"/>
            <a:chOff x="0" y="0"/>
            <a:chExt cx="3696" cy="4320"/>
          </a:xfrm>
        </p:grpSpPr>
        <p:sp>
          <p:nvSpPr>
            <p:cNvPr id="3" name="Rectangle 3">
              <a:extLst>
                <a:ext uri="{FF2B5EF4-FFF2-40B4-BE49-F238E27FC236}">
                  <a16:creationId xmlns:a16="http://schemas.microsoft.com/office/drawing/2014/main" id="{91F44191-5178-450F-7287-21DD1E22A52E}"/>
                </a:ext>
              </a:extLst>
            </p:cNvPr>
            <p:cNvSpPr>
              <a:spLocks noChangeArrowheads="1"/>
            </p:cNvSpPr>
            <p:nvPr/>
          </p:nvSpPr>
          <p:spPr bwMode="auto">
            <a:xfrm>
              <a:off x="0" y="0"/>
              <a:ext cx="2880" cy="4320"/>
            </a:xfrm>
            <a:prstGeom prst="rect">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kumimoji="1" lang="en-US" altLang="en-US" sz="2400">
                <a:latin typeface="Times New Roman" panose="02020603050405020304" pitchFamily="18" charset="0"/>
              </a:endParaRPr>
            </a:p>
          </p:txBody>
        </p:sp>
        <p:sp>
          <p:nvSpPr>
            <p:cNvPr id="4" name="AutoShape 4">
              <a:extLst>
                <a:ext uri="{FF2B5EF4-FFF2-40B4-BE49-F238E27FC236}">
                  <a16:creationId xmlns:a16="http://schemas.microsoft.com/office/drawing/2014/main" id="{220B6B1B-CA9D-D75D-E68A-BEC0752C5639}"/>
                </a:ext>
              </a:extLst>
            </p:cNvPr>
            <p:cNvSpPr>
              <a:spLocks noChangeArrowheads="1"/>
            </p:cNvSpPr>
            <p:nvPr/>
          </p:nvSpPr>
          <p:spPr bwMode="white">
            <a:xfrm>
              <a:off x="432" y="624"/>
              <a:ext cx="3264" cy="1200"/>
            </a:xfrm>
            <a:prstGeom prst="roundRect">
              <a:avLst>
                <a:gd name="adj" fmla="val 50000"/>
              </a:avLst>
            </a:prstGeom>
            <a:solidFill>
              <a:schemeClr val="bg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kumimoji="1" lang="en-US" altLang="en-US" sz="2400">
                <a:latin typeface="Times New Roman" panose="02020603050405020304" pitchFamily="18" charset="0"/>
              </a:endParaRPr>
            </a:p>
          </p:txBody>
        </p:sp>
      </p:grpSp>
      <p:grpSp>
        <p:nvGrpSpPr>
          <p:cNvPr id="5" name="Group 5">
            <a:extLst>
              <a:ext uri="{FF2B5EF4-FFF2-40B4-BE49-F238E27FC236}">
                <a16:creationId xmlns:a16="http://schemas.microsoft.com/office/drawing/2014/main" id="{6AE22B75-E8B2-8555-6F50-D86129168353}"/>
              </a:ext>
            </a:extLst>
          </p:cNvPr>
          <p:cNvGrpSpPr>
            <a:grpSpLocks/>
          </p:cNvGrpSpPr>
          <p:nvPr/>
        </p:nvGrpSpPr>
        <p:grpSpPr bwMode="auto">
          <a:xfrm>
            <a:off x="3632200" y="4889500"/>
            <a:ext cx="4876800" cy="319088"/>
            <a:chOff x="2288" y="3080"/>
            <a:chExt cx="3072" cy="201"/>
          </a:xfrm>
        </p:grpSpPr>
        <p:sp>
          <p:nvSpPr>
            <p:cNvPr id="6" name="AutoShape 6">
              <a:extLst>
                <a:ext uri="{FF2B5EF4-FFF2-40B4-BE49-F238E27FC236}">
                  <a16:creationId xmlns:a16="http://schemas.microsoft.com/office/drawing/2014/main" id="{C17846EF-E922-B77B-C3D1-8930024FB0CD}"/>
                </a:ext>
              </a:extLst>
            </p:cNvPr>
            <p:cNvSpPr>
              <a:spLocks noChangeArrowheads="1"/>
            </p:cNvSpPr>
            <p:nvPr/>
          </p:nvSpPr>
          <p:spPr bwMode="auto">
            <a:xfrm flipH="1">
              <a:off x="2288" y="3080"/>
              <a:ext cx="2914" cy="200"/>
            </a:xfrm>
            <a:prstGeom prst="roundRect">
              <a:avLst>
                <a:gd name="adj" fmla="val 0"/>
              </a:avLst>
            </a:prstGeom>
            <a:solidFill>
              <a:schemeClr va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sp>
          <p:nvSpPr>
            <p:cNvPr id="7" name="AutoShape 7">
              <a:extLst>
                <a:ext uri="{FF2B5EF4-FFF2-40B4-BE49-F238E27FC236}">
                  <a16:creationId xmlns:a16="http://schemas.microsoft.com/office/drawing/2014/main" id="{F3351397-3F74-0329-5D16-66D0DAB8AE15}"/>
                </a:ext>
              </a:extLst>
            </p:cNvPr>
            <p:cNvSpPr>
              <a:spLocks noChangeArrowheads="1"/>
            </p:cNvSpPr>
            <p:nvPr/>
          </p:nvSpPr>
          <p:spPr bwMode="auto">
            <a:xfrm>
              <a:off x="5196" y="3080"/>
              <a:ext cx="164" cy="201"/>
            </a:xfrm>
            <a:prstGeom prst="flowChartDelay">
              <a:avLst/>
            </a:prstGeom>
            <a:solidFill>
              <a:schemeClr va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grpSp>
      <p:sp>
        <p:nvSpPr>
          <p:cNvPr id="48136" name="Rectangle 8"/>
          <p:cNvSpPr>
            <a:spLocks noGrp="1" noChangeArrowheads="1"/>
          </p:cNvSpPr>
          <p:nvPr>
            <p:ph type="subTitle" idx="1"/>
          </p:nvPr>
        </p:nvSpPr>
        <p:spPr>
          <a:xfrm>
            <a:off x="4673600" y="2927350"/>
            <a:ext cx="4013200" cy="1822450"/>
          </a:xfrm>
        </p:spPr>
        <p:txBody>
          <a:bodyPr anchor="b"/>
          <a:lstStyle>
            <a:lvl1pPr marL="0" indent="0">
              <a:buFont typeface="Wingdings" panose="05000000000000000000" pitchFamily="2" charset="2"/>
              <a:buNone/>
              <a:defRPr>
                <a:solidFill>
                  <a:schemeClr val="tx2"/>
                </a:solidFill>
              </a:defRPr>
            </a:lvl1pPr>
          </a:lstStyle>
          <a:p>
            <a:pPr lvl="0"/>
            <a:r>
              <a:rPr lang="en-US" altLang="en-US" noProof="0"/>
              <a:t>Click to edit Master subtitle style</a:t>
            </a:r>
          </a:p>
        </p:txBody>
      </p:sp>
      <p:sp>
        <p:nvSpPr>
          <p:cNvPr id="48140"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pPr lvl="0"/>
            <a:r>
              <a:rPr lang="en-US" altLang="en-US" noProof="0"/>
              <a:t>Click to edit Master title style</a:t>
            </a:r>
          </a:p>
        </p:txBody>
      </p:sp>
      <p:sp>
        <p:nvSpPr>
          <p:cNvPr id="8" name="Date Placeholder 9">
            <a:extLst>
              <a:ext uri="{FF2B5EF4-FFF2-40B4-BE49-F238E27FC236}">
                <a16:creationId xmlns:a16="http://schemas.microsoft.com/office/drawing/2014/main" id="{17994DB7-C1B0-2FCD-1455-994D646DBCAE}"/>
              </a:ext>
            </a:extLst>
          </p:cNvPr>
          <p:cNvSpPr>
            <a:spLocks noGrp="1" noChangeArrowheads="1"/>
          </p:cNvSpPr>
          <p:nvPr>
            <p:ph type="dt" sz="quarter" idx="10"/>
          </p:nvPr>
        </p:nvSpPr>
        <p:spPr/>
        <p:txBody>
          <a:bodyPr/>
          <a:lstStyle>
            <a:lvl1pPr>
              <a:defRPr>
                <a:solidFill>
                  <a:schemeClr val="bg1"/>
                </a:solidFill>
              </a:defRPr>
            </a:lvl1pPr>
          </a:lstStyle>
          <a:p>
            <a:pPr>
              <a:defRPr/>
            </a:pPr>
            <a:endParaRPr lang="en-US" altLang="en-US"/>
          </a:p>
        </p:txBody>
      </p:sp>
      <p:sp>
        <p:nvSpPr>
          <p:cNvPr id="9" name="Footer Placeholder 10">
            <a:extLst>
              <a:ext uri="{FF2B5EF4-FFF2-40B4-BE49-F238E27FC236}">
                <a16:creationId xmlns:a16="http://schemas.microsoft.com/office/drawing/2014/main" id="{7C5FA073-C2C7-A1FD-697A-667F26F403D4}"/>
              </a:ext>
            </a:extLst>
          </p:cNvPr>
          <p:cNvSpPr>
            <a:spLocks noGrp="1" noChangeArrowheads="1"/>
          </p:cNvSpPr>
          <p:nvPr>
            <p:ph type="ftr" sz="quarter" idx="11"/>
          </p:nvPr>
        </p:nvSpPr>
        <p:spPr/>
        <p:txBody>
          <a:bodyPr/>
          <a:lstStyle>
            <a:lvl1pPr algn="r">
              <a:defRPr/>
            </a:lvl1pPr>
          </a:lstStyle>
          <a:p>
            <a:pPr>
              <a:defRPr/>
            </a:pPr>
            <a:endParaRPr lang="en-US" altLang="en-US"/>
          </a:p>
        </p:txBody>
      </p:sp>
      <p:sp>
        <p:nvSpPr>
          <p:cNvPr id="10" name="Slide Number Placeholder 11">
            <a:extLst>
              <a:ext uri="{FF2B5EF4-FFF2-40B4-BE49-F238E27FC236}">
                <a16:creationId xmlns:a16="http://schemas.microsoft.com/office/drawing/2014/main" id="{6377937C-DA07-108B-2853-FAB833590E5A}"/>
              </a:ext>
            </a:extLst>
          </p:cNvPr>
          <p:cNvSpPr>
            <a:spLocks noGrp="1" noChangeArrowheads="1"/>
          </p:cNvSpPr>
          <p:nvPr>
            <p:ph type="sldNum" sz="quarter" idx="12"/>
          </p:nvPr>
        </p:nvSpPr>
        <p:spPr>
          <a:xfrm>
            <a:off x="76200" y="6248400"/>
            <a:ext cx="587375" cy="488950"/>
          </a:xfrm>
        </p:spPr>
        <p:txBody>
          <a:bodyPr anchorCtr="0"/>
          <a:lstStyle>
            <a:lvl1pPr>
              <a:defRPr/>
            </a:lvl1pPr>
          </a:lstStyle>
          <a:p>
            <a:pPr>
              <a:defRPr/>
            </a:pPr>
            <a:fld id="{3F996212-65AB-46C3-BF58-EB8D239530B5}" type="slidenum">
              <a:rPr lang="en-US" altLang="en-US"/>
              <a:pPr>
                <a:defRPr/>
              </a:pPr>
              <a:t>‹#›</a:t>
            </a:fld>
            <a:endParaRPr lang="en-US" altLang="en-US"/>
          </a:p>
        </p:txBody>
      </p:sp>
    </p:spTree>
    <p:extLst>
      <p:ext uri="{BB962C8B-B14F-4D97-AF65-F5344CB8AC3E}">
        <p14:creationId xmlns:p14="http://schemas.microsoft.com/office/powerpoint/2010/main" val="2396561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76ACD79A-F07F-3F6E-766D-0AFB101700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959E009A-39C2-4AD8-132A-DC64DD444B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157C3345-280F-65EE-F4B2-4D71657636F5}"/>
              </a:ext>
            </a:extLst>
          </p:cNvPr>
          <p:cNvSpPr>
            <a:spLocks noGrp="1" noChangeArrowheads="1"/>
          </p:cNvSpPr>
          <p:nvPr>
            <p:ph type="sldNum" sz="quarter" idx="12"/>
          </p:nvPr>
        </p:nvSpPr>
        <p:spPr>
          <a:ln/>
        </p:spPr>
        <p:txBody>
          <a:bodyPr/>
          <a:lstStyle>
            <a:lvl1pPr>
              <a:defRPr/>
            </a:lvl1pPr>
          </a:lstStyle>
          <a:p>
            <a:pPr>
              <a:defRPr/>
            </a:pPr>
            <a:fld id="{FBB567A5-45F9-490D-AA4D-528FF95D7675}" type="slidenum">
              <a:rPr lang="en-US" altLang="en-US"/>
              <a:pPr>
                <a:defRPr/>
              </a:pPr>
              <a:t>‹#›</a:t>
            </a:fld>
            <a:endParaRPr lang="en-US" altLang="en-US"/>
          </a:p>
        </p:txBody>
      </p:sp>
    </p:spTree>
    <p:extLst>
      <p:ext uri="{BB962C8B-B14F-4D97-AF65-F5344CB8AC3E}">
        <p14:creationId xmlns:p14="http://schemas.microsoft.com/office/powerpoint/2010/main" val="902869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68CF57EC-1260-ADD3-13FF-AEDB2D5E8B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7B7E0A54-8DDB-498C-7E7E-A52217EBD5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45B9ADC8-4993-5816-FE39-555E9650D170}"/>
              </a:ext>
            </a:extLst>
          </p:cNvPr>
          <p:cNvSpPr>
            <a:spLocks noGrp="1" noChangeArrowheads="1"/>
          </p:cNvSpPr>
          <p:nvPr>
            <p:ph type="sldNum" sz="quarter" idx="12"/>
          </p:nvPr>
        </p:nvSpPr>
        <p:spPr>
          <a:ln/>
        </p:spPr>
        <p:txBody>
          <a:bodyPr/>
          <a:lstStyle>
            <a:lvl1pPr>
              <a:defRPr/>
            </a:lvl1pPr>
          </a:lstStyle>
          <a:p>
            <a:pPr>
              <a:defRPr/>
            </a:pPr>
            <a:fld id="{C2699D14-4167-4EAA-BA1F-6B3D79DA990B}" type="slidenum">
              <a:rPr lang="en-US" altLang="en-US"/>
              <a:pPr>
                <a:defRPr/>
              </a:pPr>
              <a:t>‹#›</a:t>
            </a:fld>
            <a:endParaRPr lang="en-US" altLang="en-US"/>
          </a:p>
        </p:txBody>
      </p:sp>
    </p:spTree>
    <p:extLst>
      <p:ext uri="{BB962C8B-B14F-4D97-AF65-F5344CB8AC3E}">
        <p14:creationId xmlns:p14="http://schemas.microsoft.com/office/powerpoint/2010/main" val="3333057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838200" y="2362200"/>
            <a:ext cx="3770313" cy="3724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AAA8ECDA-8223-7DCF-FCFA-C935A9913C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06CA319B-C24B-9BC3-C446-1036F29C6F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4283A091-75F4-5118-22B2-DD68D9D9B139}"/>
              </a:ext>
            </a:extLst>
          </p:cNvPr>
          <p:cNvSpPr>
            <a:spLocks noGrp="1" noChangeArrowheads="1"/>
          </p:cNvSpPr>
          <p:nvPr>
            <p:ph type="sldNum" sz="quarter" idx="12"/>
          </p:nvPr>
        </p:nvSpPr>
        <p:spPr>
          <a:ln/>
        </p:spPr>
        <p:txBody>
          <a:bodyPr/>
          <a:lstStyle>
            <a:lvl1pPr>
              <a:defRPr/>
            </a:lvl1pPr>
          </a:lstStyle>
          <a:p>
            <a:pPr>
              <a:defRPr/>
            </a:pPr>
            <a:fld id="{66F94495-6DDD-4272-9567-91AF2AF88EB6}" type="slidenum">
              <a:rPr lang="en-US" altLang="en-US"/>
              <a:pPr>
                <a:defRPr/>
              </a:pPr>
              <a:t>‹#›</a:t>
            </a:fld>
            <a:endParaRPr lang="en-US" altLang="en-US"/>
          </a:p>
        </p:txBody>
      </p:sp>
    </p:spTree>
    <p:extLst>
      <p:ext uri="{BB962C8B-B14F-4D97-AF65-F5344CB8AC3E}">
        <p14:creationId xmlns:p14="http://schemas.microsoft.com/office/powerpoint/2010/main" val="10682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2BFC2039-4F1F-B315-97F8-C6F17C0EA1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46C73834-297C-6A60-970E-93B9F8FD55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7348982F-6052-E3E0-32BE-89405209C160}"/>
              </a:ext>
            </a:extLst>
          </p:cNvPr>
          <p:cNvSpPr>
            <a:spLocks noGrp="1" noChangeArrowheads="1"/>
          </p:cNvSpPr>
          <p:nvPr>
            <p:ph type="sldNum" sz="quarter" idx="12"/>
          </p:nvPr>
        </p:nvSpPr>
        <p:spPr>
          <a:ln/>
        </p:spPr>
        <p:txBody>
          <a:bodyPr/>
          <a:lstStyle>
            <a:lvl1pPr>
              <a:defRPr/>
            </a:lvl1pPr>
          </a:lstStyle>
          <a:p>
            <a:pPr>
              <a:defRPr/>
            </a:pPr>
            <a:fld id="{EB95538F-4DB8-48E7-97C4-B486DE57BD90}" type="slidenum">
              <a:rPr lang="en-US" altLang="en-US"/>
              <a:pPr>
                <a:defRPr/>
              </a:pPr>
              <a:t>‹#›</a:t>
            </a:fld>
            <a:endParaRPr lang="en-US" altLang="en-US"/>
          </a:p>
        </p:txBody>
      </p:sp>
    </p:spTree>
    <p:extLst>
      <p:ext uri="{BB962C8B-B14F-4D97-AF65-F5344CB8AC3E}">
        <p14:creationId xmlns:p14="http://schemas.microsoft.com/office/powerpoint/2010/main" val="420673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1">
            <a:extLst>
              <a:ext uri="{FF2B5EF4-FFF2-40B4-BE49-F238E27FC236}">
                <a16:creationId xmlns:a16="http://schemas.microsoft.com/office/drawing/2014/main" id="{FE40AD87-A3CA-9A97-ADBB-A314251E19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AC0F8C3E-600C-C2AA-35A1-D68BC5DDD8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033C9CF9-C349-F0C6-B7B5-0D182E8FAB7B}"/>
              </a:ext>
            </a:extLst>
          </p:cNvPr>
          <p:cNvSpPr>
            <a:spLocks noGrp="1" noChangeArrowheads="1"/>
          </p:cNvSpPr>
          <p:nvPr>
            <p:ph type="sldNum" sz="quarter" idx="12"/>
          </p:nvPr>
        </p:nvSpPr>
        <p:spPr>
          <a:ln/>
        </p:spPr>
        <p:txBody>
          <a:bodyPr/>
          <a:lstStyle>
            <a:lvl1pPr>
              <a:defRPr/>
            </a:lvl1pPr>
          </a:lstStyle>
          <a:p>
            <a:pPr>
              <a:defRPr/>
            </a:pPr>
            <a:fld id="{72E4ED69-0E53-41C8-8E01-41FA298C2CAA}" type="slidenum">
              <a:rPr lang="en-US" altLang="en-US"/>
              <a:pPr>
                <a:defRPr/>
              </a:pPr>
              <a:t>‹#›</a:t>
            </a:fld>
            <a:endParaRPr lang="en-US" altLang="en-US"/>
          </a:p>
        </p:txBody>
      </p:sp>
    </p:spTree>
    <p:extLst>
      <p:ext uri="{BB962C8B-B14F-4D97-AF65-F5344CB8AC3E}">
        <p14:creationId xmlns:p14="http://schemas.microsoft.com/office/powerpoint/2010/main" val="4256322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77167E84-EDD1-F790-ECA0-8D6B46C4AF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0E4AE02-7BDE-071C-8A58-30E0590AB1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E380DEDB-B96D-3334-E49A-9C5C0015622C}"/>
              </a:ext>
            </a:extLst>
          </p:cNvPr>
          <p:cNvSpPr>
            <a:spLocks noGrp="1" noChangeArrowheads="1"/>
          </p:cNvSpPr>
          <p:nvPr>
            <p:ph type="sldNum" sz="quarter" idx="12"/>
          </p:nvPr>
        </p:nvSpPr>
        <p:spPr>
          <a:ln/>
        </p:spPr>
        <p:txBody>
          <a:bodyPr/>
          <a:lstStyle>
            <a:lvl1pPr>
              <a:defRPr/>
            </a:lvl1pPr>
          </a:lstStyle>
          <a:p>
            <a:pPr>
              <a:defRPr/>
            </a:pPr>
            <a:fld id="{DF1C1184-1015-4A47-A7F6-223007745FC3}" type="slidenum">
              <a:rPr lang="en-US" altLang="en-US"/>
              <a:pPr>
                <a:defRPr/>
              </a:pPr>
              <a:t>‹#›</a:t>
            </a:fld>
            <a:endParaRPr lang="en-US" altLang="en-US"/>
          </a:p>
        </p:txBody>
      </p:sp>
    </p:spTree>
    <p:extLst>
      <p:ext uri="{BB962C8B-B14F-4D97-AF65-F5344CB8AC3E}">
        <p14:creationId xmlns:p14="http://schemas.microsoft.com/office/powerpoint/2010/main" val="2162516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9D7DED51-C1F0-2740-DD28-557121891B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662243DF-8D51-E052-01CB-E5F415F082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3">
            <a:extLst>
              <a:ext uri="{FF2B5EF4-FFF2-40B4-BE49-F238E27FC236}">
                <a16:creationId xmlns:a16="http://schemas.microsoft.com/office/drawing/2014/main" id="{416450FB-1697-9286-4705-6751A7BA874B}"/>
              </a:ext>
            </a:extLst>
          </p:cNvPr>
          <p:cNvSpPr>
            <a:spLocks noGrp="1" noChangeArrowheads="1"/>
          </p:cNvSpPr>
          <p:nvPr>
            <p:ph type="sldNum" sz="quarter" idx="12"/>
          </p:nvPr>
        </p:nvSpPr>
        <p:spPr>
          <a:ln/>
        </p:spPr>
        <p:txBody>
          <a:bodyPr/>
          <a:lstStyle>
            <a:lvl1pPr>
              <a:defRPr/>
            </a:lvl1pPr>
          </a:lstStyle>
          <a:p>
            <a:pPr>
              <a:defRPr/>
            </a:pPr>
            <a:fld id="{4D7C2AC6-789E-4B5A-ACCF-2514BB4471EC}" type="slidenum">
              <a:rPr lang="en-US" altLang="en-US"/>
              <a:pPr>
                <a:defRPr/>
              </a:pPr>
              <a:t>‹#›</a:t>
            </a:fld>
            <a:endParaRPr lang="en-US" altLang="en-US"/>
          </a:p>
        </p:txBody>
      </p:sp>
    </p:spTree>
    <p:extLst>
      <p:ext uri="{BB962C8B-B14F-4D97-AF65-F5344CB8AC3E}">
        <p14:creationId xmlns:p14="http://schemas.microsoft.com/office/powerpoint/2010/main" val="3719669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C31E7547-29D2-61E7-7876-18FBA0A4D4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86E2A2F8-BDBD-D58D-ADEC-472FEFEB0A4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D9D9A03D-A2B9-C0F4-9FC0-C83EC6F7A2C6}"/>
              </a:ext>
            </a:extLst>
          </p:cNvPr>
          <p:cNvSpPr>
            <a:spLocks noGrp="1" noChangeArrowheads="1"/>
          </p:cNvSpPr>
          <p:nvPr>
            <p:ph type="sldNum" sz="quarter" idx="12"/>
          </p:nvPr>
        </p:nvSpPr>
        <p:spPr>
          <a:ln/>
        </p:spPr>
        <p:txBody>
          <a:bodyPr/>
          <a:lstStyle>
            <a:lvl1pPr>
              <a:defRPr/>
            </a:lvl1pPr>
          </a:lstStyle>
          <a:p>
            <a:pPr>
              <a:defRPr/>
            </a:pPr>
            <a:fld id="{B31B72D5-B1C2-4899-AE2F-4DEB1CB83F68}" type="slidenum">
              <a:rPr lang="en-US" altLang="en-US"/>
              <a:pPr>
                <a:defRPr/>
              </a:pPr>
              <a:t>‹#›</a:t>
            </a:fld>
            <a:endParaRPr lang="en-US" altLang="en-US"/>
          </a:p>
        </p:txBody>
      </p:sp>
    </p:spTree>
    <p:extLst>
      <p:ext uri="{BB962C8B-B14F-4D97-AF65-F5344CB8AC3E}">
        <p14:creationId xmlns:p14="http://schemas.microsoft.com/office/powerpoint/2010/main" val="43462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E6FB0AB9-41CD-2DB5-4046-B9E962FA86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35C5AA74-2CE0-1F26-02D8-485B79498E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F3074A63-4FD0-5D8D-CBD4-EF3C47CD4333}"/>
              </a:ext>
            </a:extLst>
          </p:cNvPr>
          <p:cNvSpPr>
            <a:spLocks noGrp="1" noChangeArrowheads="1"/>
          </p:cNvSpPr>
          <p:nvPr>
            <p:ph type="sldNum" sz="quarter" idx="12"/>
          </p:nvPr>
        </p:nvSpPr>
        <p:spPr>
          <a:ln/>
        </p:spPr>
        <p:txBody>
          <a:bodyPr/>
          <a:lstStyle>
            <a:lvl1pPr>
              <a:defRPr/>
            </a:lvl1pPr>
          </a:lstStyle>
          <a:p>
            <a:pPr>
              <a:defRPr/>
            </a:pPr>
            <a:fld id="{5EDD94DA-D70F-4597-BEF8-9D0F782F731C}" type="slidenum">
              <a:rPr lang="en-US" altLang="en-US"/>
              <a:pPr>
                <a:defRPr/>
              </a:pPr>
              <a:t>‹#›</a:t>
            </a:fld>
            <a:endParaRPr lang="en-US" altLang="en-US"/>
          </a:p>
        </p:txBody>
      </p:sp>
    </p:spTree>
    <p:extLst>
      <p:ext uri="{BB962C8B-B14F-4D97-AF65-F5344CB8AC3E}">
        <p14:creationId xmlns:p14="http://schemas.microsoft.com/office/powerpoint/2010/main" val="35072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3D87B53F-FFEA-8DB6-3102-513ECCDA58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190DA627-BE30-51DD-3B0F-FD0BF7BBC8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7A112904-35DE-C3A7-9BB3-DDE6D235AA68}"/>
              </a:ext>
            </a:extLst>
          </p:cNvPr>
          <p:cNvSpPr>
            <a:spLocks noGrp="1" noChangeArrowheads="1"/>
          </p:cNvSpPr>
          <p:nvPr>
            <p:ph type="sldNum" sz="quarter" idx="12"/>
          </p:nvPr>
        </p:nvSpPr>
        <p:spPr>
          <a:ln/>
        </p:spPr>
        <p:txBody>
          <a:bodyPr/>
          <a:lstStyle>
            <a:lvl1pPr>
              <a:defRPr/>
            </a:lvl1pPr>
          </a:lstStyle>
          <a:p>
            <a:pPr>
              <a:defRPr/>
            </a:pPr>
            <a:fld id="{14F00ED5-3E2F-4A9C-8769-E67A886901D0}" type="slidenum">
              <a:rPr lang="en-US" altLang="en-US"/>
              <a:pPr>
                <a:defRPr/>
              </a:pPr>
              <a:t>‹#›</a:t>
            </a:fld>
            <a:endParaRPr lang="en-US" altLang="en-US"/>
          </a:p>
        </p:txBody>
      </p:sp>
    </p:spTree>
    <p:extLst>
      <p:ext uri="{BB962C8B-B14F-4D97-AF65-F5344CB8AC3E}">
        <p14:creationId xmlns:p14="http://schemas.microsoft.com/office/powerpoint/2010/main" val="1439427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1">
            <a:extLst>
              <a:ext uri="{FF2B5EF4-FFF2-40B4-BE49-F238E27FC236}">
                <a16:creationId xmlns:a16="http://schemas.microsoft.com/office/drawing/2014/main" id="{5CB655C0-46F3-F8E9-669A-E542113D8B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9B1F79E0-5A70-837A-C7F4-762D21BC5F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758BE4D5-A5F1-26EA-6B8F-957F7BDCDCD5}"/>
              </a:ext>
            </a:extLst>
          </p:cNvPr>
          <p:cNvSpPr>
            <a:spLocks noGrp="1" noChangeArrowheads="1"/>
          </p:cNvSpPr>
          <p:nvPr>
            <p:ph type="sldNum" sz="quarter" idx="12"/>
          </p:nvPr>
        </p:nvSpPr>
        <p:spPr>
          <a:ln/>
        </p:spPr>
        <p:txBody>
          <a:bodyPr/>
          <a:lstStyle>
            <a:lvl1pPr>
              <a:defRPr/>
            </a:lvl1pPr>
          </a:lstStyle>
          <a:p>
            <a:pPr>
              <a:defRPr/>
            </a:pPr>
            <a:fld id="{56AE015E-90A1-422C-8708-83C6E70E1B79}" type="slidenum">
              <a:rPr lang="en-US" altLang="en-US"/>
              <a:pPr>
                <a:defRPr/>
              </a:pPr>
              <a:t>‹#›</a:t>
            </a:fld>
            <a:endParaRPr lang="en-US" altLang="en-US"/>
          </a:p>
        </p:txBody>
      </p:sp>
    </p:spTree>
    <p:extLst>
      <p:ext uri="{BB962C8B-B14F-4D97-AF65-F5344CB8AC3E}">
        <p14:creationId xmlns:p14="http://schemas.microsoft.com/office/powerpoint/2010/main" val="794614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1A829FE7-087D-2EA7-44F5-1DEC43E7B789}"/>
              </a:ext>
            </a:extLst>
          </p:cNvPr>
          <p:cNvGrpSpPr>
            <a:grpSpLocks/>
          </p:cNvGrpSpPr>
          <p:nvPr/>
        </p:nvGrpSpPr>
        <p:grpSpPr bwMode="auto">
          <a:xfrm>
            <a:off x="0" y="0"/>
            <a:ext cx="7620000" cy="6858000"/>
            <a:chOff x="0" y="0"/>
            <a:chExt cx="4800" cy="4320"/>
          </a:xfrm>
        </p:grpSpPr>
        <p:grpSp>
          <p:nvGrpSpPr>
            <p:cNvPr id="1032" name="Group 3">
              <a:extLst>
                <a:ext uri="{FF2B5EF4-FFF2-40B4-BE49-F238E27FC236}">
                  <a16:creationId xmlns:a16="http://schemas.microsoft.com/office/drawing/2014/main" id="{E0D85D42-B118-9984-2BDE-27155B0A8BF7}"/>
                </a:ext>
              </a:extLst>
            </p:cNvPr>
            <p:cNvGrpSpPr>
              <a:grpSpLocks/>
            </p:cNvGrpSpPr>
            <p:nvPr userDrawn="1"/>
          </p:nvGrpSpPr>
          <p:grpSpPr bwMode="auto">
            <a:xfrm>
              <a:off x="0" y="0"/>
              <a:ext cx="2016" cy="4320"/>
              <a:chOff x="0" y="0"/>
              <a:chExt cx="2016" cy="4320"/>
            </a:xfrm>
          </p:grpSpPr>
          <p:sp>
            <p:nvSpPr>
              <p:cNvPr id="1036" name="Rectangle 4">
                <a:extLst>
                  <a:ext uri="{FF2B5EF4-FFF2-40B4-BE49-F238E27FC236}">
                    <a16:creationId xmlns:a16="http://schemas.microsoft.com/office/drawing/2014/main" id="{720F7A22-9556-3C78-4BAC-7EB5C11A1AC1}"/>
                  </a:ext>
                </a:extLst>
              </p:cNvPr>
              <p:cNvSpPr>
                <a:spLocks noChangeArrowheads="1"/>
              </p:cNvSpPr>
              <p:nvPr userDrawn="1"/>
            </p:nvSpPr>
            <p:spPr bwMode="auto">
              <a:xfrm>
                <a:off x="0" y="0"/>
                <a:ext cx="480" cy="4320"/>
              </a:xfrm>
              <a:prstGeom prst="rect">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sp>
            <p:nvSpPr>
              <p:cNvPr id="1037" name="Freeform 5">
                <a:extLst>
                  <a:ext uri="{FF2B5EF4-FFF2-40B4-BE49-F238E27FC236}">
                    <a16:creationId xmlns:a16="http://schemas.microsoft.com/office/drawing/2014/main" id="{5C72A66D-8D5A-980F-5D01-F252D79D9BD7}"/>
                  </a:ext>
                </a:extLst>
              </p:cNvPr>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033" name="Group 6">
              <a:extLst>
                <a:ext uri="{FF2B5EF4-FFF2-40B4-BE49-F238E27FC236}">
                  <a16:creationId xmlns:a16="http://schemas.microsoft.com/office/drawing/2014/main" id="{D428531A-FD7C-D9EE-0F51-9535C51FBD58}"/>
                </a:ext>
              </a:extLst>
            </p:cNvPr>
            <p:cNvGrpSpPr>
              <a:grpSpLocks/>
            </p:cNvGrpSpPr>
            <p:nvPr/>
          </p:nvGrpSpPr>
          <p:grpSpPr bwMode="auto">
            <a:xfrm>
              <a:off x="144" y="1248"/>
              <a:ext cx="4656" cy="201"/>
              <a:chOff x="144" y="1248"/>
              <a:chExt cx="4656" cy="201"/>
            </a:xfrm>
          </p:grpSpPr>
          <p:sp>
            <p:nvSpPr>
              <p:cNvPr id="1034" name="AutoShape 7">
                <a:extLst>
                  <a:ext uri="{FF2B5EF4-FFF2-40B4-BE49-F238E27FC236}">
                    <a16:creationId xmlns:a16="http://schemas.microsoft.com/office/drawing/2014/main" id="{29432FF5-F950-1FA9-1C07-01CA607173FD}"/>
                  </a:ext>
                </a:extLst>
              </p:cNvPr>
              <p:cNvSpPr>
                <a:spLocks noChangeArrowheads="1"/>
              </p:cNvSpPr>
              <p:nvPr/>
            </p:nvSpPr>
            <p:spPr bwMode="auto">
              <a:xfrm>
                <a:off x="384" y="1248"/>
                <a:ext cx="4416" cy="200"/>
              </a:xfrm>
              <a:prstGeom prst="roundRect">
                <a:avLst>
                  <a:gd name="adj" fmla="val 0"/>
                </a:avLst>
              </a:prstGeom>
              <a:solidFill>
                <a:schemeClr va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sp>
            <p:nvSpPr>
              <p:cNvPr id="1035" name="AutoShape 8">
                <a:extLst>
                  <a:ext uri="{FF2B5EF4-FFF2-40B4-BE49-F238E27FC236}">
                    <a16:creationId xmlns:a16="http://schemas.microsoft.com/office/drawing/2014/main" id="{DF070B91-AB44-1AC5-6A14-CADF0A452AF3}"/>
                  </a:ext>
                </a:extLst>
              </p:cNvPr>
              <p:cNvSpPr>
                <a:spLocks noChangeArrowheads="1"/>
              </p:cNvSpPr>
              <p:nvPr/>
            </p:nvSpPr>
            <p:spPr bwMode="auto">
              <a:xfrm flipH="1">
                <a:off x="144" y="1248"/>
                <a:ext cx="248" cy="201"/>
              </a:xfrm>
              <a:prstGeom prst="flowChartDelay">
                <a:avLst/>
              </a:prstGeom>
              <a:solidFill>
                <a:schemeClr va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grpSp>
      </p:grpSp>
      <p:sp>
        <p:nvSpPr>
          <p:cNvPr id="1027" name="AutoShape 9">
            <a:extLst>
              <a:ext uri="{FF2B5EF4-FFF2-40B4-BE49-F238E27FC236}">
                <a16:creationId xmlns:a16="http://schemas.microsoft.com/office/drawing/2014/main" id="{0E9D205B-638D-9071-7B87-C1BFD3BADA03}"/>
              </a:ext>
            </a:extLst>
          </p:cNvPr>
          <p:cNvSpPr>
            <a:spLocks noGrp="1" noChangeArrowheads="1"/>
          </p:cNvSpPr>
          <p:nvPr>
            <p:ph type="title"/>
          </p:nvPr>
        </p:nvSpPr>
        <p:spPr bwMode="auto">
          <a:xfrm>
            <a:off x="762000" y="762000"/>
            <a:ext cx="79248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10">
            <a:extLst>
              <a:ext uri="{FF2B5EF4-FFF2-40B4-BE49-F238E27FC236}">
                <a16:creationId xmlns:a16="http://schemas.microsoft.com/office/drawing/2014/main" id="{4A76DE20-725D-426F-6393-A14569C6C902}"/>
              </a:ext>
            </a:extLst>
          </p:cNvPr>
          <p:cNvSpPr>
            <a:spLocks noGrp="1" noChangeArrowheads="1"/>
          </p:cNvSpPr>
          <p:nvPr>
            <p:ph type="body" idx="1"/>
          </p:nvPr>
        </p:nvSpPr>
        <p:spPr bwMode="auto">
          <a:xfrm>
            <a:off x="838200" y="2362200"/>
            <a:ext cx="76930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15" name="Rectangle 11">
            <a:extLst>
              <a:ext uri="{FF2B5EF4-FFF2-40B4-BE49-F238E27FC236}">
                <a16:creationId xmlns:a16="http://schemas.microsoft.com/office/drawing/2014/main" id="{BBBFB34E-7AF3-DD40-90F4-F823A308DA58}"/>
              </a:ext>
            </a:extLst>
          </p:cNvPr>
          <p:cNvSpPr>
            <a:spLocks noGrp="1" noChangeArrowheads="1"/>
          </p:cNvSpPr>
          <p:nvPr>
            <p:ph type="dt" sz="half" idx="2"/>
          </p:nvPr>
        </p:nvSpPr>
        <p:spPr bwMode="auto">
          <a:xfrm>
            <a:off x="2438400" y="6248400"/>
            <a:ext cx="2130425" cy="474663"/>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endParaRPr lang="en-US" altLang="en-US"/>
          </a:p>
        </p:txBody>
      </p:sp>
      <p:sp>
        <p:nvSpPr>
          <p:cNvPr id="47116" name="Rectangle 12">
            <a:extLst>
              <a:ext uri="{FF2B5EF4-FFF2-40B4-BE49-F238E27FC236}">
                <a16:creationId xmlns:a16="http://schemas.microsoft.com/office/drawing/2014/main" id="{C7999032-A201-CFE7-C836-926E9B4C2C6C}"/>
              </a:ext>
            </a:extLst>
          </p:cNvPr>
          <p:cNvSpPr>
            <a:spLocks noGrp="1" noChangeArrowheads="1"/>
          </p:cNvSpPr>
          <p:nvPr>
            <p:ph type="ftr" sz="quarter" idx="3"/>
          </p:nvPr>
        </p:nvSpPr>
        <p:spPr bwMode="auto">
          <a:xfrm>
            <a:off x="5791200" y="6248400"/>
            <a:ext cx="2897188" cy="474663"/>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47117" name="Rectangle 13">
            <a:extLst>
              <a:ext uri="{FF2B5EF4-FFF2-40B4-BE49-F238E27FC236}">
                <a16:creationId xmlns:a16="http://schemas.microsoft.com/office/drawing/2014/main" id="{62E6BDFD-7A37-5214-D47E-311313DCE8C2}"/>
              </a:ext>
            </a:extLst>
          </p:cNvPr>
          <p:cNvSpPr>
            <a:spLocks noGrp="1" noChangeArrowheads="1"/>
          </p:cNvSpPr>
          <p:nvPr>
            <p:ph type="sldNum" sz="quarter" idx="4"/>
          </p:nvPr>
        </p:nvSpPr>
        <p:spPr bwMode="auto">
          <a:xfrm>
            <a:off x="84138" y="6242050"/>
            <a:ext cx="587375" cy="48895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a:defRPr/>
            </a:pPr>
            <a:fld id="{5039DB4A-071E-4137-A12E-9AF4C5E2E3C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95"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Lst>
  <p:txStyles>
    <p:titleStyle>
      <a:lvl1pPr algn="l" rtl="0" eaLnBrk="0" fontAlgn="base" hangingPunct="0">
        <a:lnSpc>
          <a:spcPct val="90000"/>
        </a:lnSpc>
        <a:spcBef>
          <a:spcPct val="0"/>
        </a:spcBef>
        <a:spcAft>
          <a:spcPct val="0"/>
        </a:spcAft>
        <a:defRPr sz="36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panose="020B0604020202020204" pitchFamily="34" charset="0"/>
        </a:defRPr>
      </a:lvl2pPr>
      <a:lvl3pPr algn="l" rtl="0" eaLnBrk="0" fontAlgn="base" hangingPunct="0">
        <a:lnSpc>
          <a:spcPct val="90000"/>
        </a:lnSpc>
        <a:spcBef>
          <a:spcPct val="0"/>
        </a:spcBef>
        <a:spcAft>
          <a:spcPct val="0"/>
        </a:spcAft>
        <a:defRPr sz="3600" b="1">
          <a:solidFill>
            <a:schemeClr val="tx2"/>
          </a:solidFill>
          <a:latin typeface="Arial" panose="020B0604020202020204" pitchFamily="34" charset="0"/>
        </a:defRPr>
      </a:lvl3pPr>
      <a:lvl4pPr algn="l" rtl="0" eaLnBrk="0" fontAlgn="base" hangingPunct="0">
        <a:lnSpc>
          <a:spcPct val="90000"/>
        </a:lnSpc>
        <a:spcBef>
          <a:spcPct val="0"/>
        </a:spcBef>
        <a:spcAft>
          <a:spcPct val="0"/>
        </a:spcAft>
        <a:defRPr sz="3600" b="1">
          <a:solidFill>
            <a:schemeClr val="tx2"/>
          </a:solidFill>
          <a:latin typeface="Arial" panose="020B0604020202020204" pitchFamily="34" charset="0"/>
        </a:defRPr>
      </a:lvl4pPr>
      <a:lvl5pPr algn="l" rtl="0" eaLnBrk="0" fontAlgn="base" hangingPunct="0">
        <a:lnSpc>
          <a:spcPct val="90000"/>
        </a:lnSpc>
        <a:spcBef>
          <a:spcPct val="0"/>
        </a:spcBef>
        <a:spcAft>
          <a:spcPct val="0"/>
        </a:spcAft>
        <a:defRPr sz="3600" b="1">
          <a:solidFill>
            <a:schemeClr val="tx2"/>
          </a:solidFill>
          <a:latin typeface="Arial" panose="020B0604020202020204" pitchFamily="34" charset="0"/>
        </a:defRPr>
      </a:lvl5pPr>
      <a:lvl6pPr marL="457200" algn="l" rtl="0" fontAlgn="base">
        <a:lnSpc>
          <a:spcPct val="90000"/>
        </a:lnSpc>
        <a:spcBef>
          <a:spcPct val="0"/>
        </a:spcBef>
        <a:spcAft>
          <a:spcPct val="0"/>
        </a:spcAft>
        <a:defRPr sz="3600" b="1">
          <a:solidFill>
            <a:schemeClr val="tx2"/>
          </a:solidFill>
          <a:latin typeface="Arial" panose="020B0604020202020204" pitchFamily="34" charset="0"/>
        </a:defRPr>
      </a:lvl6pPr>
      <a:lvl7pPr marL="914400" algn="l" rtl="0" fontAlgn="base">
        <a:lnSpc>
          <a:spcPct val="90000"/>
        </a:lnSpc>
        <a:spcBef>
          <a:spcPct val="0"/>
        </a:spcBef>
        <a:spcAft>
          <a:spcPct val="0"/>
        </a:spcAft>
        <a:defRPr sz="3600" b="1">
          <a:solidFill>
            <a:schemeClr val="tx2"/>
          </a:solidFill>
          <a:latin typeface="Arial" panose="020B0604020202020204" pitchFamily="34" charset="0"/>
        </a:defRPr>
      </a:lvl7pPr>
      <a:lvl8pPr marL="1371600" algn="l" rtl="0" fontAlgn="base">
        <a:lnSpc>
          <a:spcPct val="90000"/>
        </a:lnSpc>
        <a:spcBef>
          <a:spcPct val="0"/>
        </a:spcBef>
        <a:spcAft>
          <a:spcPct val="0"/>
        </a:spcAft>
        <a:defRPr sz="3600" b="1">
          <a:solidFill>
            <a:schemeClr val="tx2"/>
          </a:solidFill>
          <a:latin typeface="Arial" panose="020B0604020202020204" pitchFamily="34" charset="0"/>
        </a:defRPr>
      </a:lvl8pPr>
      <a:lvl9pPr marL="1828800" algn="l" rtl="0" fontAlgn="base">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doi.org/10.1515/npf-2019-0017"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reach.discoverforgiveness.org/" TargetMode="External"/><Relationship Id="rId2" Type="http://schemas.openxmlformats.org/officeDocument/2006/relationships/hyperlink" Target="http://www.evworthington-forgiveness.com/" TargetMode="External"/><Relationship Id="rId1" Type="http://schemas.openxmlformats.org/officeDocument/2006/relationships/slideLayout" Target="../slideLayouts/slideLayout2.xml"/><Relationship Id="rId5" Type="http://schemas.openxmlformats.org/officeDocument/2006/relationships/hyperlink" Target="mailto:eworth@vcu.edu" TargetMode="External"/><Relationship Id="rId4" Type="http://schemas.openxmlformats.org/officeDocument/2006/relationships/hyperlink" Target="http://www.hopecouples.com/"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evworthington-forgiveness.com/" TargetMode="Externa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evworthington-forgiveness.co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evworthington-forgiveness.co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reach.discoverforgiveness.or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reach.discoverforgiveness.org/"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a:extLst>
              <a:ext uri="{FF2B5EF4-FFF2-40B4-BE49-F238E27FC236}">
                <a16:creationId xmlns:a16="http://schemas.microsoft.com/office/drawing/2014/main" id="{CB8AD74D-0011-330A-5037-598370B870E9}"/>
              </a:ext>
            </a:extLst>
          </p:cNvPr>
          <p:cNvSpPr>
            <a:spLocks noGrp="1" noChangeArrowheads="1"/>
          </p:cNvSpPr>
          <p:nvPr>
            <p:ph type="ctrTitle"/>
          </p:nvPr>
        </p:nvSpPr>
        <p:spPr>
          <a:xfrm>
            <a:off x="0" y="990600"/>
            <a:ext cx="8991600" cy="1905000"/>
          </a:xfrm>
          <a:solidFill>
            <a:srgbClr val="6699FF"/>
          </a:solidFill>
        </p:spPr>
        <p:txBody>
          <a:bodyPr/>
          <a:lstStyle/>
          <a:p>
            <a:pPr eaLnBrk="1" hangingPunct="1"/>
            <a:r>
              <a:rPr lang="en-US" altLang="en-US" sz="4400" dirty="0"/>
              <a:t>Forgiveness Interventions</a:t>
            </a:r>
            <a:endParaRPr lang="en-US" altLang="en-US" sz="3200" i="1" dirty="0"/>
          </a:p>
        </p:txBody>
      </p:sp>
      <p:sp>
        <p:nvSpPr>
          <p:cNvPr id="5123" name="Rectangle 3">
            <a:extLst>
              <a:ext uri="{FF2B5EF4-FFF2-40B4-BE49-F238E27FC236}">
                <a16:creationId xmlns:a16="http://schemas.microsoft.com/office/drawing/2014/main" id="{D1C0713D-3189-4706-FCCE-0D2813A28B70}"/>
              </a:ext>
            </a:extLst>
          </p:cNvPr>
          <p:cNvSpPr>
            <a:spLocks noGrp="1" noChangeArrowheads="1"/>
          </p:cNvSpPr>
          <p:nvPr>
            <p:ph type="subTitle" idx="1"/>
          </p:nvPr>
        </p:nvSpPr>
        <p:spPr>
          <a:xfrm>
            <a:off x="533400" y="3276600"/>
            <a:ext cx="8534400" cy="1371600"/>
          </a:xfrm>
        </p:spPr>
        <p:txBody>
          <a:bodyPr/>
          <a:lstStyle/>
          <a:p>
            <a:pPr eaLnBrk="1" hangingPunct="1">
              <a:lnSpc>
                <a:spcPct val="90000"/>
              </a:lnSpc>
            </a:pPr>
            <a:r>
              <a:rPr lang="en-US" altLang="en-US" sz="4400">
                <a:latin typeface="Times New Roman" panose="02020603050405020304" pitchFamily="18" charset="0"/>
              </a:rPr>
              <a:t>Everett L. Worthington, Jr.</a:t>
            </a:r>
          </a:p>
          <a:p>
            <a:pPr eaLnBrk="1" hangingPunct="1">
              <a:lnSpc>
                <a:spcPct val="90000"/>
              </a:lnSpc>
            </a:pPr>
            <a:r>
              <a:rPr lang="en-US" altLang="en-US" sz="4000" i="1">
                <a:latin typeface="Times New Roman" panose="02020603050405020304" pitchFamily="18" charset="0"/>
              </a:rPr>
              <a:t>Virginia Commonwealth University</a:t>
            </a:r>
          </a:p>
        </p:txBody>
      </p:sp>
      <p:sp>
        <p:nvSpPr>
          <p:cNvPr id="5124" name="Text Box 5">
            <a:extLst>
              <a:ext uri="{FF2B5EF4-FFF2-40B4-BE49-F238E27FC236}">
                <a16:creationId xmlns:a16="http://schemas.microsoft.com/office/drawing/2014/main" id="{56A7CDCD-EEDA-69A6-1E72-8B818E6410E5}"/>
              </a:ext>
            </a:extLst>
          </p:cNvPr>
          <p:cNvSpPr txBox="1">
            <a:spLocks noChangeArrowheads="1"/>
          </p:cNvSpPr>
          <p:nvPr/>
        </p:nvSpPr>
        <p:spPr bwMode="auto">
          <a:xfrm>
            <a:off x="3505200" y="5257800"/>
            <a:ext cx="5638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b="1" dirty="0"/>
              <a:t>Presented as a Preconference Workshop</a:t>
            </a:r>
          </a:p>
          <a:p>
            <a:pPr>
              <a:spcBef>
                <a:spcPct val="0"/>
              </a:spcBef>
              <a:buClrTx/>
              <a:buSzTx/>
              <a:buFontTx/>
              <a:buNone/>
            </a:pPr>
            <a:r>
              <a:rPr lang="en-US" altLang="en-US" sz="1800" b="1" dirty="0"/>
              <a:t>AACC (2025) Opryland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B66307BC-4C59-9A5E-4AF2-0109F4223292}"/>
              </a:ext>
            </a:extLst>
          </p:cNvPr>
          <p:cNvSpPr>
            <a:spLocks noGrp="1" noChangeArrowheads="1"/>
          </p:cNvSpPr>
          <p:nvPr>
            <p:ph type="title"/>
          </p:nvPr>
        </p:nvSpPr>
        <p:spPr>
          <a:xfrm>
            <a:off x="0" y="-76200"/>
            <a:ext cx="8991600" cy="914400"/>
          </a:xfrm>
        </p:spPr>
        <p:txBody>
          <a:bodyPr/>
          <a:lstStyle/>
          <a:p>
            <a:r>
              <a:rPr lang="en-US" altLang="en-US"/>
              <a:t>Many Ways to Cope with Injustices</a:t>
            </a:r>
          </a:p>
        </p:txBody>
      </p:sp>
      <p:sp>
        <p:nvSpPr>
          <p:cNvPr id="11267" name="Content Placeholder 2">
            <a:extLst>
              <a:ext uri="{FF2B5EF4-FFF2-40B4-BE49-F238E27FC236}">
                <a16:creationId xmlns:a16="http://schemas.microsoft.com/office/drawing/2014/main" id="{C91C6B66-42D9-5BC1-383B-34062E1FA586}"/>
              </a:ext>
            </a:extLst>
          </p:cNvPr>
          <p:cNvSpPr>
            <a:spLocks noGrp="1" noChangeArrowheads="1"/>
          </p:cNvSpPr>
          <p:nvPr>
            <p:ph idx="1"/>
          </p:nvPr>
        </p:nvSpPr>
        <p:spPr>
          <a:xfrm>
            <a:off x="0" y="762000"/>
            <a:ext cx="9067800" cy="5943600"/>
          </a:xfrm>
        </p:spPr>
        <p:txBody>
          <a:bodyPr/>
          <a:lstStyle/>
          <a:p>
            <a:r>
              <a:rPr lang="en-US" altLang="en-US" sz="2000"/>
              <a:t>Seek or observe justice</a:t>
            </a:r>
          </a:p>
          <a:p>
            <a:r>
              <a:rPr lang="en-US" altLang="en-US" sz="2000"/>
              <a:t>Offender is observed to get natural consequences</a:t>
            </a:r>
          </a:p>
          <a:p>
            <a:r>
              <a:rPr lang="en-US" altLang="en-US" sz="2000"/>
              <a:t>Turn the matter over to God for divine justice</a:t>
            </a:r>
          </a:p>
          <a:p>
            <a:endParaRPr lang="en-US" altLang="en-US" sz="2000"/>
          </a:p>
          <a:p>
            <a:r>
              <a:rPr lang="en-US" altLang="en-US" sz="2000"/>
              <a:t>Relinquish it to God</a:t>
            </a:r>
          </a:p>
          <a:p>
            <a:r>
              <a:rPr lang="en-US" altLang="en-US" sz="2000"/>
              <a:t>Minimize importance of the harm (i.e., denial and cognitive minimization)</a:t>
            </a:r>
          </a:p>
          <a:p>
            <a:r>
              <a:rPr lang="en-US" altLang="en-US" sz="2000"/>
              <a:t>Tolerate (put up with it)</a:t>
            </a:r>
          </a:p>
          <a:p>
            <a:r>
              <a:rPr lang="en-US" altLang="en-US" sz="2000"/>
              <a:t>Forbear (put up with it for the sake of the relationship, family, group, community)</a:t>
            </a:r>
          </a:p>
          <a:p>
            <a:r>
              <a:rPr lang="en-US" altLang="en-US" sz="2000"/>
              <a:t>Accept (let it play in the background)</a:t>
            </a:r>
          </a:p>
          <a:p>
            <a:r>
              <a:rPr lang="en-US" altLang="en-US" sz="2000"/>
              <a:t>Forgive (this can transcend the gap)</a:t>
            </a:r>
          </a:p>
          <a:p>
            <a:r>
              <a:rPr lang="en-US" altLang="en-US"/>
              <a:t>People reduce the injustice gap by </a:t>
            </a:r>
            <a:r>
              <a:rPr lang="en-US" altLang="en-US" b="1" u="sng"/>
              <a:t>mixing those that work for them</a:t>
            </a:r>
            <a:r>
              <a:rPr lang="en-US" altLang="en-US"/>
              <a:t>. Thus, forgiveness is not </a:t>
            </a:r>
            <a:r>
              <a:rPr lang="en-US" altLang="en-US" b="1" i="1"/>
              <a:t>necessary</a:t>
            </a:r>
            <a:r>
              <a:rPr lang="en-US" altLang="en-US"/>
              <a:t> to deal with injustice. But it can help supplement other ways or even be a solution itself.</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7F07-8F97-9FBE-7C3D-057B2F762B9A}"/>
              </a:ext>
            </a:extLst>
          </p:cNvPr>
          <p:cNvSpPr>
            <a:spLocks noGrp="1"/>
          </p:cNvSpPr>
          <p:nvPr>
            <p:ph type="title"/>
          </p:nvPr>
        </p:nvSpPr>
        <p:spPr/>
        <p:txBody>
          <a:bodyPr/>
          <a:lstStyle/>
          <a:p>
            <a:pPr>
              <a:defRPr/>
            </a:pPr>
            <a:r>
              <a:rPr lang="en-US" dirty="0"/>
              <a:t>Mediating Structures</a:t>
            </a:r>
          </a:p>
        </p:txBody>
      </p:sp>
      <p:sp>
        <p:nvSpPr>
          <p:cNvPr id="117763" name="Content Placeholder 2">
            <a:extLst>
              <a:ext uri="{FF2B5EF4-FFF2-40B4-BE49-F238E27FC236}">
                <a16:creationId xmlns:a16="http://schemas.microsoft.com/office/drawing/2014/main" id="{143B3449-2D5F-3CBB-4C4D-39684BFAF9A6}"/>
              </a:ext>
            </a:extLst>
          </p:cNvPr>
          <p:cNvSpPr>
            <a:spLocks noGrp="1" noChangeArrowheads="1"/>
          </p:cNvSpPr>
          <p:nvPr>
            <p:ph idx="1"/>
          </p:nvPr>
        </p:nvSpPr>
        <p:spPr>
          <a:xfrm>
            <a:off x="-152400" y="2057400"/>
            <a:ext cx="9144000" cy="3276600"/>
          </a:xfrm>
        </p:spPr>
        <p:txBody>
          <a:bodyPr/>
          <a:lstStyle/>
          <a:p>
            <a:r>
              <a:rPr lang="en-US" altLang="en-US" b="1" i="1" u="sng" dirty="0"/>
              <a:t>Mediating structures</a:t>
            </a:r>
            <a:r>
              <a:rPr lang="en-US" altLang="en-US" dirty="0"/>
              <a:t> are existing organizations that can be enlisted (and perhaps coordinated to work on forgiveness at the same time) to change a virtue that will spread to a larger structure.</a:t>
            </a:r>
          </a:p>
          <a:p>
            <a:r>
              <a:rPr lang="en-US" altLang="en-US" dirty="0"/>
              <a:t>So schools, colleges and universities, workplaces, community organization, etc. can run forgiveness campaigns at the same time coordinated by a political body or leader.</a:t>
            </a:r>
          </a:p>
        </p:txBody>
      </p:sp>
      <p:sp>
        <p:nvSpPr>
          <p:cNvPr id="117764" name="TextBox 3">
            <a:extLst>
              <a:ext uri="{FF2B5EF4-FFF2-40B4-BE49-F238E27FC236}">
                <a16:creationId xmlns:a16="http://schemas.microsoft.com/office/drawing/2014/main" id="{C2AC97A7-168D-6A7E-66AE-376F1C9AAA54}"/>
              </a:ext>
            </a:extLst>
          </p:cNvPr>
          <p:cNvSpPr txBox="1">
            <a:spLocks noChangeArrowheads="1"/>
          </p:cNvSpPr>
          <p:nvPr/>
        </p:nvSpPr>
        <p:spPr bwMode="auto">
          <a:xfrm>
            <a:off x="152400" y="5486400"/>
            <a:ext cx="899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1800">
                <a:latin typeface="Garamond" panose="02020404030301010803" pitchFamily="18" charset="0"/>
              </a:rPr>
              <a:t>Berger, Peter, &amp; Neuhaus, R. (1977). </a:t>
            </a:r>
            <a:r>
              <a:rPr lang="en-US" altLang="en-US" sz="1800" i="1">
                <a:latin typeface="Garamond" panose="02020404030301010803" pitchFamily="18" charset="0"/>
              </a:rPr>
              <a:t>To empower people: The role of mediating structures in public policy.</a:t>
            </a:r>
            <a:r>
              <a:rPr lang="en-US" altLang="en-US" sz="1800">
                <a:latin typeface="Garamond" panose="02020404030301010803" pitchFamily="18" charset="0"/>
              </a:rPr>
              <a:t> American Enterprise Institute for Public Policy Research.</a:t>
            </a:r>
          </a:p>
          <a:p>
            <a:pPr>
              <a:spcBef>
                <a:spcPct val="0"/>
              </a:spcBef>
              <a:buClrTx/>
              <a:buFontTx/>
              <a:buNone/>
            </a:pPr>
            <a:r>
              <a:rPr lang="en-US" altLang="en-US" sz="1800">
                <a:latin typeface="Garamond" panose="02020404030301010803" pitchFamily="18" charset="0"/>
              </a:rPr>
              <a:t>Harris, M., &amp; Milofsky, C. (2019). </a:t>
            </a:r>
            <a:r>
              <a:rPr lang="en-US" altLang="en-US" sz="1800" i="1">
                <a:latin typeface="Garamond" panose="02020404030301010803" pitchFamily="18" charset="0"/>
              </a:rPr>
              <a:t>Mediating structures: Their organization in civil society. Nonprofit Policy Forum</a:t>
            </a:r>
            <a:r>
              <a:rPr lang="en-US" altLang="en-US" sz="1800">
                <a:latin typeface="Garamond" panose="02020404030301010803" pitchFamily="18" charset="0"/>
              </a:rPr>
              <a:t>, deGruyter, 20190017. </a:t>
            </a:r>
            <a:r>
              <a:rPr lang="en-US" altLang="en-US" sz="1800">
                <a:latin typeface="Garamond" panose="02020404030301010803" pitchFamily="18" charset="0"/>
                <a:hlinkClick r:id="rId2"/>
              </a:rPr>
              <a:t>https://doi.org/10.1515/npf-2019-0017</a:t>
            </a:r>
            <a:r>
              <a:rPr lang="en-US" altLang="en-US" sz="1800">
                <a:latin typeface="Garamond" panose="02020404030301010803" pitchFamily="18" charset="0"/>
              </a:rPr>
              <a:t>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74CB6-3F7D-2327-E02F-F79499F25CC5}"/>
              </a:ext>
            </a:extLst>
          </p:cNvPr>
          <p:cNvSpPr>
            <a:spLocks noGrp="1"/>
          </p:cNvSpPr>
          <p:nvPr>
            <p:ph type="title"/>
          </p:nvPr>
        </p:nvSpPr>
        <p:spPr>
          <a:xfrm>
            <a:off x="457200" y="0"/>
            <a:ext cx="8229600" cy="609600"/>
          </a:xfrm>
        </p:spPr>
        <p:txBody>
          <a:bodyPr/>
          <a:lstStyle/>
          <a:p>
            <a:pPr>
              <a:defRPr/>
            </a:pPr>
            <a:r>
              <a:rPr lang="en-US" dirty="0"/>
              <a:t>What We Did</a:t>
            </a:r>
          </a:p>
        </p:txBody>
      </p:sp>
      <p:sp>
        <p:nvSpPr>
          <p:cNvPr id="118787" name="Content Placeholder 2">
            <a:extLst>
              <a:ext uri="{FF2B5EF4-FFF2-40B4-BE49-F238E27FC236}">
                <a16:creationId xmlns:a16="http://schemas.microsoft.com/office/drawing/2014/main" id="{B839E5C1-5A46-C7AD-B3B1-E0179A831DEE}"/>
              </a:ext>
            </a:extLst>
          </p:cNvPr>
          <p:cNvSpPr>
            <a:spLocks noGrp="1" noChangeArrowheads="1"/>
          </p:cNvSpPr>
          <p:nvPr>
            <p:ph idx="1"/>
          </p:nvPr>
        </p:nvSpPr>
        <p:spPr>
          <a:xfrm>
            <a:off x="0" y="533400"/>
            <a:ext cx="9067800" cy="5638800"/>
          </a:xfrm>
        </p:spPr>
        <p:txBody>
          <a:bodyPr/>
          <a:lstStyle/>
          <a:p>
            <a:r>
              <a:rPr lang="en-US" altLang="en-US" sz="2400" dirty="0"/>
              <a:t>We tried awareness-raising interventions in organizations that already valued forgiveness: </a:t>
            </a:r>
          </a:p>
          <a:p>
            <a:pPr lvl="1"/>
            <a:r>
              <a:rPr lang="en-US" altLang="en-US" sz="2400" dirty="0"/>
              <a:t>Two Christian colleges*</a:t>
            </a:r>
          </a:p>
          <a:p>
            <a:pPr marL="457200" lvl="1" indent="0">
              <a:buNone/>
            </a:pPr>
            <a:endParaRPr lang="en-US" altLang="en-US" sz="2400" dirty="0"/>
          </a:p>
          <a:p>
            <a:pPr lvl="1"/>
            <a:r>
              <a:rPr lang="en-US" altLang="en-US" sz="2400" dirty="0"/>
              <a:t>Grant-funded seven Christian colleges**</a:t>
            </a:r>
          </a:p>
          <a:p>
            <a:pPr lvl="1"/>
            <a:r>
              <a:rPr lang="en-US" altLang="en-US" sz="2400" dirty="0"/>
              <a:t>Three Christian churches</a:t>
            </a:r>
          </a:p>
          <a:p>
            <a:r>
              <a:rPr lang="en-US" altLang="en-US" sz="2400" dirty="0"/>
              <a:t>We found, in all places, small positive effects across the entire communities. Why small?</a:t>
            </a:r>
          </a:p>
          <a:p>
            <a:pPr lvl="1"/>
            <a:r>
              <a:rPr lang="en-US" altLang="en-US" sz="2400" dirty="0"/>
              <a:t>Focused entirely on increasing awareness that emphasized (1) two types of forgiveness; (2) benefits of forgiveness; (3) awareness of local resources.</a:t>
            </a:r>
          </a:p>
          <a:p>
            <a:pPr lvl="1"/>
            <a:r>
              <a:rPr lang="en-US" altLang="en-US" sz="2400" dirty="0"/>
              <a:t>Most participants already forgave, so ceiling effect for what campaign could do.</a:t>
            </a:r>
          </a:p>
          <a:p>
            <a:pPr lvl="1"/>
            <a:r>
              <a:rPr lang="en-US" altLang="en-US" sz="2400" dirty="0"/>
              <a:t>Interventions were mostly intellectual and passive; leadership not heavily invested; all were in Christian settings.</a:t>
            </a:r>
          </a:p>
          <a:p>
            <a:pPr lvl="1"/>
            <a:endParaRPr lang="en-US" altLang="en-US" dirty="0"/>
          </a:p>
        </p:txBody>
      </p:sp>
      <p:sp>
        <p:nvSpPr>
          <p:cNvPr id="5" name="TextBox 4">
            <a:extLst>
              <a:ext uri="{FF2B5EF4-FFF2-40B4-BE49-F238E27FC236}">
                <a16:creationId xmlns:a16="http://schemas.microsoft.com/office/drawing/2014/main" id="{FA931449-C25A-3C7E-FA18-A817852F1639}"/>
              </a:ext>
            </a:extLst>
          </p:cNvPr>
          <p:cNvSpPr txBox="1"/>
          <p:nvPr/>
        </p:nvSpPr>
        <p:spPr>
          <a:xfrm>
            <a:off x="5562600" y="990600"/>
            <a:ext cx="3581400" cy="923330"/>
          </a:xfrm>
          <a:prstGeom prst="rect">
            <a:avLst/>
          </a:prstGeom>
          <a:noFill/>
        </p:spPr>
        <p:txBody>
          <a:bodyPr wrap="square">
            <a:spAutoFit/>
          </a:bodyPr>
          <a:lstStyle/>
          <a:p>
            <a:pPr>
              <a:defRPr/>
            </a:pPr>
            <a:r>
              <a:rPr lang="en-US" dirty="0">
                <a:solidFill>
                  <a:schemeClr val="tx2">
                    <a:lumMod val="90000"/>
                  </a:schemeClr>
                </a:solidFill>
              </a:rPr>
              <a:t>*Both studies published</a:t>
            </a:r>
          </a:p>
          <a:p>
            <a:pPr>
              <a:defRPr/>
            </a:pPr>
            <a:r>
              <a:rPr lang="en-US" dirty="0">
                <a:solidFill>
                  <a:schemeClr val="tx2">
                    <a:lumMod val="90000"/>
                  </a:schemeClr>
                </a:solidFill>
              </a:rPr>
              <a:t>**One representative university study published</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7444-3602-B1B4-A7D2-F3663ECBE41F}"/>
              </a:ext>
            </a:extLst>
          </p:cNvPr>
          <p:cNvSpPr>
            <a:spLocks noGrp="1"/>
          </p:cNvSpPr>
          <p:nvPr>
            <p:ph type="title"/>
          </p:nvPr>
        </p:nvSpPr>
        <p:spPr/>
        <p:txBody>
          <a:bodyPr/>
          <a:lstStyle/>
          <a:p>
            <a:pPr>
              <a:defRPr/>
            </a:pPr>
            <a:r>
              <a:rPr lang="en-US" dirty="0"/>
              <a:t>Making It Even Briefer</a:t>
            </a:r>
          </a:p>
        </p:txBody>
      </p:sp>
      <p:sp>
        <p:nvSpPr>
          <p:cNvPr id="119811" name="Content Placeholder 2">
            <a:extLst>
              <a:ext uri="{FF2B5EF4-FFF2-40B4-BE49-F238E27FC236}">
                <a16:creationId xmlns:a16="http://schemas.microsoft.com/office/drawing/2014/main" id="{B981739C-F67B-D7CB-9DA3-214FCE7DE95B}"/>
              </a:ext>
            </a:extLst>
          </p:cNvPr>
          <p:cNvSpPr>
            <a:spLocks noGrp="1" noChangeArrowheads="1"/>
          </p:cNvSpPr>
          <p:nvPr>
            <p:ph idx="1"/>
          </p:nvPr>
        </p:nvSpPr>
        <p:spPr>
          <a:xfrm>
            <a:off x="76200" y="2362200"/>
            <a:ext cx="9067800" cy="4495800"/>
          </a:xfrm>
        </p:spPr>
        <p:txBody>
          <a:bodyPr/>
          <a:lstStyle/>
          <a:p>
            <a:r>
              <a:rPr lang="en-US" altLang="en-US" dirty="0"/>
              <a:t>For Wheaton College psych majors, mean time was ~ 2 hours.</a:t>
            </a:r>
          </a:p>
          <a:p>
            <a:r>
              <a:rPr lang="en-US" altLang="en-US" dirty="0"/>
              <a:t>For the Ho et al. (2023) samples, the mean time was 3.34 hours</a:t>
            </a:r>
          </a:p>
          <a:p>
            <a:r>
              <a:rPr lang="en-US" altLang="en-US" dirty="0"/>
              <a:t>We are completing an App. The 3.34-hour DIY workbook was reduced from 72 exercises to 30 exercises that people can do one daily for a month as a “forgiveness challenge.” Total time, about 2 hours (really) (this time).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5DF4-35D3-93A2-6918-93CE9F4667EB}"/>
              </a:ext>
            </a:extLst>
          </p:cNvPr>
          <p:cNvSpPr>
            <a:spLocks noGrp="1"/>
          </p:cNvSpPr>
          <p:nvPr>
            <p:ph type="title"/>
          </p:nvPr>
        </p:nvSpPr>
        <p:spPr/>
        <p:txBody>
          <a:bodyPr/>
          <a:lstStyle/>
          <a:p>
            <a:pPr>
              <a:defRPr/>
            </a:pPr>
            <a:r>
              <a:rPr lang="en-US" dirty="0"/>
              <a:t>Advances</a:t>
            </a:r>
          </a:p>
        </p:txBody>
      </p:sp>
      <p:sp>
        <p:nvSpPr>
          <p:cNvPr id="120835" name="Content Placeholder 2">
            <a:extLst>
              <a:ext uri="{FF2B5EF4-FFF2-40B4-BE49-F238E27FC236}">
                <a16:creationId xmlns:a16="http://schemas.microsoft.com/office/drawing/2014/main" id="{86C1BF98-D5D8-EFB0-5C71-A4E6AD0480BE}"/>
              </a:ext>
            </a:extLst>
          </p:cNvPr>
          <p:cNvSpPr>
            <a:spLocks noGrp="1" noChangeArrowheads="1"/>
          </p:cNvSpPr>
          <p:nvPr>
            <p:ph idx="1"/>
          </p:nvPr>
        </p:nvSpPr>
        <p:spPr>
          <a:xfrm>
            <a:off x="152400" y="2286000"/>
            <a:ext cx="8915400" cy="4419600"/>
          </a:xfrm>
        </p:spPr>
        <p:txBody>
          <a:bodyPr/>
          <a:lstStyle/>
          <a:p>
            <a:r>
              <a:rPr lang="en-US" altLang="en-US" dirty="0"/>
              <a:t>We have pulled out Christians from the Indonesian and Colombian (war survivors) samples and found that the 3.34-hour secular DIY worked with Christians.</a:t>
            </a:r>
          </a:p>
          <a:p>
            <a:r>
              <a:rPr lang="en-US" altLang="en-US" dirty="0"/>
              <a:t>We have pulled out Muslims from the Indonesian sample. It works there.</a:t>
            </a:r>
          </a:p>
          <a:p>
            <a:r>
              <a:rPr lang="en-US" altLang="en-US" dirty="0"/>
              <a:t>Mohammed Abu-</a:t>
            </a:r>
            <a:r>
              <a:rPr lang="en-US" altLang="en-US" dirty="0" err="1"/>
              <a:t>Nimer</a:t>
            </a:r>
            <a:r>
              <a:rPr lang="en-US" altLang="en-US" dirty="0"/>
              <a:t> and </a:t>
            </a:r>
            <a:r>
              <a:rPr lang="en-US" altLang="en-US" dirty="0" err="1"/>
              <a:t>Illham</a:t>
            </a:r>
            <a:r>
              <a:rPr lang="en-US" altLang="en-US" dirty="0"/>
              <a:t> Nasser are testing it on a grant-funded project on an Arab sample from multiple sites in two (or three) Arab countries.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17571-2DF7-2A46-923D-D4EDECA38D39}"/>
              </a:ext>
            </a:extLst>
          </p:cNvPr>
          <p:cNvSpPr>
            <a:spLocks noGrp="1"/>
          </p:cNvSpPr>
          <p:nvPr>
            <p:ph type="title"/>
          </p:nvPr>
        </p:nvSpPr>
        <p:spPr>
          <a:xfrm>
            <a:off x="609600" y="152400"/>
            <a:ext cx="8077200" cy="1752600"/>
          </a:xfrm>
        </p:spPr>
        <p:txBody>
          <a:bodyPr/>
          <a:lstStyle/>
          <a:p>
            <a:r>
              <a:rPr lang="en-US" dirty="0"/>
              <a:t>Workshop: Adapting Your Approach to Include Forgiveness Intervention</a:t>
            </a:r>
          </a:p>
        </p:txBody>
      </p:sp>
      <p:sp>
        <p:nvSpPr>
          <p:cNvPr id="3" name="Content Placeholder 2">
            <a:extLst>
              <a:ext uri="{FF2B5EF4-FFF2-40B4-BE49-F238E27FC236}">
                <a16:creationId xmlns:a16="http://schemas.microsoft.com/office/drawing/2014/main" id="{2E0A004F-7689-CE9C-57CC-8EDE913051C1}"/>
              </a:ext>
            </a:extLst>
          </p:cNvPr>
          <p:cNvSpPr>
            <a:spLocks noGrp="1"/>
          </p:cNvSpPr>
          <p:nvPr>
            <p:ph idx="1"/>
          </p:nvPr>
        </p:nvSpPr>
        <p:spPr>
          <a:solidFill>
            <a:schemeClr val="accent4">
              <a:lumMod val="25000"/>
              <a:lumOff val="75000"/>
            </a:schemeClr>
          </a:solidFill>
        </p:spPr>
        <p:txBody>
          <a:bodyPr/>
          <a:lstStyle/>
          <a:p>
            <a:endParaRPr lang="en-US" dirty="0"/>
          </a:p>
        </p:txBody>
      </p:sp>
    </p:spTree>
    <p:extLst>
      <p:ext uri="{BB962C8B-B14F-4D97-AF65-F5344CB8AC3E}">
        <p14:creationId xmlns:p14="http://schemas.microsoft.com/office/powerpoint/2010/main" val="34582568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D09B-BBB0-730E-41D2-62F1C06BC310}"/>
              </a:ext>
            </a:extLst>
          </p:cNvPr>
          <p:cNvSpPr>
            <a:spLocks noGrp="1"/>
          </p:cNvSpPr>
          <p:nvPr>
            <p:ph type="title"/>
          </p:nvPr>
        </p:nvSpPr>
        <p:spPr/>
        <p:txBody>
          <a:bodyPr/>
          <a:lstStyle/>
          <a:p>
            <a:r>
              <a:rPr lang="en-US" dirty="0"/>
              <a:t>Answer These Questions</a:t>
            </a:r>
          </a:p>
        </p:txBody>
      </p:sp>
      <p:sp>
        <p:nvSpPr>
          <p:cNvPr id="3" name="Content Placeholder 2">
            <a:extLst>
              <a:ext uri="{FF2B5EF4-FFF2-40B4-BE49-F238E27FC236}">
                <a16:creationId xmlns:a16="http://schemas.microsoft.com/office/drawing/2014/main" id="{BBB964B5-FEA4-3921-EADA-D2D3BABC0322}"/>
              </a:ext>
            </a:extLst>
          </p:cNvPr>
          <p:cNvSpPr>
            <a:spLocks noGrp="1"/>
          </p:cNvSpPr>
          <p:nvPr>
            <p:ph idx="1"/>
          </p:nvPr>
        </p:nvSpPr>
        <p:spPr>
          <a:xfrm>
            <a:off x="76200" y="2362200"/>
            <a:ext cx="8839200" cy="4267200"/>
          </a:xfrm>
        </p:spPr>
        <p:txBody>
          <a:bodyPr/>
          <a:lstStyle/>
          <a:p>
            <a:r>
              <a:rPr lang="en-US" sz="2400" dirty="0"/>
              <a:t>What approach do you typically use in counseling individuals (i.e., therapy or pastoral counseling or lay counseling) or in psychoeducation with individuals (i.e., community intervention, teaching classes or workshops, Christian education classes)?</a:t>
            </a:r>
          </a:p>
          <a:p>
            <a:pPr lvl="1"/>
            <a:r>
              <a:rPr lang="en-US" sz="2000" dirty="0"/>
              <a:t>For most people, this is “eclectic” or “it depends on the person and the problem.” Other people will have a definite preference that they use most of the time.</a:t>
            </a:r>
          </a:p>
          <a:p>
            <a:r>
              <a:rPr lang="en-US" sz="2000" dirty="0"/>
              <a:t>If you said, </a:t>
            </a:r>
            <a:r>
              <a:rPr lang="en-US" sz="2000" dirty="0" err="1"/>
              <a:t>CBT</a:t>
            </a:r>
            <a:r>
              <a:rPr lang="en-US" sz="2000" dirty="0" err="1">
                <a:sym typeface="Wingdings" panose="05000000000000000000" pitchFamily="2" charset="2"/>
              </a:rPr>
              <a:t>Luskin</a:t>
            </a:r>
            <a:endParaRPr lang="en-US" sz="2000" dirty="0">
              <a:sym typeface="Wingdings" panose="05000000000000000000" pitchFamily="2" charset="2"/>
            </a:endParaRPr>
          </a:p>
          <a:p>
            <a:r>
              <a:rPr lang="en-US" sz="2000" dirty="0">
                <a:sym typeface="Wingdings" panose="05000000000000000000" pitchFamily="2" charset="2"/>
              </a:rPr>
              <a:t>If you said, </a:t>
            </a:r>
            <a:r>
              <a:rPr lang="en-US" sz="2000" dirty="0" err="1">
                <a:sym typeface="Wingdings" panose="05000000000000000000" pitchFamily="2" charset="2"/>
              </a:rPr>
              <a:t>EFTGreenberg</a:t>
            </a:r>
            <a:endParaRPr lang="en-US" sz="2000" dirty="0">
              <a:sym typeface="Wingdings" panose="05000000000000000000" pitchFamily="2" charset="2"/>
            </a:endParaRPr>
          </a:p>
          <a:p>
            <a:r>
              <a:rPr lang="en-US" sz="2000" dirty="0">
                <a:sym typeface="Wingdings" panose="05000000000000000000" pitchFamily="2" charset="2"/>
              </a:rPr>
              <a:t>If you said, mostly in affairs—Baucom, Snyder, Gordon</a:t>
            </a:r>
          </a:p>
          <a:p>
            <a:r>
              <a:rPr lang="en-US" sz="2000" dirty="0">
                <a:sym typeface="Wingdings" panose="05000000000000000000" pitchFamily="2" charset="2"/>
              </a:rPr>
              <a:t>If you said couples, Hope-focused, </a:t>
            </a:r>
            <a:r>
              <a:rPr lang="en-US" sz="2000" dirty="0" err="1">
                <a:sym typeface="Wingdings" panose="05000000000000000000" pitchFamily="2" charset="2"/>
              </a:rPr>
              <a:t>DiBlasio</a:t>
            </a:r>
            <a:r>
              <a:rPr lang="en-US" sz="2000" dirty="0">
                <a:sym typeface="Wingdings" panose="05000000000000000000" pitchFamily="2" charset="2"/>
              </a:rPr>
              <a:t>, Greenberg, Baucom et al.</a:t>
            </a:r>
            <a:endParaRPr lang="en-US" sz="2000" dirty="0"/>
          </a:p>
        </p:txBody>
      </p:sp>
    </p:spTree>
    <p:extLst>
      <p:ext uri="{BB962C8B-B14F-4D97-AF65-F5344CB8AC3E}">
        <p14:creationId xmlns:p14="http://schemas.microsoft.com/office/powerpoint/2010/main" val="721399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A10E2-EC1E-38C7-CF7E-51AB1F81B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2F54DF-619E-35DF-8CE4-A3CA8E0CB499}"/>
              </a:ext>
            </a:extLst>
          </p:cNvPr>
          <p:cNvSpPr>
            <a:spLocks noGrp="1"/>
          </p:cNvSpPr>
          <p:nvPr>
            <p:ph type="title"/>
          </p:nvPr>
        </p:nvSpPr>
        <p:spPr/>
        <p:txBody>
          <a:bodyPr/>
          <a:lstStyle/>
          <a:p>
            <a:r>
              <a:rPr lang="en-US" dirty="0"/>
              <a:t>Answer These Questions</a:t>
            </a:r>
          </a:p>
        </p:txBody>
      </p:sp>
      <p:sp>
        <p:nvSpPr>
          <p:cNvPr id="3" name="Content Placeholder 2">
            <a:extLst>
              <a:ext uri="{FF2B5EF4-FFF2-40B4-BE49-F238E27FC236}">
                <a16:creationId xmlns:a16="http://schemas.microsoft.com/office/drawing/2014/main" id="{0039606E-9721-0C9E-FCCB-F6F1A33FDECF}"/>
              </a:ext>
            </a:extLst>
          </p:cNvPr>
          <p:cNvSpPr>
            <a:spLocks noGrp="1"/>
          </p:cNvSpPr>
          <p:nvPr>
            <p:ph idx="1"/>
          </p:nvPr>
        </p:nvSpPr>
        <p:spPr>
          <a:xfrm>
            <a:off x="76200" y="2362200"/>
            <a:ext cx="8839200" cy="4267200"/>
          </a:xfrm>
        </p:spPr>
        <p:txBody>
          <a:bodyPr/>
          <a:lstStyle/>
          <a:p>
            <a:r>
              <a:rPr lang="en-US" dirty="0"/>
              <a:t>In your practice do you see people with the sole focus on forgiveness, or do you see people who have a variety of problems and forgiveness pops up within those problems?</a:t>
            </a:r>
          </a:p>
          <a:p>
            <a:r>
              <a:rPr lang="en-US" dirty="0"/>
              <a:t>Sole focus on forgiveness: Enright for psychotherapy; REACH for psychoeducation</a:t>
            </a:r>
          </a:p>
          <a:p>
            <a:endParaRPr lang="en-US" dirty="0"/>
          </a:p>
          <a:p>
            <a:r>
              <a:rPr lang="en-US" dirty="0"/>
              <a:t>If forgiveness pops up: groups (Wade process groups; REACH Forgiveness; Enright’s process model for classroom adapt to adult education)</a:t>
            </a:r>
          </a:p>
          <a:p>
            <a:endParaRPr lang="en-US" dirty="0"/>
          </a:p>
        </p:txBody>
      </p:sp>
    </p:spTree>
    <p:extLst>
      <p:ext uri="{BB962C8B-B14F-4D97-AF65-F5344CB8AC3E}">
        <p14:creationId xmlns:p14="http://schemas.microsoft.com/office/powerpoint/2010/main" val="24024069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36F46-31DB-84AC-5682-3F849F124074}"/>
              </a:ext>
            </a:extLst>
          </p:cNvPr>
          <p:cNvSpPr>
            <a:spLocks noGrp="1"/>
          </p:cNvSpPr>
          <p:nvPr>
            <p:ph type="title"/>
          </p:nvPr>
        </p:nvSpPr>
        <p:spPr/>
        <p:txBody>
          <a:bodyPr/>
          <a:lstStyle/>
          <a:p>
            <a:r>
              <a:rPr lang="en-US" dirty="0"/>
              <a:t>Drawing from Secular Interventions</a:t>
            </a:r>
          </a:p>
        </p:txBody>
      </p:sp>
      <p:sp>
        <p:nvSpPr>
          <p:cNvPr id="3" name="Content Placeholder 2">
            <a:extLst>
              <a:ext uri="{FF2B5EF4-FFF2-40B4-BE49-F238E27FC236}">
                <a16:creationId xmlns:a16="http://schemas.microsoft.com/office/drawing/2014/main" id="{B9E0AB15-B03A-E090-2B3C-3B1E0B0AC5BB}"/>
              </a:ext>
            </a:extLst>
          </p:cNvPr>
          <p:cNvSpPr>
            <a:spLocks noGrp="1"/>
          </p:cNvSpPr>
          <p:nvPr>
            <p:ph idx="1"/>
          </p:nvPr>
        </p:nvSpPr>
        <p:spPr/>
        <p:txBody>
          <a:bodyPr/>
          <a:lstStyle/>
          <a:p>
            <a:r>
              <a:rPr lang="en-US" dirty="0"/>
              <a:t>In comparing (earlier) we found 6 commonly shared principles and 10 that were shared among some but not all interventions.</a:t>
            </a:r>
          </a:p>
        </p:txBody>
      </p:sp>
    </p:spTree>
    <p:extLst>
      <p:ext uri="{BB962C8B-B14F-4D97-AF65-F5344CB8AC3E}">
        <p14:creationId xmlns:p14="http://schemas.microsoft.com/office/powerpoint/2010/main" val="6305535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668E-E3D6-6C83-6F18-2E73A3D4D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BB0B5-B349-5EFB-C6C8-81A18FA720D8}"/>
              </a:ext>
            </a:extLst>
          </p:cNvPr>
          <p:cNvSpPr>
            <a:spLocks noGrp="1"/>
          </p:cNvSpPr>
          <p:nvPr>
            <p:ph type="title"/>
          </p:nvPr>
        </p:nvSpPr>
        <p:spPr>
          <a:xfrm>
            <a:off x="0" y="0"/>
            <a:ext cx="9144000" cy="1905000"/>
          </a:xfrm>
        </p:spPr>
        <p:txBody>
          <a:bodyPr/>
          <a:lstStyle/>
          <a:p>
            <a:r>
              <a:rPr lang="en-US" dirty="0"/>
              <a:t>Here are the 16 principles: The 6 shared by all. How important is each one? 10=absolutely crucial; 0= don’t include</a:t>
            </a:r>
          </a:p>
        </p:txBody>
      </p:sp>
      <p:sp>
        <p:nvSpPr>
          <p:cNvPr id="3" name="Content Placeholder 2">
            <a:extLst>
              <a:ext uri="{FF2B5EF4-FFF2-40B4-BE49-F238E27FC236}">
                <a16:creationId xmlns:a16="http://schemas.microsoft.com/office/drawing/2014/main" id="{2719ADE1-46F6-DC41-B787-334D33C68536}"/>
              </a:ext>
            </a:extLst>
          </p:cNvPr>
          <p:cNvSpPr>
            <a:spLocks noGrp="1"/>
          </p:cNvSpPr>
          <p:nvPr>
            <p:ph idx="1"/>
          </p:nvPr>
        </p:nvSpPr>
        <p:spPr>
          <a:xfrm>
            <a:off x="76200" y="2362200"/>
            <a:ext cx="8991600" cy="4419600"/>
          </a:xfrm>
        </p:spPr>
        <p:txBody>
          <a:bodyPr/>
          <a:lstStyle/>
          <a:p>
            <a:r>
              <a:rPr lang="en-US" sz="2400" dirty="0"/>
              <a:t>Motivate forgiving by recounting psychological, physical, relational, and spiritual benefits of forgiving to the forgiver. (Recounting benefits is essential.)</a:t>
            </a:r>
          </a:p>
          <a:p>
            <a:r>
              <a:rPr lang="en-US" sz="2400" dirty="0"/>
              <a:t>Use a specific hurt or offense in general, then later broaden to other offenses. </a:t>
            </a:r>
          </a:p>
          <a:p>
            <a:r>
              <a:rPr lang="en-US" sz="2400" dirty="0"/>
              <a:t>Guide people to recall and process the hurt. (But how much time on this varies.)</a:t>
            </a:r>
          </a:p>
          <a:p>
            <a:r>
              <a:rPr lang="en-US" sz="2400" dirty="0"/>
              <a:t>Invite the potential forgiver to empathize with and extend compassion to the offender.</a:t>
            </a:r>
          </a:p>
          <a:p>
            <a:r>
              <a:rPr lang="en-US" sz="2400" dirty="0"/>
              <a:t>Invite humble examination of how person has offended others.</a:t>
            </a:r>
          </a:p>
          <a:p>
            <a:r>
              <a:rPr lang="en-US" sz="2400" dirty="0"/>
              <a:t>Encourage forgiveness as choice, not a duty.</a:t>
            </a:r>
          </a:p>
        </p:txBody>
      </p:sp>
    </p:spTree>
    <p:extLst>
      <p:ext uri="{BB962C8B-B14F-4D97-AF65-F5344CB8AC3E}">
        <p14:creationId xmlns:p14="http://schemas.microsoft.com/office/powerpoint/2010/main" val="15000559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D1B4-427A-CA56-A582-576C53DC999B}"/>
              </a:ext>
            </a:extLst>
          </p:cNvPr>
          <p:cNvSpPr>
            <a:spLocks noGrp="1"/>
          </p:cNvSpPr>
          <p:nvPr>
            <p:ph type="title"/>
          </p:nvPr>
        </p:nvSpPr>
        <p:spPr>
          <a:xfrm>
            <a:off x="0" y="533400"/>
            <a:ext cx="9144000" cy="1371600"/>
          </a:xfrm>
        </p:spPr>
        <p:txBody>
          <a:bodyPr/>
          <a:lstStyle/>
          <a:p>
            <a:r>
              <a:rPr lang="en-US" dirty="0"/>
              <a:t>Here are 16 principles; The 10 shared by some. How important is each one? 10=absolutely crucial; 0= don’t include</a:t>
            </a:r>
          </a:p>
        </p:txBody>
      </p:sp>
      <p:sp>
        <p:nvSpPr>
          <p:cNvPr id="3" name="Content Placeholder 2">
            <a:extLst>
              <a:ext uri="{FF2B5EF4-FFF2-40B4-BE49-F238E27FC236}">
                <a16:creationId xmlns:a16="http://schemas.microsoft.com/office/drawing/2014/main" id="{3A6A4BD2-CBBA-18E3-4DDB-4A0DEE6DF786}"/>
              </a:ext>
            </a:extLst>
          </p:cNvPr>
          <p:cNvSpPr>
            <a:spLocks noGrp="1"/>
          </p:cNvSpPr>
          <p:nvPr>
            <p:ph idx="1"/>
          </p:nvPr>
        </p:nvSpPr>
        <p:spPr>
          <a:xfrm>
            <a:off x="-76200" y="2209800"/>
            <a:ext cx="9144000" cy="4648200"/>
          </a:xfrm>
        </p:spPr>
        <p:txBody>
          <a:bodyPr/>
          <a:lstStyle/>
          <a:p>
            <a:r>
              <a:rPr lang="en-US" sz="2000" dirty="0"/>
              <a:t>Work is tailored throughout to a specific harm (i.e., incest) or clientele. </a:t>
            </a:r>
          </a:p>
          <a:p>
            <a:r>
              <a:rPr lang="en-US" sz="2000" dirty="0"/>
              <a:t>Encourage decisional or emotional forgiveness, or both. </a:t>
            </a:r>
          </a:p>
          <a:p>
            <a:r>
              <a:rPr lang="en-US" sz="2000" dirty="0"/>
              <a:t>Attempt to place struggles in some larger perspective. </a:t>
            </a:r>
          </a:p>
          <a:p>
            <a:r>
              <a:rPr lang="en-US" sz="2000" dirty="0"/>
              <a:t>Encourage a long-term commitment to forgiving. </a:t>
            </a:r>
          </a:p>
          <a:p>
            <a:r>
              <a:rPr lang="en-US" sz="2000" dirty="0"/>
              <a:t>Encourage reflection on the gains made. </a:t>
            </a:r>
          </a:p>
          <a:p>
            <a:r>
              <a:rPr lang="en-US" sz="2000" dirty="0"/>
              <a:t>Explicit instruction in ways to maintain gains. </a:t>
            </a:r>
          </a:p>
          <a:p>
            <a:r>
              <a:rPr lang="en-US" sz="2000" dirty="0"/>
              <a:t>Broaden forgiveness beyond forgiving an offense to trait forgivingness. </a:t>
            </a:r>
          </a:p>
          <a:p>
            <a:r>
              <a:rPr lang="en-US" sz="2000" dirty="0"/>
              <a:t>Encourage some deeper insight into subtle unconscious or contextual factors pushing people towards forgiveness or unforgiveness. </a:t>
            </a:r>
          </a:p>
          <a:p>
            <a:r>
              <a:rPr lang="en-US" sz="2000" dirty="0"/>
              <a:t>Explicit attention to things that the offender can do to make forgiveness easier. </a:t>
            </a:r>
          </a:p>
          <a:p>
            <a:r>
              <a:rPr lang="en-US" sz="2000" dirty="0"/>
              <a:t>Refer to forgiveness as a way of restoring hope, easing depression and anxiety, and promoting well-being and flourishing. </a:t>
            </a:r>
          </a:p>
        </p:txBody>
      </p:sp>
    </p:spTree>
    <p:extLst>
      <p:ext uri="{BB962C8B-B14F-4D97-AF65-F5344CB8AC3E}">
        <p14:creationId xmlns:p14="http://schemas.microsoft.com/office/powerpoint/2010/main" val="2712005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0F7E-74B3-AF92-E6D9-05CC8E3D6787}"/>
              </a:ext>
            </a:extLst>
          </p:cNvPr>
          <p:cNvSpPr>
            <a:spLocks noGrp="1"/>
          </p:cNvSpPr>
          <p:nvPr>
            <p:ph type="title"/>
          </p:nvPr>
        </p:nvSpPr>
        <p:spPr/>
        <p:txBody>
          <a:bodyPr/>
          <a:lstStyle/>
          <a:p>
            <a:pPr>
              <a:defRPr/>
            </a:pPr>
            <a:r>
              <a:rPr lang="en-US" dirty="0"/>
              <a:t>Coping: What Is Forgiveness?</a:t>
            </a:r>
          </a:p>
        </p:txBody>
      </p:sp>
      <p:sp>
        <p:nvSpPr>
          <p:cNvPr id="25603" name="Content Placeholder 2">
            <a:extLst>
              <a:ext uri="{FF2B5EF4-FFF2-40B4-BE49-F238E27FC236}">
                <a16:creationId xmlns:a16="http://schemas.microsoft.com/office/drawing/2014/main" id="{E16A0D2A-900D-6B1E-5A31-82147B484767}"/>
              </a:ext>
            </a:extLst>
          </p:cNvPr>
          <p:cNvSpPr>
            <a:spLocks noGrp="1" noChangeArrowheads="1"/>
          </p:cNvSpPr>
          <p:nvPr>
            <p:ph idx="1"/>
          </p:nvPr>
        </p:nvSpPr>
        <p:spPr>
          <a:xfrm>
            <a:off x="228600" y="2362200"/>
            <a:ext cx="8915400" cy="2819400"/>
          </a:xfrm>
          <a:solidFill>
            <a:schemeClr val="accent4">
              <a:lumMod val="10000"/>
              <a:lumOff val="90000"/>
            </a:schemeClr>
          </a:solidFill>
        </p:spPr>
        <p:txBody>
          <a:bodyPr/>
          <a:lstStyle/>
          <a:p>
            <a:pPr>
              <a:defRPr/>
            </a:pPr>
            <a:r>
              <a:rPr lang="en-US" altLang="en-US" dirty="0"/>
              <a:t>Coping: An attempt to lessen the impact of stress by intentionally affecting the stressor, appraisals, or stress reactions.</a:t>
            </a:r>
          </a:p>
        </p:txBody>
      </p:sp>
      <p:sp>
        <p:nvSpPr>
          <p:cNvPr id="18436" name="Rectangle 4">
            <a:extLst>
              <a:ext uri="{FF2B5EF4-FFF2-40B4-BE49-F238E27FC236}">
                <a16:creationId xmlns:a16="http://schemas.microsoft.com/office/drawing/2014/main" id="{4FE46A4C-0AB9-9473-E3F1-95B5977DDA21}"/>
              </a:ext>
            </a:extLst>
          </p:cNvPr>
          <p:cNvSpPr>
            <a:spLocks noChangeArrowheads="1"/>
          </p:cNvSpPr>
          <p:nvPr/>
        </p:nvSpPr>
        <p:spPr bwMode="auto">
          <a:xfrm>
            <a:off x="76200" y="5502275"/>
            <a:ext cx="90678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Char char="•"/>
              <a:tabLst>
                <a:tab pos="304800" algn="l"/>
                <a:tab pos="34290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3200">
                <a:solidFill>
                  <a:schemeClr val="tx1"/>
                </a:solidFill>
                <a:latin typeface="Arial" panose="020B0604020202020204" pitchFamily="34" charset="0"/>
              </a:defRPr>
            </a:lvl1pPr>
            <a:lvl2pPr marL="742950" indent="-285750">
              <a:spcBef>
                <a:spcPct val="20000"/>
              </a:spcBef>
              <a:buChar char="–"/>
              <a:tabLst>
                <a:tab pos="304800" algn="l"/>
                <a:tab pos="34290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800">
                <a:solidFill>
                  <a:schemeClr val="tx1"/>
                </a:solidFill>
                <a:latin typeface="Arial" panose="020B0604020202020204" pitchFamily="34" charset="0"/>
              </a:defRPr>
            </a:lvl2pPr>
            <a:lvl3pPr marL="1143000" indent="-228600">
              <a:spcBef>
                <a:spcPct val="20000"/>
              </a:spcBef>
              <a:buClr>
                <a:schemeClr val="tx2"/>
              </a:buClr>
              <a:buChar char="•"/>
              <a:tabLst>
                <a:tab pos="304800" algn="l"/>
                <a:tab pos="34290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400">
                <a:solidFill>
                  <a:schemeClr val="tx1"/>
                </a:solidFill>
                <a:latin typeface="Arial" panose="020B0604020202020204" pitchFamily="34" charset="0"/>
              </a:defRPr>
            </a:lvl3pPr>
            <a:lvl4pPr marL="1600200" indent="-228600">
              <a:spcBef>
                <a:spcPct val="20000"/>
              </a:spcBef>
              <a:buChar char="–"/>
              <a:tabLst>
                <a:tab pos="304800" algn="l"/>
                <a:tab pos="34290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4pPr>
            <a:lvl5pPr marL="2057400" indent="-228600">
              <a:spcBef>
                <a:spcPct val="20000"/>
              </a:spcBef>
              <a:buClr>
                <a:schemeClr val="tx2"/>
              </a:buClr>
              <a:buChar char="•"/>
              <a:tabLst>
                <a:tab pos="304800" algn="l"/>
                <a:tab pos="34290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tabLst>
                <a:tab pos="304800" algn="l"/>
                <a:tab pos="34290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tabLst>
                <a:tab pos="304800" algn="l"/>
                <a:tab pos="34290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tabLst>
                <a:tab pos="304800" algn="l"/>
                <a:tab pos="34290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tabLst>
                <a:tab pos="304800" algn="l"/>
                <a:tab pos="34290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9pPr>
          </a:lstStyle>
          <a:p>
            <a:pPr>
              <a:spcBef>
                <a:spcPct val="0"/>
              </a:spcBef>
              <a:buClrTx/>
              <a:buFontTx/>
              <a:buNone/>
            </a:pPr>
            <a:r>
              <a:rPr lang="en-US" altLang="en-US" sz="1600">
                <a:latin typeface="Times New Roman" panose="02020603050405020304" pitchFamily="18" charset="0"/>
                <a:cs typeface="Times New Roman" panose="02020603050405020304" pitchFamily="18" charset="0"/>
              </a:rPr>
              <a:t>Worthington, E. L., Jr., &amp; Scherer, M. (2004). Forgiveness as an emotion-focused coping strategy that can reduce health risks and promote health resilience: Theory, review, and hypotheses. </a:t>
            </a:r>
            <a:r>
              <a:rPr lang="en-US" altLang="en-US" sz="1600" i="1">
                <a:latin typeface="Times New Roman" panose="02020603050405020304" pitchFamily="18" charset="0"/>
                <a:cs typeface="Times New Roman" panose="02020603050405020304" pitchFamily="18" charset="0"/>
              </a:rPr>
              <a:t>Psychology and Health, 19</a:t>
            </a:r>
            <a:r>
              <a:rPr lang="en-US" altLang="en-US" sz="1600">
                <a:latin typeface="Times New Roman" panose="02020603050405020304" pitchFamily="18" charset="0"/>
                <a:cs typeface="Times New Roman" panose="02020603050405020304" pitchFamily="18" charset="0"/>
              </a:rPr>
              <a:t>, 385-405.</a:t>
            </a:r>
            <a:endParaRPr lang="en-US" altLang="en-US" sz="16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CA060-80D5-03F6-FE1B-38C8D66EDE63}"/>
              </a:ext>
            </a:extLst>
          </p:cNvPr>
          <p:cNvSpPr>
            <a:spLocks noGrp="1"/>
          </p:cNvSpPr>
          <p:nvPr>
            <p:ph type="title"/>
          </p:nvPr>
        </p:nvSpPr>
        <p:spPr/>
        <p:txBody>
          <a:bodyPr/>
          <a:lstStyle/>
          <a:p>
            <a:r>
              <a:rPr lang="en-US" dirty="0"/>
              <a:t>Drawing from Practical Theology</a:t>
            </a:r>
          </a:p>
        </p:txBody>
      </p:sp>
      <p:sp>
        <p:nvSpPr>
          <p:cNvPr id="3" name="Content Placeholder 2">
            <a:extLst>
              <a:ext uri="{FF2B5EF4-FFF2-40B4-BE49-F238E27FC236}">
                <a16:creationId xmlns:a16="http://schemas.microsoft.com/office/drawing/2014/main" id="{36B4E282-D762-E082-80F2-553CD58F1912}"/>
              </a:ext>
            </a:extLst>
          </p:cNvPr>
          <p:cNvSpPr>
            <a:spLocks noGrp="1"/>
          </p:cNvSpPr>
          <p:nvPr>
            <p:ph idx="1"/>
          </p:nvPr>
        </p:nvSpPr>
        <p:spPr>
          <a:xfrm>
            <a:off x="838200" y="2362200"/>
            <a:ext cx="8229600" cy="4038600"/>
          </a:xfrm>
        </p:spPr>
        <p:txBody>
          <a:bodyPr/>
          <a:lstStyle/>
          <a:p>
            <a:r>
              <a:rPr lang="en-US" dirty="0"/>
              <a:t>To what degree would you include each of these actions from practical theology (i.e., the way the church has treated forgiveness over the years).</a:t>
            </a:r>
          </a:p>
          <a:p>
            <a:pPr lvl="1"/>
            <a:r>
              <a:rPr lang="en-US" dirty="0"/>
              <a:t>Note: “The church” differs with different theologies and church practices (i.e., progressive theologies and church polities may differ markedly from more mid-level evangelical, which may also differ markedly from very conservative and fundamentalist churches)</a:t>
            </a:r>
          </a:p>
          <a:p>
            <a:r>
              <a:rPr lang="en-US" dirty="0"/>
              <a:t>10=absolutely crucial; 0= don’t include</a:t>
            </a:r>
          </a:p>
        </p:txBody>
      </p:sp>
    </p:spTree>
    <p:extLst>
      <p:ext uri="{BB962C8B-B14F-4D97-AF65-F5344CB8AC3E}">
        <p14:creationId xmlns:p14="http://schemas.microsoft.com/office/powerpoint/2010/main" val="41697485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0C55B-2BE4-5BE6-8E74-0DEBAB818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B3937-9E7B-15BC-9AF3-727A18045DC1}"/>
              </a:ext>
            </a:extLst>
          </p:cNvPr>
          <p:cNvSpPr>
            <a:spLocks noGrp="1"/>
          </p:cNvSpPr>
          <p:nvPr>
            <p:ph type="title"/>
          </p:nvPr>
        </p:nvSpPr>
        <p:spPr/>
        <p:txBody>
          <a:bodyPr/>
          <a:lstStyle/>
          <a:p>
            <a:r>
              <a:rPr lang="en-US" dirty="0">
                <a:solidFill>
                  <a:schemeClr val="accent4"/>
                </a:solidFill>
              </a:rPr>
              <a:t>Content of Christian Practical Theology Interventions</a:t>
            </a:r>
          </a:p>
        </p:txBody>
      </p:sp>
      <p:sp>
        <p:nvSpPr>
          <p:cNvPr id="3" name="Content Placeholder 2">
            <a:extLst>
              <a:ext uri="{FF2B5EF4-FFF2-40B4-BE49-F238E27FC236}">
                <a16:creationId xmlns:a16="http://schemas.microsoft.com/office/drawing/2014/main" id="{7385B206-03CD-11A5-606C-907344AB960D}"/>
              </a:ext>
            </a:extLst>
          </p:cNvPr>
          <p:cNvSpPr>
            <a:spLocks noGrp="1"/>
          </p:cNvSpPr>
          <p:nvPr>
            <p:ph idx="1"/>
          </p:nvPr>
        </p:nvSpPr>
        <p:spPr>
          <a:xfrm>
            <a:off x="0" y="2209800"/>
            <a:ext cx="9144000" cy="4648200"/>
          </a:xfrm>
        </p:spPr>
        <p:txBody>
          <a:bodyPr/>
          <a:lstStyle/>
          <a:p>
            <a:r>
              <a:rPr lang="en-US" sz="2000" dirty="0"/>
              <a:t>Pray: for the offender, for God’s help in your forgiveness efforts, for God’s power in forgiving, for justice, for divine justice, for discernment, for the intervention of the Holy Spirit</a:t>
            </a:r>
          </a:p>
          <a:p>
            <a:r>
              <a:rPr lang="en-US" sz="2000" dirty="0"/>
              <a:t>Seek: Scripture, models from local congregation, people you know, Scripture, history</a:t>
            </a:r>
          </a:p>
          <a:p>
            <a:r>
              <a:rPr lang="en-US" sz="2000" dirty="0"/>
              <a:t>Restraint: Relinquish the offense to God, tolerate the injustice, forbear, accept and move on</a:t>
            </a:r>
          </a:p>
          <a:p>
            <a:r>
              <a:rPr lang="en-US" sz="2000" dirty="0"/>
              <a:t>Count your blessings: Find benefits to you for forgiving</a:t>
            </a:r>
          </a:p>
          <a:p>
            <a:r>
              <a:rPr lang="en-US" sz="2000" dirty="0"/>
              <a:t>Encourage: God forgives us first, Tell or imply that God requires decisional forgiveness from us (so that God will forgive us)</a:t>
            </a:r>
          </a:p>
          <a:p>
            <a:r>
              <a:rPr lang="en-US" sz="2000" dirty="0"/>
              <a:t>Use God’s general revelation (science, philosophy, clinical science, arts, humanities)</a:t>
            </a:r>
          </a:p>
          <a:p>
            <a:endParaRPr lang="en-US" sz="2000" dirty="0"/>
          </a:p>
          <a:p>
            <a:r>
              <a:rPr lang="en-US" sz="2000" dirty="0"/>
              <a:t>USE ANY or ALL (They take time)</a:t>
            </a:r>
          </a:p>
        </p:txBody>
      </p:sp>
    </p:spTree>
    <p:extLst>
      <p:ext uri="{BB962C8B-B14F-4D97-AF65-F5344CB8AC3E}">
        <p14:creationId xmlns:p14="http://schemas.microsoft.com/office/powerpoint/2010/main" val="28602212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CF32A-7AE5-9463-66FD-8451BF91FFC1}"/>
              </a:ext>
            </a:extLst>
          </p:cNvPr>
          <p:cNvSpPr>
            <a:spLocks noGrp="1"/>
          </p:cNvSpPr>
          <p:nvPr>
            <p:ph type="title"/>
          </p:nvPr>
        </p:nvSpPr>
        <p:spPr/>
        <p:txBody>
          <a:bodyPr/>
          <a:lstStyle/>
          <a:p>
            <a:r>
              <a:rPr lang="en-US" dirty="0"/>
              <a:t>Other Questions about Your Approach</a:t>
            </a:r>
          </a:p>
        </p:txBody>
      </p:sp>
      <p:sp>
        <p:nvSpPr>
          <p:cNvPr id="3" name="Content Placeholder 2">
            <a:extLst>
              <a:ext uri="{FF2B5EF4-FFF2-40B4-BE49-F238E27FC236}">
                <a16:creationId xmlns:a16="http://schemas.microsoft.com/office/drawing/2014/main" id="{4128412E-17F6-BE06-8497-82DA13989B22}"/>
              </a:ext>
            </a:extLst>
          </p:cNvPr>
          <p:cNvSpPr>
            <a:spLocks noGrp="1"/>
          </p:cNvSpPr>
          <p:nvPr>
            <p:ph idx="1"/>
          </p:nvPr>
        </p:nvSpPr>
        <p:spPr/>
        <p:txBody>
          <a:bodyPr/>
          <a:lstStyle/>
          <a:p>
            <a:r>
              <a:rPr lang="en-US" dirty="0"/>
              <a:t>To what degree will you rely on:</a:t>
            </a:r>
          </a:p>
          <a:p>
            <a:r>
              <a:rPr lang="en-US" dirty="0"/>
              <a:t>In-session counseling vs out-of-session adjunctive work (YouTube look ups, workbooks, psychoeducational groups, assigned reading)?</a:t>
            </a:r>
          </a:p>
          <a:p>
            <a:r>
              <a:rPr lang="en-US" dirty="0"/>
              <a:t>Do you believe that time spent sincerely trying to forgive is strongly related to amount of forgiveness experienced?</a:t>
            </a:r>
          </a:p>
        </p:txBody>
      </p:sp>
    </p:spTree>
    <p:extLst>
      <p:ext uri="{BB962C8B-B14F-4D97-AF65-F5344CB8AC3E}">
        <p14:creationId xmlns:p14="http://schemas.microsoft.com/office/powerpoint/2010/main" val="7314628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023C-6797-8D27-6581-5710A0E441CA}"/>
              </a:ext>
            </a:extLst>
          </p:cNvPr>
          <p:cNvSpPr>
            <a:spLocks noGrp="1"/>
          </p:cNvSpPr>
          <p:nvPr>
            <p:ph type="title"/>
          </p:nvPr>
        </p:nvSpPr>
        <p:spPr/>
        <p:txBody>
          <a:bodyPr/>
          <a:lstStyle/>
          <a:p>
            <a:r>
              <a:rPr lang="en-US" dirty="0"/>
              <a:t>If you want more on integrating evidence-based aspects into your own approach</a:t>
            </a:r>
          </a:p>
        </p:txBody>
      </p:sp>
      <p:pic>
        <p:nvPicPr>
          <p:cNvPr id="5" name="Content Placeholder 4">
            <a:extLst>
              <a:ext uri="{FF2B5EF4-FFF2-40B4-BE49-F238E27FC236}">
                <a16:creationId xmlns:a16="http://schemas.microsoft.com/office/drawing/2014/main" id="{BBDD0302-5EA3-9DFF-868A-E0083CDDF659}"/>
              </a:ext>
            </a:extLst>
          </p:cNvPr>
          <p:cNvPicPr>
            <a:picLocks noGrp="1" noChangeAspect="1"/>
          </p:cNvPicPr>
          <p:nvPr>
            <p:ph idx="1"/>
          </p:nvPr>
        </p:nvPicPr>
        <p:blipFill rotWithShape="1">
          <a:blip r:embed="rId2"/>
          <a:srcRect l="19976" t="28645" r="21201" b="22251"/>
          <a:stretch>
            <a:fillRect/>
          </a:stretch>
        </p:blipFill>
        <p:spPr bwMode="auto">
          <a:xfrm>
            <a:off x="0" y="1828800"/>
            <a:ext cx="90551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2726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0F763-F742-F98B-614D-95DCC0634B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FCC5B-773B-BF67-F73C-43454D7BA295}"/>
              </a:ext>
            </a:extLst>
          </p:cNvPr>
          <p:cNvSpPr>
            <a:spLocks noGrp="1"/>
          </p:cNvSpPr>
          <p:nvPr>
            <p:ph type="title"/>
          </p:nvPr>
        </p:nvSpPr>
        <p:spPr/>
        <p:txBody>
          <a:bodyPr/>
          <a:lstStyle/>
          <a:p>
            <a:r>
              <a:rPr lang="en-US" dirty="0"/>
              <a:t>Objectives of the Talk</a:t>
            </a:r>
          </a:p>
        </p:txBody>
      </p:sp>
      <p:sp>
        <p:nvSpPr>
          <p:cNvPr id="3" name="Content Placeholder 2">
            <a:extLst>
              <a:ext uri="{FF2B5EF4-FFF2-40B4-BE49-F238E27FC236}">
                <a16:creationId xmlns:a16="http://schemas.microsoft.com/office/drawing/2014/main" id="{4A1EECCB-29F0-31C1-103A-8F95C19B1750}"/>
              </a:ext>
            </a:extLst>
          </p:cNvPr>
          <p:cNvSpPr>
            <a:spLocks noGrp="1"/>
          </p:cNvSpPr>
          <p:nvPr>
            <p:ph idx="1"/>
          </p:nvPr>
        </p:nvSpPr>
        <p:spPr>
          <a:xfrm>
            <a:off x="0" y="2209800"/>
            <a:ext cx="9144000" cy="4572000"/>
          </a:xfrm>
          <a:solidFill>
            <a:schemeClr val="tx1">
              <a:lumMod val="20000"/>
              <a:lumOff val="80000"/>
            </a:schemeClr>
          </a:solidFill>
        </p:spPr>
        <p:txBody>
          <a:bodyPr/>
          <a:lstStyle/>
          <a:p>
            <a:pPr marL="0" indent="0">
              <a:buNone/>
            </a:pPr>
            <a:r>
              <a:rPr lang="en-US" dirty="0"/>
              <a:t>By the end of this preconference workshop, the attendee will be able to:</a:t>
            </a:r>
          </a:p>
          <a:p>
            <a:r>
              <a:rPr lang="en-US" dirty="0"/>
              <a:t>Use at least three psychological models to promote forgiveness in session or as an adjunct to psychotherapy</a:t>
            </a:r>
          </a:p>
          <a:p>
            <a:r>
              <a:rPr lang="en-US" dirty="0"/>
              <a:t>Incorporate at least five techniques/methods for promoting forgiveness into their repertoire of interventions</a:t>
            </a:r>
          </a:p>
          <a:p>
            <a:r>
              <a:rPr lang="en-US" dirty="0"/>
              <a:t>Use similarities among forgiveness models to design their own intervention to promote forgiveness</a:t>
            </a:r>
          </a:p>
          <a:p>
            <a:endParaRPr lang="en-US" dirty="0"/>
          </a:p>
        </p:txBody>
      </p:sp>
    </p:spTree>
    <p:extLst>
      <p:ext uri="{BB962C8B-B14F-4D97-AF65-F5344CB8AC3E}">
        <p14:creationId xmlns:p14="http://schemas.microsoft.com/office/powerpoint/2010/main" val="18919643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E1DF0-3995-685D-2CC5-7F565577A787}"/>
              </a:ext>
            </a:extLst>
          </p:cNvPr>
          <p:cNvSpPr>
            <a:spLocks noGrp="1"/>
          </p:cNvSpPr>
          <p:nvPr>
            <p:ph type="title"/>
          </p:nvPr>
        </p:nvSpPr>
        <p:spPr/>
        <p:txBody>
          <a:bodyPr/>
          <a:lstStyle/>
          <a:p>
            <a:pPr>
              <a:defRPr/>
            </a:pPr>
            <a:r>
              <a:rPr lang="en-US" dirty="0"/>
              <a:t>Conclusion</a:t>
            </a:r>
          </a:p>
        </p:txBody>
      </p:sp>
      <p:sp>
        <p:nvSpPr>
          <p:cNvPr id="146435" name="Content Placeholder 2">
            <a:extLst>
              <a:ext uri="{FF2B5EF4-FFF2-40B4-BE49-F238E27FC236}">
                <a16:creationId xmlns:a16="http://schemas.microsoft.com/office/drawing/2014/main" id="{32BEF704-04A5-D28B-6EF7-6FF44B162172}"/>
              </a:ext>
            </a:extLst>
          </p:cNvPr>
          <p:cNvSpPr>
            <a:spLocks noGrp="1" noChangeArrowheads="1"/>
          </p:cNvSpPr>
          <p:nvPr>
            <p:ph idx="1"/>
          </p:nvPr>
        </p:nvSpPr>
        <p:spPr>
          <a:xfrm>
            <a:off x="0" y="2209800"/>
            <a:ext cx="9067800" cy="4637088"/>
          </a:xfrm>
        </p:spPr>
        <p:txBody>
          <a:bodyPr/>
          <a:lstStyle/>
          <a:p>
            <a:r>
              <a:rPr lang="en-US" altLang="en-US" dirty="0"/>
              <a:t>The field of forgiveness studies is well-developed but still has lots of interesting unanswered questions. </a:t>
            </a:r>
          </a:p>
          <a:p>
            <a:r>
              <a:rPr lang="en-US" altLang="en-US" dirty="0"/>
              <a:t>You can promote forgiveness in clients and more broadly (contributing to public mental health). Use:</a:t>
            </a:r>
          </a:p>
          <a:p>
            <a:r>
              <a:rPr lang="en-US" altLang="en-US" dirty="0"/>
              <a:t>REACH Forgiveness model or Enright’s process-based model. </a:t>
            </a:r>
          </a:p>
          <a:p>
            <a:r>
              <a:rPr lang="en-US" altLang="en-US" dirty="0"/>
              <a:t>Or, adapt either of those. </a:t>
            </a:r>
          </a:p>
          <a:p>
            <a:r>
              <a:rPr lang="en-US" altLang="en-US" dirty="0"/>
              <a:t>Adapt your favorite approach by including shared principles from secular interventions, Biblical theology and practical theology.</a:t>
            </a:r>
          </a:p>
        </p:txBody>
      </p:sp>
    </p:spTree>
    <p:extLst>
      <p:ext uri="{BB962C8B-B14F-4D97-AF65-F5344CB8AC3E}">
        <p14:creationId xmlns:p14="http://schemas.microsoft.com/office/powerpoint/2010/main" val="41630515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1BC7-E61F-F130-8486-8C747761D66B}"/>
              </a:ext>
            </a:extLst>
          </p:cNvPr>
          <p:cNvSpPr>
            <a:spLocks noGrp="1"/>
          </p:cNvSpPr>
          <p:nvPr>
            <p:ph type="title"/>
          </p:nvPr>
        </p:nvSpPr>
        <p:spPr>
          <a:xfrm>
            <a:off x="0" y="-163513"/>
            <a:ext cx="9067800" cy="849313"/>
          </a:xfrm>
        </p:spPr>
        <p:txBody>
          <a:bodyPr/>
          <a:lstStyle/>
          <a:p>
            <a:pPr>
              <a:defRPr/>
            </a:pPr>
            <a:r>
              <a:rPr lang="en-US" sz="3200" dirty="0">
                <a:solidFill>
                  <a:schemeClr val="accent4"/>
                </a:solidFill>
              </a:rPr>
              <a:t>Group Manuals and DIY Workbooks Are Free </a:t>
            </a:r>
          </a:p>
        </p:txBody>
      </p:sp>
      <p:sp>
        <p:nvSpPr>
          <p:cNvPr id="43011" name="TextBox 2">
            <a:extLst>
              <a:ext uri="{FF2B5EF4-FFF2-40B4-BE49-F238E27FC236}">
                <a16:creationId xmlns:a16="http://schemas.microsoft.com/office/drawing/2014/main" id="{AD08CFEE-208A-EC56-0556-8F7747CA7A96}"/>
              </a:ext>
            </a:extLst>
          </p:cNvPr>
          <p:cNvSpPr txBox="1">
            <a:spLocks noChangeArrowheads="1"/>
          </p:cNvSpPr>
          <p:nvPr/>
        </p:nvSpPr>
        <p:spPr bwMode="auto">
          <a:xfrm>
            <a:off x="2362200" y="4114800"/>
            <a:ext cx="114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200" b="1">
                <a:solidFill>
                  <a:schemeClr val="bg2"/>
                </a:solidFill>
              </a:rPr>
              <a:t>Group and couple manuals </a:t>
            </a:r>
            <a:r>
              <a:rPr lang="en-US" altLang="en-US" sz="1200" b="1">
                <a:solidFill>
                  <a:schemeClr val="bg2"/>
                </a:solidFill>
                <a:sym typeface="Wingdings" panose="05000000000000000000" pitchFamily="2" charset="2"/>
              </a:rPr>
              <a:t></a:t>
            </a:r>
            <a:endParaRPr lang="en-US" altLang="en-US" sz="1200" b="1">
              <a:solidFill>
                <a:schemeClr val="bg2"/>
              </a:solidFill>
            </a:endParaRPr>
          </a:p>
        </p:txBody>
      </p:sp>
      <p:sp>
        <p:nvSpPr>
          <p:cNvPr id="43012" name="TextBox 3">
            <a:extLst>
              <a:ext uri="{FF2B5EF4-FFF2-40B4-BE49-F238E27FC236}">
                <a16:creationId xmlns:a16="http://schemas.microsoft.com/office/drawing/2014/main" id="{DA48C46F-CD31-415E-2AFA-AA470304D2C0}"/>
              </a:ext>
            </a:extLst>
          </p:cNvPr>
          <p:cNvSpPr txBox="1">
            <a:spLocks noChangeArrowheads="1"/>
          </p:cNvSpPr>
          <p:nvPr/>
        </p:nvSpPr>
        <p:spPr bwMode="auto">
          <a:xfrm>
            <a:off x="4267200" y="4419600"/>
            <a:ext cx="639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b="1">
                <a:solidFill>
                  <a:schemeClr val="bg2"/>
                </a:solidFill>
                <a:sym typeface="Wingdings" panose="05000000000000000000" pitchFamily="2" charset="2"/>
              </a:rPr>
              <a:t></a:t>
            </a:r>
            <a:endParaRPr lang="en-US" altLang="en-US" sz="1800" b="1">
              <a:solidFill>
                <a:schemeClr val="bg2"/>
              </a:solidFill>
            </a:endParaRPr>
          </a:p>
        </p:txBody>
      </p:sp>
      <p:pic>
        <p:nvPicPr>
          <p:cNvPr id="43013" name="Picture 6">
            <a:extLst>
              <a:ext uri="{FF2B5EF4-FFF2-40B4-BE49-F238E27FC236}">
                <a16:creationId xmlns:a16="http://schemas.microsoft.com/office/drawing/2014/main" id="{36B34920-1762-82BB-66A5-D1E8D9B27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56" t="4549" r="6299" b="10489"/>
          <a:stretch>
            <a:fillRect/>
          </a:stretch>
        </p:blipFill>
        <p:spPr bwMode="auto">
          <a:xfrm>
            <a:off x="34925" y="533400"/>
            <a:ext cx="8986838" cy="681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4" name="Content Placeholder 2">
            <a:extLst>
              <a:ext uri="{FF2B5EF4-FFF2-40B4-BE49-F238E27FC236}">
                <a16:creationId xmlns:a16="http://schemas.microsoft.com/office/drawing/2014/main" id="{769F0EA0-C6B1-3C37-7CEE-EF7DA732671F}"/>
              </a:ext>
            </a:extLst>
          </p:cNvPr>
          <p:cNvSpPr>
            <a:spLocks noGrp="1" noChangeArrowheads="1"/>
          </p:cNvSpPr>
          <p:nvPr>
            <p:ph idx="1"/>
          </p:nvPr>
        </p:nvSpPr>
        <p:spPr/>
        <p:txBody>
          <a:bodyPr/>
          <a:lstStyle/>
          <a:p>
            <a:endParaRPr lang="en-US" altLang="en-US"/>
          </a:p>
        </p:txBody>
      </p:sp>
    </p:spTree>
    <p:extLst>
      <p:ext uri="{BB962C8B-B14F-4D97-AF65-F5344CB8AC3E}">
        <p14:creationId xmlns:p14="http://schemas.microsoft.com/office/powerpoint/2010/main" val="9924135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147B6985-4DF6-2F1D-D9A1-E220BA9B9187}"/>
              </a:ext>
            </a:extLst>
          </p:cNvPr>
          <p:cNvSpPr>
            <a:spLocks noGrp="1" noChangeArrowheads="1"/>
          </p:cNvSpPr>
          <p:nvPr>
            <p:ph type="title"/>
          </p:nvPr>
        </p:nvSpPr>
        <p:spPr/>
        <p:txBody>
          <a:bodyPr/>
          <a:lstStyle/>
          <a:p>
            <a:r>
              <a:rPr lang="en-US" altLang="en-US"/>
              <a:t>Free Resources</a:t>
            </a:r>
          </a:p>
        </p:txBody>
      </p:sp>
      <p:sp>
        <p:nvSpPr>
          <p:cNvPr id="46083" name="Content Placeholder 2">
            <a:extLst>
              <a:ext uri="{FF2B5EF4-FFF2-40B4-BE49-F238E27FC236}">
                <a16:creationId xmlns:a16="http://schemas.microsoft.com/office/drawing/2014/main" id="{5C3CDCED-B542-22B2-C3FE-045CAC86716A}"/>
              </a:ext>
            </a:extLst>
          </p:cNvPr>
          <p:cNvSpPr>
            <a:spLocks noGrp="1" noChangeArrowheads="1"/>
          </p:cNvSpPr>
          <p:nvPr>
            <p:ph idx="1"/>
          </p:nvPr>
        </p:nvSpPr>
        <p:spPr>
          <a:xfrm>
            <a:off x="152400" y="2133600"/>
            <a:ext cx="8839200" cy="1828800"/>
          </a:xfrm>
        </p:spPr>
        <p:txBody>
          <a:bodyPr/>
          <a:lstStyle/>
          <a:p>
            <a:r>
              <a:rPr lang="en-US" altLang="en-US">
                <a:hlinkClick r:id="rId2"/>
              </a:rPr>
              <a:t>www.EvWorthington-forgiveness.com</a:t>
            </a:r>
            <a:r>
              <a:rPr lang="en-US" altLang="en-US"/>
              <a:t> </a:t>
            </a:r>
          </a:p>
          <a:p>
            <a:pPr lvl="1"/>
            <a:r>
              <a:rPr lang="en-US" altLang="en-US"/>
              <a:t>DIY Workbooks</a:t>
            </a:r>
          </a:p>
          <a:p>
            <a:pPr lvl="2"/>
            <a:r>
              <a:rPr lang="en-US" altLang="en-US"/>
              <a:t>In other languages: </a:t>
            </a:r>
            <a:r>
              <a:rPr lang="en-US" altLang="en-US">
                <a:hlinkClick r:id="rId3"/>
              </a:rPr>
              <a:t>https://reach.discoverforgiveness.org</a:t>
            </a:r>
            <a:r>
              <a:rPr lang="en-US" altLang="en-US"/>
              <a:t> </a:t>
            </a:r>
          </a:p>
          <a:p>
            <a:pPr lvl="1"/>
            <a:r>
              <a:rPr lang="en-US" altLang="en-US"/>
              <a:t>Group Protocols (leader and participant manuals): </a:t>
            </a:r>
            <a:r>
              <a:rPr lang="en-US" altLang="en-US">
                <a:hlinkClick r:id="rId2"/>
              </a:rPr>
              <a:t>www.EvWorthington-forgiveness.com</a:t>
            </a:r>
            <a:r>
              <a:rPr lang="en-US" altLang="en-US"/>
              <a:t> </a:t>
            </a:r>
          </a:p>
          <a:p>
            <a:pPr lvl="1"/>
            <a:r>
              <a:rPr lang="en-US" altLang="en-US"/>
              <a:t>Advice about running campaigns at churches or other organizations</a:t>
            </a:r>
          </a:p>
          <a:p>
            <a:pPr lvl="1"/>
            <a:r>
              <a:rPr lang="en-US" altLang="en-US"/>
              <a:t>Other workbooks—humility, patience, self-forgiveness, positivity</a:t>
            </a:r>
          </a:p>
          <a:p>
            <a:r>
              <a:rPr lang="en-US" altLang="en-US"/>
              <a:t>Link to couples resources: </a:t>
            </a:r>
            <a:r>
              <a:rPr lang="en-US" altLang="en-US">
                <a:hlinkClick r:id="rId4"/>
              </a:rPr>
              <a:t>www.hopecouples.com</a:t>
            </a:r>
            <a:r>
              <a:rPr lang="en-US" altLang="en-US"/>
              <a:t> </a:t>
            </a:r>
          </a:p>
          <a:p>
            <a:r>
              <a:rPr lang="en-US" altLang="en-US"/>
              <a:t>Contact information: </a:t>
            </a:r>
            <a:r>
              <a:rPr lang="en-US" altLang="en-US">
                <a:hlinkClick r:id="rId5"/>
              </a:rPr>
              <a:t>eworth@vcu.edu</a:t>
            </a:r>
            <a:r>
              <a:rPr lang="en-US" altLang="en-US"/>
              <a:t> </a:t>
            </a:r>
          </a:p>
        </p:txBody>
      </p:sp>
    </p:spTree>
    <p:extLst>
      <p:ext uri="{BB962C8B-B14F-4D97-AF65-F5344CB8AC3E}">
        <p14:creationId xmlns:p14="http://schemas.microsoft.com/office/powerpoint/2010/main" val="4231239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3F2D48EB-F215-0CFC-90CC-5B7F020427D3}"/>
              </a:ext>
            </a:extLst>
          </p:cNvPr>
          <p:cNvSpPr>
            <a:spLocks noGrp="1" noChangeArrowheads="1"/>
          </p:cNvSpPr>
          <p:nvPr>
            <p:ph type="title"/>
          </p:nvPr>
        </p:nvSpPr>
        <p:spPr/>
        <p:txBody>
          <a:bodyPr/>
          <a:lstStyle/>
          <a:p>
            <a:r>
              <a:rPr lang="en-US" altLang="en-US"/>
              <a:t>A Thought to End</a:t>
            </a:r>
          </a:p>
        </p:txBody>
      </p:sp>
      <p:pic>
        <p:nvPicPr>
          <p:cNvPr id="63491" name="Picture 2">
            <a:extLst>
              <a:ext uri="{FF2B5EF4-FFF2-40B4-BE49-F238E27FC236}">
                <a16:creationId xmlns:a16="http://schemas.microsoft.com/office/drawing/2014/main" id="{50655AB3-9860-0BD8-FB4F-DDCA79082A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87688" y="2457450"/>
            <a:ext cx="2968625" cy="4400550"/>
          </a:xfrm>
          <a:noFill/>
        </p:spPr>
      </p:pic>
    </p:spTree>
    <p:extLst>
      <p:ext uri="{BB962C8B-B14F-4D97-AF65-F5344CB8AC3E}">
        <p14:creationId xmlns:p14="http://schemas.microsoft.com/office/powerpoint/2010/main" val="31410777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81C953A-D815-0A6B-D4AE-992E59D3BA20}"/>
              </a:ext>
            </a:extLst>
          </p:cNvPr>
          <p:cNvSpPr>
            <a:spLocks noGrp="1" noRot="1" noChangeArrowheads="1"/>
          </p:cNvSpPr>
          <p:nvPr>
            <p:ph type="title"/>
          </p:nvPr>
        </p:nvSpPr>
        <p:spPr>
          <a:solidFill>
            <a:srgbClr val="66CCFF"/>
          </a:solidFill>
          <a:ln>
            <a:solidFill>
              <a:schemeClr val="accent2"/>
            </a:solidFill>
            <a:miter lim="800000"/>
            <a:headEnd/>
            <a:tailEnd/>
          </a:ln>
        </p:spPr>
        <p:txBody>
          <a:bodyPr/>
          <a:lstStyle/>
          <a:p>
            <a:pPr eaLnBrk="1" hangingPunct="1"/>
            <a:r>
              <a:rPr lang="en-US" altLang="en-US"/>
              <a:t>Questions and Answers</a:t>
            </a:r>
          </a:p>
        </p:txBody>
      </p:sp>
      <p:pic>
        <p:nvPicPr>
          <p:cNvPr id="64515" name="Picture 3" descr="Tetons 102-0285_IMG">
            <a:extLst>
              <a:ext uri="{FF2B5EF4-FFF2-40B4-BE49-F238E27FC236}">
                <a16:creationId xmlns:a16="http://schemas.microsoft.com/office/drawing/2014/main" id="{5C7F3573-32D8-A352-51DD-61FC66A248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752600"/>
            <a:ext cx="7467600" cy="4648200"/>
          </a:xfrm>
          <a:noFill/>
        </p:spPr>
      </p:pic>
    </p:spTree>
    <p:extLst>
      <p:ext uri="{BB962C8B-B14F-4D97-AF65-F5344CB8AC3E}">
        <p14:creationId xmlns:p14="http://schemas.microsoft.com/office/powerpoint/2010/main" val="382222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BBDE4C1-68B0-E091-269E-8AE0CE115CB8}"/>
              </a:ext>
            </a:extLst>
          </p:cNvPr>
          <p:cNvSpPr>
            <a:spLocks noGrp="1" noChangeArrowheads="1"/>
          </p:cNvSpPr>
          <p:nvPr>
            <p:ph type="title"/>
          </p:nvPr>
        </p:nvSpPr>
        <p:spPr/>
        <p:txBody>
          <a:bodyPr/>
          <a:lstStyle/>
          <a:p>
            <a:r>
              <a:rPr lang="en-US" altLang="en-US" dirty="0">
                <a:solidFill>
                  <a:schemeClr val="accent4"/>
                </a:solidFill>
              </a:rPr>
              <a:t>Forgiveness—Four types</a:t>
            </a:r>
          </a:p>
        </p:txBody>
      </p:sp>
      <p:sp>
        <p:nvSpPr>
          <p:cNvPr id="13315" name="Content Placeholder 2">
            <a:extLst>
              <a:ext uri="{FF2B5EF4-FFF2-40B4-BE49-F238E27FC236}">
                <a16:creationId xmlns:a16="http://schemas.microsoft.com/office/drawing/2014/main" id="{FCAC73A6-7AB6-B62D-FB1B-FA208E1D9575}"/>
              </a:ext>
            </a:extLst>
          </p:cNvPr>
          <p:cNvSpPr>
            <a:spLocks noGrp="1" noChangeArrowheads="1"/>
          </p:cNvSpPr>
          <p:nvPr>
            <p:ph idx="1"/>
          </p:nvPr>
        </p:nvSpPr>
        <p:spPr/>
        <p:txBody>
          <a:bodyPr/>
          <a:lstStyle/>
          <a:p>
            <a:r>
              <a:rPr lang="en-US" altLang="en-US" sz="3200"/>
              <a:t>Centered on experiences of the wrongdoer</a:t>
            </a:r>
          </a:p>
          <a:p>
            <a:pPr lvl="1"/>
            <a:r>
              <a:rPr lang="en-US" altLang="en-US" sz="3200"/>
              <a:t>Divine forgiveness</a:t>
            </a:r>
          </a:p>
          <a:p>
            <a:pPr lvl="1"/>
            <a:r>
              <a:rPr lang="en-US" altLang="en-US" sz="3200"/>
              <a:t>Self-forgiveness</a:t>
            </a:r>
          </a:p>
          <a:p>
            <a:r>
              <a:rPr lang="en-US" altLang="en-US" sz="3200"/>
              <a:t>Centered on experiences of the victim</a:t>
            </a:r>
          </a:p>
          <a:p>
            <a:pPr lvl="1"/>
            <a:r>
              <a:rPr lang="en-US" altLang="en-US" sz="3200"/>
              <a:t>Person-to-person forgiveness</a:t>
            </a:r>
          </a:p>
          <a:p>
            <a:pPr lvl="1"/>
            <a:r>
              <a:rPr lang="en-US" altLang="en-US" sz="3200"/>
              <a:t>Intergroup forgiveness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1868-11E3-5509-084E-027972F30A94}"/>
              </a:ext>
            </a:extLst>
          </p:cNvPr>
          <p:cNvSpPr>
            <a:spLocks noGrp="1"/>
          </p:cNvSpPr>
          <p:nvPr>
            <p:ph type="title"/>
          </p:nvPr>
        </p:nvSpPr>
        <p:spPr/>
        <p:txBody>
          <a:bodyPr/>
          <a:lstStyle/>
          <a:p>
            <a:r>
              <a:rPr lang="en-US" dirty="0"/>
              <a:t>Bonus Material</a:t>
            </a:r>
          </a:p>
        </p:txBody>
      </p:sp>
      <p:sp>
        <p:nvSpPr>
          <p:cNvPr id="3" name="Content Placeholder 2">
            <a:extLst>
              <a:ext uri="{FF2B5EF4-FFF2-40B4-BE49-F238E27FC236}">
                <a16:creationId xmlns:a16="http://schemas.microsoft.com/office/drawing/2014/main" id="{CABB89AC-DD56-D3DE-DA11-A67DFED2D33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451713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41FB-8AD7-E002-DD3A-222EC87323E1}"/>
              </a:ext>
            </a:extLst>
          </p:cNvPr>
          <p:cNvSpPr>
            <a:spLocks noGrp="1"/>
          </p:cNvSpPr>
          <p:nvPr>
            <p:ph type="title"/>
          </p:nvPr>
        </p:nvSpPr>
        <p:spPr>
          <a:xfrm>
            <a:off x="762000" y="381000"/>
            <a:ext cx="7924800" cy="990600"/>
          </a:xfrm>
        </p:spPr>
        <p:txBody>
          <a:bodyPr/>
          <a:lstStyle/>
          <a:p>
            <a:pPr>
              <a:defRPr/>
            </a:pPr>
            <a:r>
              <a:rPr lang="en-US" dirty="0"/>
              <a:t>Self-Forgiveness</a:t>
            </a:r>
          </a:p>
        </p:txBody>
      </p:sp>
      <p:sp>
        <p:nvSpPr>
          <p:cNvPr id="124931" name="Content Placeholder 2">
            <a:extLst>
              <a:ext uri="{FF2B5EF4-FFF2-40B4-BE49-F238E27FC236}">
                <a16:creationId xmlns:a16="http://schemas.microsoft.com/office/drawing/2014/main" id="{B7352838-5D25-A0F8-4F5C-1421227628D2}"/>
              </a:ext>
            </a:extLst>
          </p:cNvPr>
          <p:cNvSpPr>
            <a:spLocks noGrp="1" noChangeArrowheads="1"/>
          </p:cNvSpPr>
          <p:nvPr>
            <p:ph idx="1"/>
          </p:nvPr>
        </p:nvSpPr>
        <p:spPr>
          <a:xfrm>
            <a:off x="152400" y="1752600"/>
            <a:ext cx="8991600" cy="5105400"/>
          </a:xfrm>
          <a:solidFill>
            <a:schemeClr val="tx1">
              <a:lumMod val="20000"/>
              <a:lumOff val="80000"/>
            </a:schemeClr>
          </a:solidFill>
        </p:spPr>
        <p:txBody>
          <a:bodyPr/>
          <a:lstStyle/>
          <a:p>
            <a:r>
              <a:rPr lang="en-US" altLang="en-US" dirty="0"/>
              <a:t>You’ll note that intentionally I did not include self-forgiveness interventions in my learning objectives. That’s because I don’t know how long we’ll spend on our Make-Your-Own-Adventure model-making. So, if we have time, we’ll do this.</a:t>
            </a:r>
          </a:p>
          <a:p>
            <a:pPr marL="0" indent="0">
              <a:buNone/>
            </a:pPr>
            <a:endParaRPr lang="en-US" altLang="en-US" dirty="0"/>
          </a:p>
          <a:p>
            <a:pPr marL="0" indent="0">
              <a:buNone/>
            </a:pPr>
            <a:r>
              <a:rPr lang="en-US" altLang="en-US" b="1" dirty="0"/>
              <a:t>Two therapeutic models</a:t>
            </a:r>
          </a:p>
          <a:p>
            <a:r>
              <a:rPr lang="en-US" altLang="en-US" dirty="0"/>
              <a:t>Cornish and Wade’s 4-F model for use in psychotherapy</a:t>
            </a:r>
          </a:p>
          <a:p>
            <a:r>
              <a:rPr lang="en-US" altLang="en-US" dirty="0"/>
              <a:t>Griffin et al.’s psychoeducational model to treat self-condemnation and moral injury</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1DDE6-0AC6-AC47-4170-92210B99CCEA}"/>
              </a:ext>
            </a:extLst>
          </p:cNvPr>
          <p:cNvSpPr>
            <a:spLocks noGrp="1"/>
          </p:cNvSpPr>
          <p:nvPr>
            <p:ph type="title"/>
          </p:nvPr>
        </p:nvSpPr>
        <p:spPr>
          <a:xfrm>
            <a:off x="76200" y="0"/>
            <a:ext cx="9067800" cy="1905000"/>
          </a:xfrm>
        </p:spPr>
        <p:txBody>
          <a:bodyPr/>
          <a:lstStyle/>
          <a:p>
            <a:r>
              <a:rPr lang="en-US" dirty="0"/>
              <a:t>There are TWO established evidence-based treatments for self-condemnation</a:t>
            </a:r>
          </a:p>
        </p:txBody>
      </p:sp>
      <p:sp>
        <p:nvSpPr>
          <p:cNvPr id="3" name="Content Placeholder 2">
            <a:extLst>
              <a:ext uri="{FF2B5EF4-FFF2-40B4-BE49-F238E27FC236}">
                <a16:creationId xmlns:a16="http://schemas.microsoft.com/office/drawing/2014/main" id="{ECAC6108-CDCD-8DF3-4EB1-368519ED43D5}"/>
              </a:ext>
            </a:extLst>
          </p:cNvPr>
          <p:cNvSpPr>
            <a:spLocks noGrp="1"/>
          </p:cNvSpPr>
          <p:nvPr>
            <p:ph idx="1"/>
          </p:nvPr>
        </p:nvSpPr>
        <p:spPr/>
        <p:txBody>
          <a:bodyPr/>
          <a:lstStyle/>
          <a:p>
            <a:r>
              <a:rPr lang="en-US" dirty="0"/>
              <a:t>Cornish and Wade’s 4-R Model for Self-forgiveness in Psychotherapy</a:t>
            </a:r>
          </a:p>
          <a:p>
            <a:r>
              <a:rPr lang="en-US" dirty="0"/>
              <a:t>Worthington’s (2013) and Griffin et al.’s (2015) Six Steps to Self-Forgiveness (psychoeducational model used as DIY workbook or group in the VAMC system)</a:t>
            </a:r>
          </a:p>
          <a:p>
            <a:r>
              <a:rPr lang="en-US" dirty="0"/>
              <a:t>Brandon.griffin2@va.gov  </a:t>
            </a:r>
          </a:p>
        </p:txBody>
      </p:sp>
    </p:spTree>
    <p:extLst>
      <p:ext uri="{BB962C8B-B14F-4D97-AF65-F5344CB8AC3E}">
        <p14:creationId xmlns:p14="http://schemas.microsoft.com/office/powerpoint/2010/main" val="18135710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DF0C-03CE-0FBC-68A6-4E197F658B83}"/>
              </a:ext>
            </a:extLst>
          </p:cNvPr>
          <p:cNvSpPr>
            <a:spLocks noGrp="1"/>
          </p:cNvSpPr>
          <p:nvPr>
            <p:ph type="title"/>
          </p:nvPr>
        </p:nvSpPr>
        <p:spPr>
          <a:xfrm>
            <a:off x="0" y="0"/>
            <a:ext cx="9144000" cy="1295400"/>
          </a:xfrm>
        </p:spPr>
        <p:txBody>
          <a:bodyPr/>
          <a:lstStyle/>
          <a:p>
            <a:r>
              <a:rPr lang="en-US" dirty="0"/>
              <a:t>Cornish and Wade (2015)</a:t>
            </a:r>
            <a:br>
              <a:rPr lang="en-US" dirty="0"/>
            </a:br>
            <a:r>
              <a:rPr lang="en-US" dirty="0"/>
              <a:t>The Four-R Method of Self-Forgiveness</a:t>
            </a:r>
          </a:p>
        </p:txBody>
      </p:sp>
      <p:sp>
        <p:nvSpPr>
          <p:cNvPr id="3" name="Content Placeholder 2">
            <a:extLst>
              <a:ext uri="{FF2B5EF4-FFF2-40B4-BE49-F238E27FC236}">
                <a16:creationId xmlns:a16="http://schemas.microsoft.com/office/drawing/2014/main" id="{9AC622C9-90F4-6644-4E2D-DAAAB1A998E7}"/>
              </a:ext>
            </a:extLst>
          </p:cNvPr>
          <p:cNvSpPr>
            <a:spLocks noGrp="1"/>
          </p:cNvSpPr>
          <p:nvPr>
            <p:ph idx="1"/>
          </p:nvPr>
        </p:nvSpPr>
        <p:spPr>
          <a:xfrm>
            <a:off x="0" y="2286000"/>
            <a:ext cx="9144000" cy="4572000"/>
          </a:xfrm>
        </p:spPr>
        <p:txBody>
          <a:bodyPr/>
          <a:lstStyle/>
          <a:p>
            <a:r>
              <a:rPr lang="en-US" sz="2400" dirty="0"/>
              <a:t>Responsibility</a:t>
            </a:r>
          </a:p>
          <a:p>
            <a:pPr marL="0" indent="0">
              <a:buNone/>
            </a:pPr>
            <a:r>
              <a:rPr lang="en-US" sz="2400" dirty="0"/>
              <a:t>Own the hurt to others; recognize pain others felt; avoid minimizing or explaining away </a:t>
            </a:r>
          </a:p>
          <a:p>
            <a:r>
              <a:rPr lang="en-US" sz="2400" dirty="0"/>
              <a:t>Remorse</a:t>
            </a:r>
          </a:p>
          <a:p>
            <a:pPr marL="0" indent="0">
              <a:buNone/>
            </a:pPr>
            <a:r>
              <a:rPr lang="en-US" sz="2400" dirty="0"/>
              <a:t>Often comes naturally as the person accepts responsibility</a:t>
            </a:r>
          </a:p>
          <a:p>
            <a:r>
              <a:rPr lang="en-US" sz="2400" dirty="0"/>
              <a:t>Restoration</a:t>
            </a:r>
          </a:p>
          <a:p>
            <a:pPr marL="0" indent="0">
              <a:buNone/>
            </a:pPr>
            <a:r>
              <a:rPr lang="en-US" sz="2400" dirty="0"/>
              <a:t>Person tries to repair the damage and reconnect with one’s values one violated by the offense</a:t>
            </a:r>
          </a:p>
          <a:p>
            <a:r>
              <a:rPr lang="en-US" sz="2400" dirty="0"/>
              <a:t>Renewal</a:t>
            </a:r>
          </a:p>
          <a:p>
            <a:pPr marL="0" indent="0">
              <a:buNone/>
            </a:pPr>
            <a:r>
              <a:rPr lang="en-US" sz="2400" dirty="0"/>
              <a:t>Release self-condemnation; replace it by renewed self-respect, self-compassion, and self-acceptance</a:t>
            </a:r>
          </a:p>
        </p:txBody>
      </p:sp>
    </p:spTree>
    <p:extLst>
      <p:ext uri="{BB962C8B-B14F-4D97-AF65-F5344CB8AC3E}">
        <p14:creationId xmlns:p14="http://schemas.microsoft.com/office/powerpoint/2010/main" val="18964270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52F-289E-8934-6EA3-2E23086C5733}"/>
              </a:ext>
            </a:extLst>
          </p:cNvPr>
          <p:cNvSpPr>
            <a:spLocks noGrp="1"/>
          </p:cNvSpPr>
          <p:nvPr>
            <p:ph type="title"/>
          </p:nvPr>
        </p:nvSpPr>
        <p:spPr>
          <a:xfrm>
            <a:off x="762000" y="609600"/>
            <a:ext cx="7924800" cy="1295400"/>
          </a:xfrm>
        </p:spPr>
        <p:txBody>
          <a:bodyPr/>
          <a:lstStyle/>
          <a:p>
            <a:r>
              <a:rPr lang="en-US" dirty="0"/>
              <a:t>Cornish and Wade (2015) JCP: The Treatment</a:t>
            </a:r>
          </a:p>
        </p:txBody>
      </p:sp>
      <p:sp>
        <p:nvSpPr>
          <p:cNvPr id="6" name="Content Placeholder 5">
            <a:extLst>
              <a:ext uri="{FF2B5EF4-FFF2-40B4-BE49-F238E27FC236}">
                <a16:creationId xmlns:a16="http://schemas.microsoft.com/office/drawing/2014/main" id="{D7BE385B-3D33-1CD4-3C21-BBFC2CC1760F}"/>
              </a:ext>
            </a:extLst>
          </p:cNvPr>
          <p:cNvSpPr>
            <a:spLocks noGrp="1"/>
          </p:cNvSpPr>
          <p:nvPr>
            <p:ph idx="1"/>
          </p:nvPr>
        </p:nvSpPr>
        <p:spPr>
          <a:xfrm>
            <a:off x="0" y="2209800"/>
            <a:ext cx="9144000" cy="4648200"/>
          </a:xfrm>
        </p:spPr>
        <p:txBody>
          <a:bodyPr/>
          <a:lstStyle/>
          <a:p>
            <a:r>
              <a:rPr lang="en-US" sz="1800" dirty="0"/>
              <a:t>Grounded in EFT (Greenberg, 2002) with specific adjustments for self-forgiveness (Worthington, 2001)</a:t>
            </a:r>
          </a:p>
          <a:p>
            <a:r>
              <a:rPr lang="en-US" sz="1800" dirty="0"/>
              <a:t>Task 1: Help cl accept responsibility: (a) discuss offense including needs, wants, motives; (b) explore consequences of events; (c) empty chair to explore different reactions to the hurt inflicted like minimize, blame shift, etc. vs self-compassion with appropriate responsibility; (d) Tt helps cl realize doing a bad thing is not same as being a bad person.</a:t>
            </a:r>
          </a:p>
          <a:p>
            <a:r>
              <a:rPr lang="en-US" sz="1800" dirty="0"/>
              <a:t>Task 2: Remorse should happen naturally</a:t>
            </a:r>
          </a:p>
          <a:p>
            <a:r>
              <a:rPr lang="en-US" sz="1800" dirty="0"/>
              <a:t>Task 3: Restoration: empty chair to offer apology; cl identifies ways to make amends; cl discusses progress on amends-making in future sessions; empty-chair dialogue to help reconnect with the values they violated in wrongdoing</a:t>
            </a:r>
          </a:p>
          <a:p>
            <a:r>
              <a:rPr lang="en-US" sz="1800" dirty="0"/>
              <a:t>Task 4: Renewal: replace negative emotions with self-forgiving feelings; cl encouraged to focus on growth achieved; imagery </a:t>
            </a:r>
            <a:r>
              <a:rPr lang="en-US" sz="1800" dirty="0" err="1"/>
              <a:t>exdercise</a:t>
            </a:r>
            <a:r>
              <a:rPr lang="en-US" sz="1800" dirty="0"/>
              <a:t> to imagine bitter feelings of self-condemnation replaced by self-forgiveness and self compassion; Tt acts with non-judgmental caring throughout to help cl copy that; cl writes a letter to self expressing self-forgiveness.</a:t>
            </a:r>
          </a:p>
        </p:txBody>
      </p:sp>
    </p:spTree>
    <p:extLst>
      <p:ext uri="{BB962C8B-B14F-4D97-AF65-F5344CB8AC3E}">
        <p14:creationId xmlns:p14="http://schemas.microsoft.com/office/powerpoint/2010/main" val="21718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D58-21BD-BF80-1AC0-F6511BF4470B}"/>
              </a:ext>
            </a:extLst>
          </p:cNvPr>
          <p:cNvSpPr>
            <a:spLocks noGrp="1"/>
          </p:cNvSpPr>
          <p:nvPr>
            <p:ph type="title"/>
          </p:nvPr>
        </p:nvSpPr>
        <p:spPr>
          <a:xfrm>
            <a:off x="0" y="685800"/>
            <a:ext cx="9144000" cy="1219200"/>
          </a:xfrm>
        </p:spPr>
        <p:txBody>
          <a:bodyPr/>
          <a:lstStyle/>
          <a:p>
            <a:r>
              <a:rPr lang="en-US" dirty="0"/>
              <a:t>Cornish and Wade (2015)</a:t>
            </a:r>
            <a:br>
              <a:rPr lang="en-US" dirty="0"/>
            </a:br>
            <a:r>
              <a:rPr lang="en-US" dirty="0"/>
              <a:t>Results (</a:t>
            </a:r>
            <a:r>
              <a:rPr lang="en-US" i="1" dirty="0"/>
              <a:t>N</a:t>
            </a:r>
            <a:r>
              <a:rPr lang="en-US" dirty="0"/>
              <a:t> = 26; 8 50-minute individual therapy sessions)</a:t>
            </a:r>
          </a:p>
        </p:txBody>
      </p:sp>
      <p:pic>
        <p:nvPicPr>
          <p:cNvPr id="4" name="Content Placeholder 3">
            <a:extLst>
              <a:ext uri="{FF2B5EF4-FFF2-40B4-BE49-F238E27FC236}">
                <a16:creationId xmlns:a16="http://schemas.microsoft.com/office/drawing/2014/main" id="{D82562C6-9C2A-AB2B-8DB0-794ECBE98F76}"/>
              </a:ext>
            </a:extLst>
          </p:cNvPr>
          <p:cNvPicPr>
            <a:picLocks noGrp="1" noChangeAspect="1"/>
          </p:cNvPicPr>
          <p:nvPr>
            <p:ph idx="1"/>
          </p:nvPr>
        </p:nvPicPr>
        <p:blipFill rotWithShape="1">
          <a:blip r:embed="rId2"/>
          <a:srcRect l="32428" t="44956" r="26286" b="33680"/>
          <a:stretch/>
        </p:blipFill>
        <p:spPr bwMode="auto">
          <a:xfrm>
            <a:off x="76200" y="1905000"/>
            <a:ext cx="8953308" cy="289560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98A3914-BF84-4334-8921-0F7AAFA7C4E1}"/>
              </a:ext>
            </a:extLst>
          </p:cNvPr>
          <p:cNvSpPr txBox="1"/>
          <p:nvPr/>
        </p:nvSpPr>
        <p:spPr>
          <a:xfrm>
            <a:off x="0" y="4572000"/>
            <a:ext cx="6553200" cy="2308324"/>
          </a:xfrm>
          <a:prstGeom prst="rect">
            <a:avLst/>
          </a:prstGeom>
          <a:noFill/>
        </p:spPr>
        <p:txBody>
          <a:bodyPr wrap="square" rtlCol="0">
            <a:spAutoFit/>
          </a:bodyPr>
          <a:lstStyle/>
          <a:p>
            <a:r>
              <a:rPr lang="en-US" sz="2400" dirty="0"/>
              <a:t>IT: gains at time 2 all four variables</a:t>
            </a:r>
          </a:p>
          <a:p>
            <a:r>
              <a:rPr lang="en-US" sz="2400" dirty="0"/>
              <a:t>DT: no change on any of the four variables</a:t>
            </a:r>
          </a:p>
          <a:p>
            <a:r>
              <a:rPr lang="en-US" sz="2400" dirty="0"/>
              <a:t>d = -1.21* (self-condemnation)</a:t>
            </a:r>
          </a:p>
          <a:p>
            <a:r>
              <a:rPr lang="en-US" sz="2400" dirty="0"/>
              <a:t>d = 0.74 (ns) (self-forgiveness)</a:t>
            </a:r>
          </a:p>
          <a:p>
            <a:r>
              <a:rPr lang="en-US" sz="2400" dirty="0"/>
              <a:t>d = -1.03* (psych distress)</a:t>
            </a:r>
          </a:p>
          <a:p>
            <a:r>
              <a:rPr lang="en-US" sz="2400" dirty="0"/>
              <a:t>d = 0.71 (ns) (trait self-compassion)</a:t>
            </a:r>
          </a:p>
        </p:txBody>
      </p:sp>
    </p:spTree>
    <p:extLst>
      <p:ext uri="{BB962C8B-B14F-4D97-AF65-F5344CB8AC3E}">
        <p14:creationId xmlns:p14="http://schemas.microsoft.com/office/powerpoint/2010/main" val="39533419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E1A44-4EF9-C84C-D6EB-4E6A02739848}"/>
              </a:ext>
            </a:extLst>
          </p:cNvPr>
          <p:cNvSpPr>
            <a:spLocks noGrp="1"/>
          </p:cNvSpPr>
          <p:nvPr>
            <p:ph type="title"/>
          </p:nvPr>
        </p:nvSpPr>
        <p:spPr>
          <a:xfrm>
            <a:off x="0" y="152400"/>
            <a:ext cx="9144000" cy="1219200"/>
          </a:xfrm>
        </p:spPr>
        <p:txBody>
          <a:bodyPr/>
          <a:lstStyle/>
          <a:p>
            <a:pPr>
              <a:defRPr/>
            </a:pPr>
            <a:r>
              <a:rPr lang="en-US" dirty="0"/>
              <a:t>Using REACH Forgiveness in Dealing with Self-Condemnation</a:t>
            </a:r>
          </a:p>
        </p:txBody>
      </p:sp>
      <p:sp>
        <p:nvSpPr>
          <p:cNvPr id="3" name="Content Placeholder 2">
            <a:extLst>
              <a:ext uri="{FF2B5EF4-FFF2-40B4-BE49-F238E27FC236}">
                <a16:creationId xmlns:a16="http://schemas.microsoft.com/office/drawing/2014/main" id="{1D081361-7ED6-EE88-2132-BF4E756B41A8}"/>
              </a:ext>
            </a:extLst>
          </p:cNvPr>
          <p:cNvSpPr>
            <a:spLocks noGrp="1"/>
          </p:cNvSpPr>
          <p:nvPr>
            <p:ph idx="1"/>
          </p:nvPr>
        </p:nvSpPr>
        <p:spPr>
          <a:solidFill>
            <a:schemeClr val="bg2">
              <a:lumMod val="90000"/>
              <a:lumOff val="10000"/>
            </a:schemeClr>
          </a:solidFill>
        </p:spPr>
        <p:txBody>
          <a:bodyPr/>
          <a:lstStyle/>
          <a:p>
            <a:pPr>
              <a:defRPr/>
            </a:pP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5C11-DB68-7D79-4C0F-BA2B9D9CF7C0}"/>
              </a:ext>
            </a:extLst>
          </p:cNvPr>
          <p:cNvSpPr>
            <a:spLocks noGrp="1"/>
          </p:cNvSpPr>
          <p:nvPr>
            <p:ph type="title"/>
          </p:nvPr>
        </p:nvSpPr>
        <p:spPr/>
        <p:txBody>
          <a:bodyPr/>
          <a:lstStyle/>
          <a:p>
            <a:pPr eaLnBrk="1" hangingPunct="1">
              <a:defRPr/>
            </a:pPr>
            <a:r>
              <a:rPr lang="en-US" dirty="0"/>
              <a:t>My Brother Mike’s Suicide in 2005</a:t>
            </a:r>
          </a:p>
        </p:txBody>
      </p:sp>
      <p:sp>
        <p:nvSpPr>
          <p:cNvPr id="128003" name="Content Placeholder 2">
            <a:extLst>
              <a:ext uri="{FF2B5EF4-FFF2-40B4-BE49-F238E27FC236}">
                <a16:creationId xmlns:a16="http://schemas.microsoft.com/office/drawing/2014/main" id="{2A3DF3EF-7FD5-F56F-37F3-EDDD46917B85}"/>
              </a:ext>
            </a:extLst>
          </p:cNvPr>
          <p:cNvSpPr>
            <a:spLocks noGrp="1" noChangeArrowheads="1"/>
          </p:cNvSpPr>
          <p:nvPr>
            <p:ph idx="1"/>
          </p:nvPr>
        </p:nvSpPr>
        <p:spPr/>
        <p:txBody>
          <a:bodyPr/>
          <a:lstStyle/>
          <a:p>
            <a:pPr eaLnBrk="1" hangingPunct="1"/>
            <a:r>
              <a:rPr lang="en-US" altLang="en-US" dirty="0"/>
              <a:t>Lest you mistakenly think the road of character formation and the development of Christian virtue, is straight, it has not been all that straight for me (and I suspect also not for people who have lived any amount of time)</a:t>
            </a:r>
          </a:p>
        </p:txBody>
      </p:sp>
      <p:pic>
        <p:nvPicPr>
          <p:cNvPr id="128004" name="Picture 5" descr="C:\Users\eworth\Pictures\My Pictures\Mike  Charlene  David at Christen's Wedding - 96.JPG">
            <a:extLst>
              <a:ext uri="{FF2B5EF4-FFF2-40B4-BE49-F238E27FC236}">
                <a16:creationId xmlns:a16="http://schemas.microsoft.com/office/drawing/2014/main" id="{9D30C994-52C5-0C19-32D7-DF50AB0B6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691100"/>
            <a:ext cx="2867025" cy="209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9718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7C5FFD40-D3BA-684D-8EBA-FF6E13255A30}"/>
              </a:ext>
            </a:extLst>
          </p:cNvPr>
          <p:cNvSpPr>
            <a:spLocks noGrp="1"/>
          </p:cNvSpPr>
          <p:nvPr>
            <p:ph type="title"/>
          </p:nvPr>
        </p:nvSpPr>
        <p:spPr/>
        <p:txBody>
          <a:bodyPr/>
          <a:lstStyle/>
          <a:p>
            <a:pPr eaLnBrk="1" hangingPunct="1">
              <a:defRPr/>
            </a:pPr>
            <a:r>
              <a:rPr lang="en-US" altLang="en-US" dirty="0"/>
              <a:t>Self-condemnation versus Self-Forgiveness</a:t>
            </a:r>
          </a:p>
        </p:txBody>
      </p:sp>
      <p:sp>
        <p:nvSpPr>
          <p:cNvPr id="129027" name="TextBox 1">
            <a:extLst>
              <a:ext uri="{FF2B5EF4-FFF2-40B4-BE49-F238E27FC236}">
                <a16:creationId xmlns:a16="http://schemas.microsoft.com/office/drawing/2014/main" id="{F4933764-ED94-67D7-CDEF-019FF8E378F2}"/>
              </a:ext>
            </a:extLst>
          </p:cNvPr>
          <p:cNvSpPr txBox="1">
            <a:spLocks noChangeArrowheads="1"/>
          </p:cNvSpPr>
          <p:nvPr/>
        </p:nvSpPr>
        <p:spPr bwMode="auto">
          <a:xfrm>
            <a:off x="152400" y="2438400"/>
            <a:ext cx="89916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2800" dirty="0"/>
              <a:t>Our psychological experience is more a struggle with self-condemnation than a focus on forgiving ourselves.</a:t>
            </a:r>
          </a:p>
          <a:p>
            <a:pPr>
              <a:spcBef>
                <a:spcPct val="0"/>
              </a:spcBef>
              <a:buClrTx/>
              <a:buFontTx/>
              <a:buNone/>
            </a:pPr>
            <a:endParaRPr lang="en-US" altLang="en-US" sz="2800" dirty="0"/>
          </a:p>
          <a:p>
            <a:pPr>
              <a:spcBef>
                <a:spcPct val="0"/>
              </a:spcBef>
              <a:buClrTx/>
              <a:buFontTx/>
              <a:buNone/>
            </a:pPr>
            <a:r>
              <a:rPr lang="en-US" altLang="en-US" sz="2800" dirty="0"/>
              <a:t>Self-forgiveness is not in Scripture per se, but it is implied that it is needed because God’s divine forgiveness takes care of all our moral guilt, but does not change natural consequences.</a:t>
            </a:r>
          </a:p>
        </p:txBody>
      </p:sp>
      <p:sp>
        <p:nvSpPr>
          <p:cNvPr id="129028" name="Content Placeholder 1">
            <a:extLst>
              <a:ext uri="{FF2B5EF4-FFF2-40B4-BE49-F238E27FC236}">
                <a16:creationId xmlns:a16="http://schemas.microsoft.com/office/drawing/2014/main" id="{9826C154-FE99-439D-B672-7F87D99DFEAF}"/>
              </a:ext>
            </a:extLst>
          </p:cNvPr>
          <p:cNvSpPr>
            <a:spLocks noGrp="1" noChangeArrowheads="1"/>
          </p:cNvSpPr>
          <p:nvPr>
            <p:ph idx="1"/>
          </p:nvPr>
        </p:nvSpPr>
        <p:spPr>
          <a:xfrm>
            <a:off x="228600" y="5486400"/>
            <a:ext cx="7924800" cy="609600"/>
          </a:xfrm>
        </p:spPr>
        <p:txBody>
          <a:bodyPr/>
          <a:lstStyle/>
          <a:p>
            <a:endParaRPr lang="en-US" altLang="en-US"/>
          </a:p>
        </p:txBody>
      </p:sp>
    </p:spTree>
    <p:extLst>
      <p:ext uri="{BB962C8B-B14F-4D97-AF65-F5344CB8AC3E}">
        <p14:creationId xmlns:p14="http://schemas.microsoft.com/office/powerpoint/2010/main" val="24767974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504CE7CF-FD6E-C2F2-FE76-55FA0A9B454D}"/>
              </a:ext>
            </a:extLst>
          </p:cNvPr>
          <p:cNvSpPr>
            <a:spLocks noGrp="1"/>
          </p:cNvSpPr>
          <p:nvPr>
            <p:ph type="title"/>
          </p:nvPr>
        </p:nvSpPr>
        <p:spPr/>
        <p:txBody>
          <a:bodyPr/>
          <a:lstStyle/>
          <a:p>
            <a:pPr eaLnBrk="1" hangingPunct="1">
              <a:defRPr/>
            </a:pPr>
            <a:r>
              <a:rPr lang="en-US" altLang="en-US" dirty="0"/>
              <a:t>January 2008:</a:t>
            </a:r>
            <a:br>
              <a:rPr lang="en-US" altLang="en-US" dirty="0"/>
            </a:br>
            <a:r>
              <a:rPr lang="en-US" altLang="en-US" dirty="0"/>
              <a:t>Life Includes Times of Religious Dwelling versus Seeking</a:t>
            </a:r>
          </a:p>
        </p:txBody>
      </p:sp>
      <p:sp>
        <p:nvSpPr>
          <p:cNvPr id="130051" name="Content Placeholder 1">
            <a:extLst>
              <a:ext uri="{FF2B5EF4-FFF2-40B4-BE49-F238E27FC236}">
                <a16:creationId xmlns:a16="http://schemas.microsoft.com/office/drawing/2014/main" id="{F2ED461E-65A0-3D44-D4BD-BA55B63CB771}"/>
              </a:ext>
            </a:extLst>
          </p:cNvPr>
          <p:cNvSpPr>
            <a:spLocks noGrp="1" noChangeArrowheads="1"/>
          </p:cNvSpPr>
          <p:nvPr>
            <p:ph idx="1"/>
          </p:nvPr>
        </p:nvSpPr>
        <p:spPr>
          <a:xfrm>
            <a:off x="304800" y="2209800"/>
            <a:ext cx="5943600" cy="3886200"/>
          </a:xfrm>
        </p:spPr>
        <p:txBody>
          <a:bodyPr/>
          <a:lstStyle/>
          <a:p>
            <a:r>
              <a:rPr lang="en-US" altLang="en-US">
                <a:latin typeface="Calibri" panose="020F0502020204030204" pitchFamily="34" charset="0"/>
                <a:cs typeface="Arial" panose="020B0604020202020204" pitchFamily="34" charset="0"/>
              </a:rPr>
              <a:t>Robert Wuthnow, Princeton University Sociologist</a:t>
            </a:r>
          </a:p>
          <a:p>
            <a:endParaRPr lang="en-US" altLang="en-US"/>
          </a:p>
        </p:txBody>
      </p:sp>
    </p:spTree>
    <p:extLst>
      <p:ext uri="{BB962C8B-B14F-4D97-AF65-F5344CB8AC3E}">
        <p14:creationId xmlns:p14="http://schemas.microsoft.com/office/powerpoint/2010/main" val="616071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717E4D8C-23A6-F157-144D-48ABB7F88A5E}"/>
              </a:ext>
            </a:extLst>
          </p:cNvPr>
          <p:cNvSpPr>
            <a:spLocks noGrp="1" noChangeArrowheads="1"/>
          </p:cNvSpPr>
          <p:nvPr>
            <p:ph type="title"/>
          </p:nvPr>
        </p:nvSpPr>
        <p:spPr/>
        <p:txBody>
          <a:bodyPr/>
          <a:lstStyle/>
          <a:p>
            <a:r>
              <a:rPr lang="en-US" altLang="en-US"/>
              <a:t>Understanding Person-to-Person Forgiveness</a:t>
            </a:r>
          </a:p>
        </p:txBody>
      </p:sp>
      <p:sp>
        <p:nvSpPr>
          <p:cNvPr id="14339" name="Content Placeholder 2">
            <a:extLst>
              <a:ext uri="{FF2B5EF4-FFF2-40B4-BE49-F238E27FC236}">
                <a16:creationId xmlns:a16="http://schemas.microsoft.com/office/drawing/2014/main" id="{51EF1447-2AF8-592A-B5CA-B89A94B0D03D}"/>
              </a:ext>
            </a:extLst>
          </p:cNvPr>
          <p:cNvSpPr>
            <a:spLocks noGrp="1" noChangeArrowheads="1"/>
          </p:cNvSpPr>
          <p:nvPr>
            <p:ph idx="1"/>
          </p:nvPr>
        </p:nvSpPr>
        <p:spPr>
          <a:solidFill>
            <a:schemeClr val="accent2"/>
          </a:solidFill>
        </p:spPr>
        <p:txBody>
          <a:bodyPr/>
          <a:lstStyle/>
          <a:p>
            <a:endParaRPr lang="en-US" alt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9C79-EA56-5FF5-ACCC-7BDD6AD7C581}"/>
              </a:ext>
            </a:extLst>
          </p:cNvPr>
          <p:cNvSpPr>
            <a:spLocks noGrp="1"/>
          </p:cNvSpPr>
          <p:nvPr>
            <p:ph type="title"/>
          </p:nvPr>
        </p:nvSpPr>
        <p:spPr>
          <a:xfrm>
            <a:off x="0" y="0"/>
            <a:ext cx="9144000" cy="1905000"/>
          </a:xfrm>
        </p:spPr>
        <p:txBody>
          <a:bodyPr/>
          <a:lstStyle/>
          <a:p>
            <a:pPr>
              <a:defRPr/>
            </a:pPr>
            <a:r>
              <a:rPr lang="en-US" dirty="0"/>
              <a:t>We did a couple of intervention studies—pre-six-step model—in the mid-2000s</a:t>
            </a:r>
          </a:p>
        </p:txBody>
      </p:sp>
      <p:sp>
        <p:nvSpPr>
          <p:cNvPr id="126979" name="Content Placeholder 2">
            <a:extLst>
              <a:ext uri="{FF2B5EF4-FFF2-40B4-BE49-F238E27FC236}">
                <a16:creationId xmlns:a16="http://schemas.microsoft.com/office/drawing/2014/main" id="{0837490C-07B7-4C0D-230F-93DE4B148309}"/>
              </a:ext>
            </a:extLst>
          </p:cNvPr>
          <p:cNvSpPr>
            <a:spLocks noGrp="1" noChangeArrowheads="1"/>
          </p:cNvSpPr>
          <p:nvPr>
            <p:ph idx="1"/>
          </p:nvPr>
        </p:nvSpPr>
        <p:spPr>
          <a:xfrm>
            <a:off x="76200" y="2286000"/>
            <a:ext cx="9067800" cy="4572000"/>
          </a:xfrm>
        </p:spPr>
        <p:txBody>
          <a:bodyPr/>
          <a:lstStyle/>
          <a:p>
            <a:r>
              <a:rPr lang="en-US" altLang="en-US" dirty="0"/>
              <a:t>Scherer et al. with inpatients for alcohol misuse.</a:t>
            </a:r>
          </a:p>
          <a:p>
            <a:pPr marL="0" indent="0">
              <a:buNone/>
            </a:pPr>
            <a:r>
              <a:rPr lang="en-US" altLang="en-US" sz="2000" dirty="0"/>
              <a:t>Scherer, M., Worthington, E. L., Jr., Hook, J. N., &amp; Campana, K. L. (2011). Forgiveness and the bottle: Promoting self-forgiveness in individuals who abuse alcohol. </a:t>
            </a:r>
            <a:r>
              <a:rPr lang="en-US" altLang="en-US" sz="2000" i="1" dirty="0"/>
              <a:t>Journal of Addictive Diseases, 30</a:t>
            </a:r>
            <a:r>
              <a:rPr lang="en-US" altLang="en-US" sz="2000" dirty="0"/>
              <a:t>, 382–395. </a:t>
            </a:r>
          </a:p>
          <a:p>
            <a:pPr marL="0" indent="0">
              <a:buNone/>
            </a:pPr>
            <a:r>
              <a:rPr lang="en-US" altLang="en-US" sz="2000" dirty="0"/>
              <a:t>(Four-hour group treatment with in-patients.)</a:t>
            </a:r>
          </a:p>
          <a:p>
            <a:r>
              <a:rPr lang="en-US" altLang="en-US" dirty="0"/>
              <a:t>Campana with women who experienced a romantic relationship dissolution.</a:t>
            </a:r>
          </a:p>
          <a:p>
            <a:pPr marL="0" indent="0">
              <a:buNone/>
            </a:pPr>
            <a:r>
              <a:rPr lang="en-US" altLang="en-US" sz="2000" dirty="0"/>
              <a:t>Campana, K. (2010). Self-forgiveness interventions for women experiencing a breakup. Unpublished Doctoral Dissertation, Virginia Commonwealth University.</a:t>
            </a:r>
          </a:p>
          <a:p>
            <a:pPr marL="0" indent="0">
              <a:buNone/>
            </a:pPr>
            <a:r>
              <a:rPr lang="en-US" altLang="en-US" sz="2000" dirty="0"/>
              <a:t>(A hurried dissertation using a DIY workbook, but with inadequate post-treatment sample-size)</a:t>
            </a:r>
          </a:p>
        </p:txBody>
      </p:sp>
    </p:spTree>
    <p:extLst>
      <p:ext uri="{BB962C8B-B14F-4D97-AF65-F5344CB8AC3E}">
        <p14:creationId xmlns:p14="http://schemas.microsoft.com/office/powerpoint/2010/main" val="27617068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5FA5E3C-7798-316A-6A0F-384A4ACAF2D8}"/>
              </a:ext>
            </a:extLst>
          </p:cNvPr>
          <p:cNvSpPr>
            <a:spLocks noGrp="1" noChangeArrowheads="1"/>
          </p:cNvSpPr>
          <p:nvPr>
            <p:ph type="title"/>
          </p:nvPr>
        </p:nvSpPr>
        <p:spPr>
          <a:xfrm>
            <a:off x="76200" y="76200"/>
            <a:ext cx="8915400" cy="2133600"/>
          </a:xfrm>
        </p:spPr>
        <p:txBody>
          <a:bodyPr/>
          <a:lstStyle/>
          <a:p>
            <a:pPr>
              <a:defRPr/>
            </a:pPr>
            <a:r>
              <a:rPr lang="en-US" altLang="en-US" dirty="0"/>
              <a:t>In 2006, I had formulated the Stress-and-Coping Theory of Forgiveness</a:t>
            </a:r>
          </a:p>
        </p:txBody>
      </p:sp>
      <p:sp>
        <p:nvSpPr>
          <p:cNvPr id="131075" name="Content Placeholder 2">
            <a:extLst>
              <a:ext uri="{FF2B5EF4-FFF2-40B4-BE49-F238E27FC236}">
                <a16:creationId xmlns:a16="http://schemas.microsoft.com/office/drawing/2014/main" id="{B9CC0339-8E59-7CE3-FD0D-2E76E5618DE0}"/>
              </a:ext>
            </a:extLst>
          </p:cNvPr>
          <p:cNvSpPr>
            <a:spLocks noGrp="1" noChangeArrowheads="1"/>
          </p:cNvSpPr>
          <p:nvPr>
            <p:ph idx="1"/>
          </p:nvPr>
        </p:nvSpPr>
        <p:spPr>
          <a:xfrm>
            <a:off x="0" y="2362200"/>
            <a:ext cx="9144000" cy="1066800"/>
          </a:xfrm>
        </p:spPr>
        <p:txBody>
          <a:bodyPr/>
          <a:lstStyle/>
          <a:p>
            <a:r>
              <a:rPr lang="en-US" altLang="en-US" sz="2000"/>
              <a:t>Note: It’s a THEORY (lots of support). Builds upon Richard Lazarus’ stress-and-coping theory (Lazarus, 1999), which has massive research support. </a:t>
            </a:r>
          </a:p>
        </p:txBody>
      </p:sp>
      <p:pic>
        <p:nvPicPr>
          <p:cNvPr id="131076" name="Picture 3">
            <a:extLst>
              <a:ext uri="{FF2B5EF4-FFF2-40B4-BE49-F238E27FC236}">
                <a16:creationId xmlns:a16="http://schemas.microsoft.com/office/drawing/2014/main" id="{8A4C1B9C-AB84-E83C-9365-4F551CB78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12" t="12401" r="15602" b="58429"/>
          <a:stretch>
            <a:fillRect/>
          </a:stretch>
        </p:blipFill>
        <p:spPr bwMode="auto">
          <a:xfrm>
            <a:off x="-19050" y="3863975"/>
            <a:ext cx="935831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D1F6-A37E-D144-E4D6-187677929411}"/>
              </a:ext>
            </a:extLst>
          </p:cNvPr>
          <p:cNvSpPr>
            <a:spLocks noGrp="1"/>
          </p:cNvSpPr>
          <p:nvPr>
            <p:ph type="title"/>
          </p:nvPr>
        </p:nvSpPr>
        <p:spPr>
          <a:xfrm>
            <a:off x="76200" y="-76200"/>
            <a:ext cx="9067800" cy="2133600"/>
          </a:xfrm>
        </p:spPr>
        <p:txBody>
          <a:bodyPr/>
          <a:lstStyle/>
          <a:p>
            <a:pPr>
              <a:defRPr/>
            </a:pPr>
            <a:r>
              <a:rPr lang="en-US" dirty="0"/>
              <a:t>I created a Stress-and-Coping-Theory-based </a:t>
            </a:r>
            <a:r>
              <a:rPr lang="en-US" b="1" i="1" u="sng" dirty="0"/>
              <a:t>intervention</a:t>
            </a:r>
            <a:r>
              <a:rPr lang="en-US" dirty="0"/>
              <a:t> to help people REACH self-forgiveness. The intervention developed slowly.</a:t>
            </a:r>
          </a:p>
        </p:txBody>
      </p:sp>
      <p:sp>
        <p:nvSpPr>
          <p:cNvPr id="132099" name="Content Placeholder 2">
            <a:extLst>
              <a:ext uri="{FF2B5EF4-FFF2-40B4-BE49-F238E27FC236}">
                <a16:creationId xmlns:a16="http://schemas.microsoft.com/office/drawing/2014/main" id="{F970F65C-BDCB-1028-E9E4-4C18D31B9FF6}"/>
              </a:ext>
            </a:extLst>
          </p:cNvPr>
          <p:cNvSpPr>
            <a:spLocks noGrp="1" noChangeArrowheads="1"/>
          </p:cNvSpPr>
          <p:nvPr>
            <p:ph idx="1"/>
          </p:nvPr>
        </p:nvSpPr>
        <p:spPr>
          <a:xfrm>
            <a:off x="0" y="2286000"/>
            <a:ext cx="9144000" cy="4572000"/>
          </a:xfrm>
        </p:spPr>
        <p:txBody>
          <a:bodyPr/>
          <a:lstStyle/>
          <a:p>
            <a:r>
              <a:rPr lang="en-US" altLang="en-US" sz="2400" dirty="0"/>
              <a:t>First, I wrote a Christian book outlining the model</a:t>
            </a:r>
          </a:p>
          <a:p>
            <a:pPr marL="0" indent="0">
              <a:buNone/>
            </a:pPr>
            <a:r>
              <a:rPr lang="en-US" altLang="en-US" sz="2400" dirty="0"/>
              <a:t>Wo</a:t>
            </a:r>
            <a:r>
              <a:rPr lang="en-US" altLang="en-US" sz="2000" dirty="0"/>
              <a:t>rthington, E. L., Jr. (2013). Moving forward: Six steps to forgiving yourself and breaking free from the past. </a:t>
            </a:r>
            <a:r>
              <a:rPr lang="en-US" altLang="en-US" sz="2000" dirty="0" err="1"/>
              <a:t>WaterBrook</a:t>
            </a:r>
            <a:r>
              <a:rPr lang="en-US" altLang="en-US" sz="2000" dirty="0"/>
              <a:t>/Multnomah. </a:t>
            </a:r>
          </a:p>
          <a:p>
            <a:r>
              <a:rPr lang="en-US" altLang="en-US" sz="2400" dirty="0"/>
              <a:t>Then Brandon Griffin and I created a DIY workbook intervention (6- to 7-hr) to convert the 2013 model into an intervention</a:t>
            </a:r>
          </a:p>
          <a:p>
            <a:pPr marL="0" indent="0">
              <a:buNone/>
            </a:pPr>
            <a:r>
              <a:rPr lang="en-US" altLang="en-US" sz="2400" dirty="0">
                <a:cs typeface="Arial" panose="020B0604020202020204" pitchFamily="34" charset="0"/>
              </a:rPr>
              <a:t>Gri</a:t>
            </a:r>
            <a:r>
              <a:rPr lang="en-US" altLang="en-US" sz="2000" dirty="0">
                <a:cs typeface="Arial" panose="020B0604020202020204" pitchFamily="34" charset="0"/>
              </a:rPr>
              <a:t>ffin, B. J., Worthington, E. L., Jr., </a:t>
            </a:r>
            <a:r>
              <a:rPr lang="en-US" altLang="en-US" sz="2000" dirty="0" err="1">
                <a:cs typeface="Arial" panose="020B0604020202020204" pitchFamily="34" charset="0"/>
              </a:rPr>
              <a:t>Lavelock</a:t>
            </a:r>
            <a:r>
              <a:rPr lang="en-US" altLang="en-US" sz="2000" dirty="0">
                <a:cs typeface="Arial" panose="020B0604020202020204" pitchFamily="34" charset="0"/>
              </a:rPr>
              <a:t>, C. R., Greer, C. L., Lin, ., Davis, D. E., &amp; Hook, J. N. (2015). Efficacy of a self-forgiveness workbook: A randomized controlled trial with interpersonal offenders. </a:t>
            </a:r>
            <a:r>
              <a:rPr lang="en-US" altLang="en-US" sz="2000" i="1" dirty="0">
                <a:cs typeface="Arial" panose="020B0604020202020204" pitchFamily="34" charset="0"/>
              </a:rPr>
              <a:t>Journal of Counseling Psychology, 62</a:t>
            </a:r>
            <a:r>
              <a:rPr lang="en-US" altLang="en-US" sz="2000" dirty="0">
                <a:cs typeface="Arial" panose="020B0604020202020204" pitchFamily="34" charset="0"/>
              </a:rPr>
              <a:t>(2), 124-136.</a:t>
            </a:r>
          </a:p>
          <a:p>
            <a:r>
              <a:rPr lang="en-US" altLang="en-US" sz="2000" dirty="0"/>
              <a:t>Here’s another stress-and-coping based model: self-forgiveness and health: </a:t>
            </a:r>
            <a:r>
              <a:rPr lang="en-US" altLang="en-US" sz="1800" dirty="0">
                <a:latin typeface="Times New Roman" panose="02020603050405020304" pitchFamily="18" charset="0"/>
                <a:cs typeface="Times New Roman" panose="02020603050405020304" pitchFamily="18" charset="0"/>
              </a:rPr>
              <a:t>Toussaint, L. L., Webb, J. R., &amp; Hirsch, J. K. (2017). Self-forgiveness and health: A stress-and-coping model. In L. Woodyatt, E. L. Worthington, Jr., M. Wenzel, &amp; B. J. Griffin (Eds.), </a:t>
            </a:r>
            <a:r>
              <a:rPr lang="en-US" altLang="en-US" sz="1800" i="1" dirty="0">
                <a:latin typeface="Times New Roman" panose="02020603050405020304" pitchFamily="18" charset="0"/>
                <a:cs typeface="Times New Roman" panose="02020603050405020304" pitchFamily="18" charset="0"/>
              </a:rPr>
              <a:t>Handbook of the psychology of self-forgiveness</a:t>
            </a:r>
            <a:r>
              <a:rPr lang="en-US" altLang="en-US" sz="1800" dirty="0">
                <a:latin typeface="Times New Roman" panose="02020603050405020304" pitchFamily="18" charset="0"/>
                <a:cs typeface="Times New Roman" panose="02020603050405020304" pitchFamily="18" charset="0"/>
              </a:rPr>
              <a:t> (pp. 87-100). Springer.</a:t>
            </a:r>
            <a:endParaRPr lang="en-US" altLang="en-US" sz="1800" dirty="0">
              <a:latin typeface="Courier New" panose="02070309020205020404" pitchFamily="49" charset="0"/>
              <a:cs typeface="Times New Roman" panose="02020603050405020304" pitchFamily="18" charset="0"/>
            </a:endParaRPr>
          </a:p>
          <a:p>
            <a:endParaRPr lang="en-US" alt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7A11620-E821-7364-51F4-7C4335A600FF}"/>
              </a:ext>
            </a:extLst>
          </p:cNvPr>
          <p:cNvSpPr>
            <a:spLocks noGrp="1" noRot="1" noChangeArrowheads="1"/>
          </p:cNvSpPr>
          <p:nvPr>
            <p:ph type="title"/>
          </p:nvPr>
        </p:nvSpPr>
        <p:spPr>
          <a:xfrm>
            <a:off x="0" y="0"/>
            <a:ext cx="6400800" cy="1905000"/>
          </a:xfrm>
          <a:solidFill>
            <a:srgbClr val="99CCFF"/>
          </a:solidFill>
        </p:spPr>
        <p:txBody>
          <a:bodyPr/>
          <a:lstStyle/>
          <a:p>
            <a:pPr eaLnBrk="1" hangingPunct="1">
              <a:defRPr/>
            </a:pPr>
            <a:r>
              <a:rPr lang="en-US" altLang="en-US" sz="3200" dirty="0">
                <a:solidFill>
                  <a:schemeClr val="accent4"/>
                </a:solidFill>
              </a:rPr>
              <a:t>Six Steps to Self-Forgiveness and Decisional Plus Emotional Self-Forgiveness: Dual Process Model</a:t>
            </a:r>
          </a:p>
        </p:txBody>
      </p:sp>
      <p:sp>
        <p:nvSpPr>
          <p:cNvPr id="133123" name="Rectangle 3">
            <a:extLst>
              <a:ext uri="{FF2B5EF4-FFF2-40B4-BE49-F238E27FC236}">
                <a16:creationId xmlns:a16="http://schemas.microsoft.com/office/drawing/2014/main" id="{25356583-9650-43B9-7B22-4B9109EB5842}"/>
              </a:ext>
            </a:extLst>
          </p:cNvPr>
          <p:cNvSpPr>
            <a:spLocks noGrp="1" noChangeArrowheads="1"/>
          </p:cNvSpPr>
          <p:nvPr>
            <p:ph type="body" idx="1"/>
          </p:nvPr>
        </p:nvSpPr>
        <p:spPr>
          <a:xfrm>
            <a:off x="76200" y="1828800"/>
            <a:ext cx="7620000" cy="5029200"/>
          </a:xfrm>
        </p:spPr>
        <p:txBody>
          <a:bodyPr/>
          <a:lstStyle/>
          <a:p>
            <a:pPr eaLnBrk="1" hangingPunct="1"/>
            <a:r>
              <a:rPr lang="en-US" altLang="en-US" sz="2000"/>
              <a:t>Responsibility</a:t>
            </a:r>
          </a:p>
          <a:p>
            <a:pPr lvl="1" eaLnBrk="1" hangingPunct="1"/>
            <a:r>
              <a:rPr lang="en-US" altLang="en-US" sz="2000"/>
              <a:t>Step 1: Receive God’s Forgiveness (or Humanity, or Nature)—Moral repair (Decisional)</a:t>
            </a:r>
          </a:p>
          <a:p>
            <a:pPr lvl="1" eaLnBrk="1" hangingPunct="1"/>
            <a:r>
              <a:rPr lang="en-US" altLang="en-US" sz="2000"/>
              <a:t>Step 2: Repair Relationships—Moral repair (Decisional)</a:t>
            </a:r>
          </a:p>
          <a:p>
            <a:pPr lvl="1" eaLnBrk="1" hangingPunct="1"/>
            <a:r>
              <a:rPr lang="en-US" altLang="en-US" sz="2000"/>
              <a:t>Step 3: Reduce Rumination (Rumination, Expectations, Standards)—Internal condemnation (Emotional)</a:t>
            </a:r>
          </a:p>
          <a:p>
            <a:pPr eaLnBrk="1" hangingPunct="1"/>
            <a:r>
              <a:rPr lang="en-US" altLang="en-US" sz="2000"/>
              <a:t>REACH Emotional Self-Forgiveness</a:t>
            </a:r>
          </a:p>
          <a:p>
            <a:pPr lvl="1" eaLnBrk="1" hangingPunct="1"/>
            <a:r>
              <a:rPr lang="en-US" altLang="en-US" sz="2000"/>
              <a:t>Step 4: Explicit Decision plus REACH Emotional Self-forgiveness)—Moral Repair (Decisional) plus Internal condemnation (Emotional)</a:t>
            </a:r>
          </a:p>
          <a:p>
            <a:pPr eaLnBrk="1" hangingPunct="1"/>
            <a:r>
              <a:rPr lang="en-US" altLang="en-US" sz="2000"/>
              <a:t>Repair of Self</a:t>
            </a:r>
          </a:p>
          <a:p>
            <a:pPr lvl="1" eaLnBrk="1" hangingPunct="1"/>
            <a:r>
              <a:rPr lang="en-US" altLang="en-US" sz="2000"/>
              <a:t>Step 5: Realize Self-Acceptance—Internal condemnation (Emotional) </a:t>
            </a:r>
          </a:p>
          <a:p>
            <a:pPr lvl="1" eaLnBrk="1" hangingPunct="1"/>
            <a:r>
              <a:rPr lang="en-US" altLang="en-US" sz="2000"/>
              <a:t>Step 6: Resolve to Live Virtuously—Moral Repair (Decisional)</a:t>
            </a:r>
          </a:p>
        </p:txBody>
      </p:sp>
      <p:sp>
        <p:nvSpPr>
          <p:cNvPr id="133124" name="TextBox 1">
            <a:extLst>
              <a:ext uri="{FF2B5EF4-FFF2-40B4-BE49-F238E27FC236}">
                <a16:creationId xmlns:a16="http://schemas.microsoft.com/office/drawing/2014/main" id="{CC66CFB5-D0C2-873C-6922-CA2F4502A6AD}"/>
              </a:ext>
            </a:extLst>
          </p:cNvPr>
          <p:cNvSpPr txBox="1">
            <a:spLocks noChangeArrowheads="1"/>
          </p:cNvSpPr>
          <p:nvPr/>
        </p:nvSpPr>
        <p:spPr bwMode="auto">
          <a:xfrm>
            <a:off x="6858000" y="1246188"/>
            <a:ext cx="22860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400" dirty="0">
                <a:cs typeface="Arial" panose="020B0604020202020204" pitchFamily="34" charset="0"/>
              </a:rPr>
              <a:t>Griffin, B. J., Worthington, E. L., Jr., </a:t>
            </a:r>
            <a:r>
              <a:rPr lang="en-US" altLang="en-US" sz="1400" dirty="0" err="1">
                <a:cs typeface="Arial" panose="020B0604020202020204" pitchFamily="34" charset="0"/>
              </a:rPr>
              <a:t>Lavelock</a:t>
            </a:r>
            <a:r>
              <a:rPr lang="en-US" altLang="en-US" sz="1400" dirty="0">
                <a:cs typeface="Arial" panose="020B0604020202020204" pitchFamily="34" charset="0"/>
              </a:rPr>
              <a:t>, C. R., Greer, C. L., Lin, ., Davis, D. E., &amp; Hook, J. N. (2015). Efficacy of a self-forgiveness workbook: A randomized controlled trial with interpersonal offenders. </a:t>
            </a:r>
            <a:r>
              <a:rPr lang="en-US" altLang="en-US" sz="1400" i="1" dirty="0">
                <a:cs typeface="Arial" panose="020B0604020202020204" pitchFamily="34" charset="0"/>
              </a:rPr>
              <a:t>Journal of Counseling Psychology, 62</a:t>
            </a:r>
            <a:r>
              <a:rPr lang="en-US" altLang="en-US" sz="1400" dirty="0">
                <a:cs typeface="Arial" panose="020B0604020202020204" pitchFamily="34" charset="0"/>
              </a:rPr>
              <a:t>(2), 124-136.</a:t>
            </a:r>
          </a:p>
        </p:txBody>
      </p:sp>
      <p:sp>
        <p:nvSpPr>
          <p:cNvPr id="133125" name="TextBox 2">
            <a:extLst>
              <a:ext uri="{FF2B5EF4-FFF2-40B4-BE49-F238E27FC236}">
                <a16:creationId xmlns:a16="http://schemas.microsoft.com/office/drawing/2014/main" id="{154AF694-DA57-7A9F-1F39-08952114A1A9}"/>
              </a:ext>
            </a:extLst>
          </p:cNvPr>
          <p:cNvSpPr txBox="1">
            <a:spLocks noChangeArrowheads="1"/>
          </p:cNvSpPr>
          <p:nvPr/>
        </p:nvSpPr>
        <p:spPr bwMode="auto">
          <a:xfrm>
            <a:off x="6858000" y="3708400"/>
            <a:ext cx="2209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400">
                <a:cs typeface="Arial" panose="020B0604020202020204" pitchFamily="34" charset="0"/>
              </a:rPr>
              <a:t>Davis, D. E., Ho, M. Y., Griffin, B. J., Bell, C., Hook, J. N., Van Tongeren, D. R., Worthington, E. L., Jr.. DeBlaere, C., &amp; Westbrook, C. (2015). Forgiving the self and physical and mental health correlates: A meta-analytic review. </a:t>
            </a:r>
            <a:r>
              <a:rPr lang="en-US" altLang="en-US" sz="1400" i="1">
                <a:cs typeface="Arial" panose="020B0604020202020204" pitchFamily="34" charset="0"/>
              </a:rPr>
              <a:t>Journal of Counseling Psychology, 62</a:t>
            </a:r>
            <a:r>
              <a:rPr lang="en-US" altLang="en-US" sz="1400">
                <a:cs typeface="Arial" panose="020B0604020202020204" pitchFamily="34" charset="0"/>
              </a:rPr>
              <a:t>(2), 329-335.</a:t>
            </a:r>
          </a:p>
        </p:txBody>
      </p:sp>
      <p:sp>
        <p:nvSpPr>
          <p:cNvPr id="133126" name="TextBox 1">
            <a:extLst>
              <a:ext uri="{FF2B5EF4-FFF2-40B4-BE49-F238E27FC236}">
                <a16:creationId xmlns:a16="http://schemas.microsoft.com/office/drawing/2014/main" id="{C94979A6-8B30-5B20-27B0-3BA605F3E025}"/>
              </a:ext>
            </a:extLst>
          </p:cNvPr>
          <p:cNvSpPr txBox="1">
            <a:spLocks noChangeArrowheads="1"/>
          </p:cNvSpPr>
          <p:nvPr/>
        </p:nvSpPr>
        <p:spPr bwMode="auto">
          <a:xfrm>
            <a:off x="6400800" y="76200"/>
            <a:ext cx="25908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400" dirty="0">
                <a:cs typeface="Arial" panose="020B0604020202020204" pitchFamily="34" charset="0"/>
              </a:rPr>
              <a:t>Worthington, E. L., Jr. (2013). </a:t>
            </a:r>
            <a:r>
              <a:rPr lang="en-US" altLang="en-US" sz="1400" b="1" i="1" dirty="0">
                <a:cs typeface="Arial" panose="020B0604020202020204" pitchFamily="34" charset="0"/>
              </a:rPr>
              <a:t>Moving Forward:</a:t>
            </a:r>
            <a:r>
              <a:rPr lang="en-US" altLang="en-US" sz="1400" dirty="0">
                <a:cs typeface="Arial" panose="020B0604020202020204" pitchFamily="34" charset="0"/>
              </a:rPr>
              <a:t> </a:t>
            </a:r>
            <a:r>
              <a:rPr lang="en-US" altLang="ja-JP" sz="1400" b="1" dirty="0">
                <a:ea typeface="MS PGothic" panose="020B0600070205080204" pitchFamily="34" charset="-128"/>
                <a:cs typeface="Arial" panose="020B0604020202020204" pitchFamily="34" charset="0"/>
              </a:rPr>
              <a:t>Six Steps to Self-Forgiveness and Breaking Free from the Past</a:t>
            </a:r>
            <a:r>
              <a:rPr lang="en-US" altLang="ja-JP" sz="1400" dirty="0">
                <a:ea typeface="MS PGothic" panose="020B0600070205080204" pitchFamily="34" charset="-128"/>
                <a:cs typeface="Arial" panose="020B0604020202020204" pitchFamily="34" charset="0"/>
              </a:rPr>
              <a:t>. </a:t>
            </a:r>
            <a:r>
              <a:rPr lang="en-US" altLang="ja-JP" sz="1400" dirty="0" err="1">
                <a:ea typeface="MS PGothic" panose="020B0600070205080204" pitchFamily="34" charset="-128"/>
                <a:cs typeface="Arial" panose="020B0604020202020204" pitchFamily="34" charset="0"/>
              </a:rPr>
              <a:t>WaterBrook</a:t>
            </a:r>
            <a:r>
              <a:rPr lang="en-US" altLang="ja-JP" sz="1400" dirty="0">
                <a:ea typeface="MS PGothic" panose="020B0600070205080204" pitchFamily="34" charset="-128"/>
                <a:cs typeface="Arial" panose="020B0604020202020204" pitchFamily="34" charset="0"/>
              </a:rPr>
              <a:t>/Multnomah.</a:t>
            </a:r>
            <a:endParaRPr lang="en-US" altLang="en-US" sz="1400" dirty="0">
              <a:cs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A059EC21-204B-1453-E2B4-E07394088851}"/>
              </a:ext>
            </a:extLst>
          </p:cNvPr>
          <p:cNvSpPr>
            <a:spLocks noGrp="1"/>
          </p:cNvSpPr>
          <p:nvPr>
            <p:ph type="title"/>
          </p:nvPr>
        </p:nvSpPr>
        <p:spPr>
          <a:xfrm>
            <a:off x="-76200" y="26988"/>
            <a:ext cx="9220200" cy="1344612"/>
          </a:xfrm>
        </p:spPr>
        <p:txBody>
          <a:bodyPr/>
          <a:lstStyle/>
          <a:p>
            <a:pPr eaLnBrk="1" hangingPunct="1">
              <a:defRPr/>
            </a:pPr>
            <a:r>
              <a:rPr lang="en-US" altLang="en-US" dirty="0"/>
              <a:t>We Tested in a RCT, a Workbook to Promote Self-Forgiveness</a:t>
            </a:r>
          </a:p>
        </p:txBody>
      </p:sp>
      <p:pic>
        <p:nvPicPr>
          <p:cNvPr id="134147" name="Picture 2">
            <a:extLst>
              <a:ext uri="{FF2B5EF4-FFF2-40B4-BE49-F238E27FC236}">
                <a16:creationId xmlns:a16="http://schemas.microsoft.com/office/drawing/2014/main" id="{F0EB0F1F-87E4-9541-A084-54AF05B265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638" t="19633" r="25465" b="6709"/>
          <a:stretch>
            <a:fillRect/>
          </a:stretch>
        </p:blipFill>
        <p:spPr>
          <a:xfrm>
            <a:off x="228600" y="2165350"/>
            <a:ext cx="3886200" cy="4683125"/>
          </a:xfrm>
          <a:noFill/>
        </p:spPr>
      </p:pic>
      <p:pic>
        <p:nvPicPr>
          <p:cNvPr id="134148" name="Picture 3">
            <a:extLst>
              <a:ext uri="{FF2B5EF4-FFF2-40B4-BE49-F238E27FC236}">
                <a16:creationId xmlns:a16="http://schemas.microsoft.com/office/drawing/2014/main" id="{9BB7680F-1A1D-49DC-AEE4-D539264B0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73" t="17313" r="32167" b="10431"/>
          <a:stretch>
            <a:fillRect/>
          </a:stretch>
        </p:blipFill>
        <p:spPr bwMode="auto">
          <a:xfrm>
            <a:off x="4572000" y="2132013"/>
            <a:ext cx="42799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F269-8C55-0720-7478-2990871FC88C}"/>
              </a:ext>
            </a:extLst>
          </p:cNvPr>
          <p:cNvSpPr>
            <a:spLocks noGrp="1"/>
          </p:cNvSpPr>
          <p:nvPr>
            <p:ph type="title"/>
          </p:nvPr>
        </p:nvSpPr>
        <p:spPr>
          <a:xfrm>
            <a:off x="0" y="0"/>
            <a:ext cx="9144000" cy="838200"/>
          </a:xfrm>
        </p:spPr>
        <p:txBody>
          <a:bodyPr/>
          <a:lstStyle/>
          <a:p>
            <a:pPr>
              <a:defRPr/>
            </a:pPr>
            <a:r>
              <a:rPr lang="en-US" sz="3200" dirty="0"/>
              <a:t>Assessing Self-Forgiveness: The Dual Process Self-Forgiveness Scale--Revised</a:t>
            </a:r>
          </a:p>
        </p:txBody>
      </p:sp>
      <p:pic>
        <p:nvPicPr>
          <p:cNvPr id="135171" name="Content Placeholder 3">
            <a:extLst>
              <a:ext uri="{FF2B5EF4-FFF2-40B4-BE49-F238E27FC236}">
                <a16:creationId xmlns:a16="http://schemas.microsoft.com/office/drawing/2014/main" id="{0B213E8B-25CC-DBE7-313B-D9760F2781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1667" t="28360" r="14809" b="25073"/>
          <a:stretch>
            <a:fillRect/>
          </a:stretch>
        </p:blipFill>
        <p:spPr>
          <a:xfrm>
            <a:off x="0" y="1628775"/>
            <a:ext cx="7772400" cy="5197475"/>
          </a:xfrm>
        </p:spPr>
      </p:pic>
      <p:sp>
        <p:nvSpPr>
          <p:cNvPr id="135172" name="TextBox 4">
            <a:extLst>
              <a:ext uri="{FF2B5EF4-FFF2-40B4-BE49-F238E27FC236}">
                <a16:creationId xmlns:a16="http://schemas.microsoft.com/office/drawing/2014/main" id="{3E4B7A99-1FFB-51D7-0161-E207E7DF0CC7}"/>
              </a:ext>
            </a:extLst>
          </p:cNvPr>
          <p:cNvSpPr txBox="1">
            <a:spLocks noChangeArrowheads="1"/>
          </p:cNvSpPr>
          <p:nvPr/>
        </p:nvSpPr>
        <p:spPr bwMode="auto">
          <a:xfrm>
            <a:off x="0" y="914400"/>
            <a:ext cx="891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1600">
                <a:latin typeface="Times New Roman" panose="02020603050405020304" pitchFamily="18" charset="0"/>
                <a:cs typeface="Times New Roman" panose="02020603050405020304" pitchFamily="18" charset="0"/>
              </a:rPr>
              <a:t>Griffin, B. J., Norman, S. B., Weber, M., Hinkson, K. D., Jendro, A. M., Pyne, J. M., Worthington, E. L., Jr., &amp; Maguen, S. (2024). Properties of the modified Self-Forgiveness Dual-Process Scale in populations at risk for moral injury. </a:t>
            </a:r>
            <a:r>
              <a:rPr lang="en-US" altLang="en-US" sz="1600" i="1">
                <a:latin typeface="Times New Roman" panose="02020603050405020304" pitchFamily="18" charset="0"/>
                <a:cs typeface="Times New Roman" panose="02020603050405020304" pitchFamily="18" charset="0"/>
              </a:rPr>
              <a:t>Stress and Health</a:t>
            </a:r>
            <a:r>
              <a:rPr lang="en-US" altLang="en-US" sz="1600">
                <a:latin typeface="Times New Roman" panose="02020603050405020304" pitchFamily="18" charset="0"/>
                <a:cs typeface="Times New Roman" panose="02020603050405020304" pitchFamily="18" charset="0"/>
              </a:rPr>
              <a:t>, in press.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CBEA7-1B57-709C-BB8A-811F325F6840}"/>
              </a:ext>
            </a:extLst>
          </p:cNvPr>
          <p:cNvSpPr>
            <a:spLocks noGrp="1"/>
          </p:cNvSpPr>
          <p:nvPr>
            <p:ph type="title"/>
          </p:nvPr>
        </p:nvSpPr>
        <p:spPr/>
        <p:txBody>
          <a:bodyPr/>
          <a:lstStyle/>
          <a:p>
            <a:r>
              <a:rPr lang="en-US" dirty="0">
                <a:solidFill>
                  <a:schemeClr val="accent4"/>
                </a:solidFill>
              </a:rPr>
              <a:t>Treating Moral Injury with Self-Forgiveness Intervention</a:t>
            </a:r>
          </a:p>
        </p:txBody>
      </p:sp>
      <p:sp>
        <p:nvSpPr>
          <p:cNvPr id="3" name="Content Placeholder 2">
            <a:extLst>
              <a:ext uri="{FF2B5EF4-FFF2-40B4-BE49-F238E27FC236}">
                <a16:creationId xmlns:a16="http://schemas.microsoft.com/office/drawing/2014/main" id="{25BBB008-4E9B-57A4-0154-BB09F4608EA7}"/>
              </a:ext>
            </a:extLst>
          </p:cNvPr>
          <p:cNvSpPr>
            <a:spLocks noGrp="1"/>
          </p:cNvSpPr>
          <p:nvPr>
            <p:ph idx="1"/>
          </p:nvPr>
        </p:nvSpPr>
        <p:spPr>
          <a:solidFill>
            <a:schemeClr val="tx1">
              <a:lumMod val="20000"/>
              <a:lumOff val="80000"/>
            </a:schemeClr>
          </a:solidFill>
        </p:spPr>
        <p:txBody>
          <a:bodyPr/>
          <a:lstStyle/>
          <a:p>
            <a:r>
              <a:rPr lang="en-US" dirty="0"/>
              <a:t>Appendix</a:t>
            </a:r>
          </a:p>
        </p:txBody>
      </p:sp>
    </p:spTree>
    <p:extLst>
      <p:ext uri="{BB962C8B-B14F-4D97-AF65-F5344CB8AC3E}">
        <p14:creationId xmlns:p14="http://schemas.microsoft.com/office/powerpoint/2010/main" val="12955325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FEF63-2E9F-A3FD-8E9D-D84995A82912}"/>
            </a:ext>
          </a:extLst>
        </p:cNvPr>
        <p:cNvGrpSpPr/>
        <p:nvPr/>
      </p:nvGrpSpPr>
      <p:grpSpPr>
        <a:xfrm>
          <a:off x="0" y="0"/>
          <a:ext cx="0" cy="0"/>
          <a:chOff x="0" y="0"/>
          <a:chExt cx="0" cy="0"/>
        </a:xfrm>
      </p:grpSpPr>
      <p:sp>
        <p:nvSpPr>
          <p:cNvPr id="64514" name="Rectangle 2">
            <a:extLst>
              <a:ext uri="{FF2B5EF4-FFF2-40B4-BE49-F238E27FC236}">
                <a16:creationId xmlns:a16="http://schemas.microsoft.com/office/drawing/2014/main" id="{DD4D170E-FF0A-920B-0440-270079A4C9C9}"/>
              </a:ext>
            </a:extLst>
          </p:cNvPr>
          <p:cNvSpPr>
            <a:spLocks noGrp="1" noRot="1" noChangeArrowheads="1"/>
          </p:cNvSpPr>
          <p:nvPr>
            <p:ph type="title"/>
          </p:nvPr>
        </p:nvSpPr>
        <p:spPr>
          <a:solidFill>
            <a:srgbClr val="66CCFF"/>
          </a:solidFill>
          <a:ln>
            <a:solidFill>
              <a:schemeClr val="accent2"/>
            </a:solidFill>
            <a:miter lim="800000"/>
            <a:headEnd/>
            <a:tailEnd/>
          </a:ln>
        </p:spPr>
        <p:txBody>
          <a:bodyPr/>
          <a:lstStyle/>
          <a:p>
            <a:pPr eaLnBrk="1" hangingPunct="1"/>
            <a:r>
              <a:rPr lang="en-US" altLang="en-US"/>
              <a:t>Questions and Answers</a:t>
            </a:r>
          </a:p>
        </p:txBody>
      </p:sp>
      <p:pic>
        <p:nvPicPr>
          <p:cNvPr id="64515" name="Picture 3" descr="Tetons 102-0285_IMG">
            <a:extLst>
              <a:ext uri="{FF2B5EF4-FFF2-40B4-BE49-F238E27FC236}">
                <a16:creationId xmlns:a16="http://schemas.microsoft.com/office/drawing/2014/main" id="{CB06410D-D216-DABC-5604-AF303F2756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752600"/>
            <a:ext cx="7467600" cy="4648200"/>
          </a:xfrm>
          <a:noFill/>
        </p:spPr>
      </p:pic>
    </p:spTree>
    <p:extLst>
      <p:ext uri="{BB962C8B-B14F-4D97-AF65-F5344CB8AC3E}">
        <p14:creationId xmlns:p14="http://schemas.microsoft.com/office/powerpoint/2010/main" val="35196561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1593842-7B40-D32E-325D-6A5B8F933AB6}"/>
              </a:ext>
            </a:extLst>
          </p:cNvPr>
          <p:cNvSpPr>
            <a:spLocks noGrp="1" noChangeArrowheads="1"/>
          </p:cNvSpPr>
          <p:nvPr>
            <p:ph type="title"/>
          </p:nvPr>
        </p:nvSpPr>
        <p:spPr/>
        <p:txBody>
          <a:bodyPr/>
          <a:lstStyle/>
          <a:p>
            <a:pPr>
              <a:defRPr/>
            </a:pPr>
            <a:r>
              <a:rPr lang="en-US" altLang="en-US" dirty="0"/>
              <a:t>We Have Used the Six Steps to Treat Moral injury</a:t>
            </a:r>
          </a:p>
        </p:txBody>
      </p:sp>
      <p:sp>
        <p:nvSpPr>
          <p:cNvPr id="136195" name="Content Placeholder 2">
            <a:extLst>
              <a:ext uri="{FF2B5EF4-FFF2-40B4-BE49-F238E27FC236}">
                <a16:creationId xmlns:a16="http://schemas.microsoft.com/office/drawing/2014/main" id="{A2501EFE-A279-76BD-6816-1A9766CE4975}"/>
              </a:ext>
            </a:extLst>
          </p:cNvPr>
          <p:cNvSpPr>
            <a:spLocks noGrp="1" noChangeArrowheads="1"/>
          </p:cNvSpPr>
          <p:nvPr>
            <p:ph idx="1"/>
          </p:nvPr>
        </p:nvSpPr>
        <p:spPr>
          <a:xfrm>
            <a:off x="0" y="2438400"/>
            <a:ext cx="9144000" cy="4343400"/>
          </a:xfrm>
        </p:spPr>
        <p:txBody>
          <a:bodyPr/>
          <a:lstStyle/>
          <a:p>
            <a:r>
              <a:rPr lang="en-US" altLang="en-US" dirty="0"/>
              <a:t>Most PMIEs demand we attend to them. They are stressors.</a:t>
            </a:r>
          </a:p>
          <a:p>
            <a:r>
              <a:rPr lang="en-US" altLang="en-US" dirty="0"/>
              <a:t>Evidence shows that when PMIEs are experienced, they are often thought of as stressors (i.e., stressful), are appraised, initiate and sustain stress reactions (physically, emotionally, cognitively, and interpersonally), and are coped with. </a:t>
            </a:r>
          </a:p>
          <a:p>
            <a:r>
              <a:rPr lang="en-US" altLang="en-US" dirty="0"/>
              <a:t>Thus, they may be conceptualized in a stress-and-coping model.</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32EFCBB-E94A-BA3E-3EA9-6D5205591093}"/>
              </a:ext>
            </a:extLst>
          </p:cNvPr>
          <p:cNvSpPr>
            <a:spLocks noGrp="1" noChangeArrowheads="1"/>
          </p:cNvSpPr>
          <p:nvPr>
            <p:ph type="title"/>
          </p:nvPr>
        </p:nvSpPr>
        <p:spPr/>
        <p:txBody>
          <a:bodyPr/>
          <a:lstStyle/>
          <a:p>
            <a:pPr>
              <a:defRPr/>
            </a:pPr>
            <a:r>
              <a:rPr lang="en-US" altLang="en-US" dirty="0"/>
              <a:t>Stress-and-Coping Model of Moral Injuries</a:t>
            </a:r>
          </a:p>
        </p:txBody>
      </p:sp>
      <p:sp>
        <p:nvSpPr>
          <p:cNvPr id="137219" name="Content Placeholder 2">
            <a:extLst>
              <a:ext uri="{FF2B5EF4-FFF2-40B4-BE49-F238E27FC236}">
                <a16:creationId xmlns:a16="http://schemas.microsoft.com/office/drawing/2014/main" id="{CB593D93-B610-763D-5BD6-8CC08228E0A1}"/>
              </a:ext>
            </a:extLst>
          </p:cNvPr>
          <p:cNvSpPr>
            <a:spLocks noGrp="1" noChangeArrowheads="1"/>
          </p:cNvSpPr>
          <p:nvPr>
            <p:ph idx="1"/>
          </p:nvPr>
        </p:nvSpPr>
        <p:spPr>
          <a:xfrm>
            <a:off x="76200" y="2362200"/>
            <a:ext cx="8915400" cy="4343400"/>
          </a:xfrm>
        </p:spPr>
        <p:txBody>
          <a:bodyPr/>
          <a:lstStyle/>
          <a:p>
            <a:r>
              <a:rPr lang="en-US" altLang="en-US" sz="2400" dirty="0"/>
              <a:t>I’m making two analogies here. </a:t>
            </a:r>
          </a:p>
          <a:p>
            <a:r>
              <a:rPr lang="en-US" altLang="en-US" sz="2400" dirty="0"/>
              <a:t>Potentially Morally Injurious Events (PMIEs) are like Potentially Traumatic Events. (a) They are stressful, and can be modeled using stress-and-coping theory. (b) They are not always responded to with moral injury). So, many people might be resilient to PMIEs.</a:t>
            </a:r>
          </a:p>
          <a:p>
            <a:r>
              <a:rPr lang="en-US" altLang="en-US" sz="2400" dirty="0"/>
              <a:t>There is good support for (a). </a:t>
            </a:r>
          </a:p>
          <a:p>
            <a:r>
              <a:rPr lang="en-US" altLang="en-US" sz="2400" dirty="0"/>
              <a:t>There is no evidential support for (b). Undaunted by lack of evidence, </a:t>
            </a:r>
            <a:r>
              <a:rPr lang="en-US" altLang="en-US" sz="2400" dirty="0" err="1"/>
              <a:t>l’lI</a:t>
            </a:r>
            <a:r>
              <a:rPr lang="en-US" altLang="en-US" sz="2400" dirty="0"/>
              <a:t> move on (trusting that research will be forthcoming).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348389E-C681-D688-3699-098BAEED09B6}"/>
              </a:ext>
            </a:extLst>
          </p:cNvPr>
          <p:cNvSpPr>
            <a:spLocks noGrp="1" noChangeArrowheads="1"/>
          </p:cNvSpPr>
          <p:nvPr>
            <p:ph type="title"/>
          </p:nvPr>
        </p:nvSpPr>
        <p:spPr>
          <a:xfrm>
            <a:off x="0" y="152400"/>
            <a:ext cx="9144000" cy="1752600"/>
          </a:xfrm>
        </p:spPr>
        <p:txBody>
          <a:bodyPr/>
          <a:lstStyle/>
          <a:p>
            <a:r>
              <a:rPr lang="en-US" altLang="en-US" dirty="0">
                <a:solidFill>
                  <a:schemeClr val="accent4"/>
                </a:solidFill>
              </a:rPr>
              <a:t>Two Types of Person-to-Person Forgiveness</a:t>
            </a:r>
          </a:p>
        </p:txBody>
      </p:sp>
      <p:sp>
        <p:nvSpPr>
          <p:cNvPr id="15363" name="Content Placeholder 2">
            <a:extLst>
              <a:ext uri="{FF2B5EF4-FFF2-40B4-BE49-F238E27FC236}">
                <a16:creationId xmlns:a16="http://schemas.microsoft.com/office/drawing/2014/main" id="{D944DED7-57C8-C9B8-2AC9-BF0DC0C8B4A1}"/>
              </a:ext>
            </a:extLst>
          </p:cNvPr>
          <p:cNvSpPr>
            <a:spLocks noGrp="1" noChangeArrowheads="1"/>
          </p:cNvSpPr>
          <p:nvPr>
            <p:ph idx="1"/>
          </p:nvPr>
        </p:nvSpPr>
        <p:spPr>
          <a:xfrm>
            <a:off x="152400" y="2286000"/>
            <a:ext cx="8839200" cy="4419600"/>
          </a:xfrm>
        </p:spPr>
        <p:txBody>
          <a:bodyPr/>
          <a:lstStyle/>
          <a:p>
            <a:r>
              <a:rPr lang="en-US" altLang="en-US" sz="2400"/>
              <a:t>Both types of forgiveness happen inside our skin.</a:t>
            </a:r>
          </a:p>
          <a:p>
            <a:r>
              <a:rPr lang="en-US" altLang="en-US" sz="2400" b="1" u="sng"/>
              <a:t>Decisional forgiveness</a:t>
            </a:r>
            <a:r>
              <a:rPr lang="en-US" altLang="en-US" sz="2400"/>
              <a:t> is a behavioral intention statement. Do not intend to get revenge. Do intend to  treat person as a valued and valuable person.</a:t>
            </a:r>
          </a:p>
          <a:p>
            <a:pPr lvl="1"/>
            <a:r>
              <a:rPr lang="en-US" altLang="en-US" sz="2000"/>
              <a:t>We can make a decision to forgive and carry it out consistently, but still feel emotionally upset (resentment, bitterness, hate, hostility, anger, fear) when we think of the injustice.</a:t>
            </a:r>
          </a:p>
          <a:p>
            <a:r>
              <a:rPr lang="en-US" altLang="en-US" sz="2400" b="1" u="sng"/>
              <a:t>Emotional forgiveness</a:t>
            </a:r>
            <a:r>
              <a:rPr lang="en-US" altLang="en-US" sz="2400"/>
              <a:t> is the emotional replacement of unforgiving emotions with positive other-oriented emotions (e.g., empathy, sympathy, compassion, and love)</a:t>
            </a:r>
          </a:p>
          <a:p>
            <a:pPr lvl="1"/>
            <a:r>
              <a:rPr lang="en-US" altLang="en-US" sz="2000"/>
              <a:t>Both types of forgiveness are different from </a:t>
            </a:r>
            <a:r>
              <a:rPr lang="en-US" altLang="en-US" sz="2000" b="1" u="sng"/>
              <a:t>reconciliation</a:t>
            </a:r>
            <a:r>
              <a:rPr lang="en-US" altLang="en-US" sz="2000"/>
              <a:t>, which is restoration of trust, requiring two people trying to be trustworthy.</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11900D81-08DA-3E7F-BFEC-C272BE78B564}"/>
              </a:ext>
            </a:extLst>
          </p:cNvPr>
          <p:cNvSpPr>
            <a:spLocks noGrp="1" noChangeArrowheads="1"/>
          </p:cNvSpPr>
          <p:nvPr>
            <p:ph type="title"/>
          </p:nvPr>
        </p:nvSpPr>
        <p:spPr>
          <a:xfrm>
            <a:off x="76200" y="38100"/>
            <a:ext cx="3733800" cy="1282700"/>
          </a:xfrm>
        </p:spPr>
        <p:txBody>
          <a:bodyPr/>
          <a:lstStyle/>
          <a:p>
            <a:pPr>
              <a:defRPr/>
            </a:pPr>
            <a:r>
              <a:rPr lang="en-US" altLang="en-US" sz="2800" dirty="0"/>
              <a:t>The stress-and-coping model of moral injury</a:t>
            </a:r>
          </a:p>
        </p:txBody>
      </p:sp>
      <p:sp>
        <p:nvSpPr>
          <p:cNvPr id="138243" name="Content Placeholder 2">
            <a:extLst>
              <a:ext uri="{FF2B5EF4-FFF2-40B4-BE49-F238E27FC236}">
                <a16:creationId xmlns:a16="http://schemas.microsoft.com/office/drawing/2014/main" id="{B40291E1-BAA3-6A3B-B6F9-F587EF8F8569}"/>
              </a:ext>
            </a:extLst>
          </p:cNvPr>
          <p:cNvSpPr>
            <a:spLocks noGrp="1" noChangeArrowheads="1"/>
          </p:cNvSpPr>
          <p:nvPr>
            <p:ph idx="1"/>
          </p:nvPr>
        </p:nvSpPr>
        <p:spPr>
          <a:xfrm>
            <a:off x="3505200" y="38100"/>
            <a:ext cx="5562600" cy="1181100"/>
          </a:xfrm>
        </p:spPr>
        <p:txBody>
          <a:bodyPr/>
          <a:lstStyle/>
          <a:p>
            <a:r>
              <a:rPr lang="en-US" altLang="en-US" sz="1400"/>
              <a:t>Griffin, B. J., Cornish, M. A., Maguen, S., &amp; Worthington, E. L., Jr. (2021). Forgiveness as a mechanism of recovery from moral injury. In Currier, J. M., Drescher, K. D., &amp; Nieuwsma, J. (Eds.), </a:t>
            </a:r>
            <a:r>
              <a:rPr lang="en-US" altLang="en-US" sz="1400" i="1"/>
              <a:t>Addressing moral injury in clinical practice</a:t>
            </a:r>
            <a:r>
              <a:rPr lang="en-US" altLang="en-US" sz="1400"/>
              <a:t> (pp. 71-86). American Psychological Association. </a:t>
            </a:r>
          </a:p>
          <a:p>
            <a:endParaRPr lang="en-US" altLang="en-US" sz="1400"/>
          </a:p>
        </p:txBody>
      </p:sp>
      <p:pic>
        <p:nvPicPr>
          <p:cNvPr id="138244" name="Picture 5">
            <a:extLst>
              <a:ext uri="{FF2B5EF4-FFF2-40B4-BE49-F238E27FC236}">
                <a16:creationId xmlns:a16="http://schemas.microsoft.com/office/drawing/2014/main" id="{7BFCA25E-2F77-F932-9172-DCA56DE8B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92"/>
          <a:stretch>
            <a:fillRect/>
          </a:stretch>
        </p:blipFill>
        <p:spPr bwMode="auto">
          <a:xfrm>
            <a:off x="0" y="1320800"/>
            <a:ext cx="76962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xtBox 1">
            <a:extLst>
              <a:ext uri="{FF2B5EF4-FFF2-40B4-BE49-F238E27FC236}">
                <a16:creationId xmlns:a16="http://schemas.microsoft.com/office/drawing/2014/main" id="{11E991CF-223D-1A8D-B8EA-4EA37AAF5814}"/>
              </a:ext>
            </a:extLst>
          </p:cNvPr>
          <p:cNvSpPr txBox="1">
            <a:spLocks noChangeArrowheads="1"/>
          </p:cNvSpPr>
          <p:nvPr/>
        </p:nvSpPr>
        <p:spPr bwMode="auto">
          <a:xfrm>
            <a:off x="7696200" y="1981200"/>
            <a:ext cx="1447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1800" dirty="0">
                <a:cs typeface="Arial" panose="020B0604020202020204" pitchFamily="34" charset="0"/>
              </a:rPr>
              <a:t>Both Self-Forgiveness </a:t>
            </a:r>
          </a:p>
          <a:p>
            <a:pPr>
              <a:spcBef>
                <a:spcPct val="0"/>
              </a:spcBef>
              <a:buClrTx/>
              <a:buFontTx/>
              <a:buNone/>
            </a:pPr>
            <a:endParaRPr lang="en-US" altLang="en-US" sz="1800" dirty="0">
              <a:cs typeface="Arial" panose="020B0604020202020204" pitchFamily="34" charset="0"/>
            </a:endParaRPr>
          </a:p>
          <a:p>
            <a:pPr>
              <a:spcBef>
                <a:spcPct val="0"/>
              </a:spcBef>
              <a:buClrTx/>
              <a:buFontTx/>
              <a:buNone/>
            </a:pPr>
            <a:r>
              <a:rPr lang="en-US" altLang="en-US" sz="1800" dirty="0">
                <a:cs typeface="Arial" panose="020B0604020202020204" pitchFamily="34" charset="0"/>
              </a:rPr>
              <a:t>and </a:t>
            </a:r>
          </a:p>
          <a:p>
            <a:pPr>
              <a:spcBef>
                <a:spcPct val="0"/>
              </a:spcBef>
              <a:buClrTx/>
              <a:buFontTx/>
              <a:buNone/>
            </a:pPr>
            <a:endParaRPr lang="en-US" altLang="en-US" sz="1800" dirty="0">
              <a:cs typeface="Arial" panose="020B0604020202020204" pitchFamily="34" charset="0"/>
            </a:endParaRPr>
          </a:p>
          <a:p>
            <a:pPr>
              <a:spcBef>
                <a:spcPct val="0"/>
              </a:spcBef>
              <a:buClrTx/>
              <a:buFontTx/>
              <a:buNone/>
            </a:pPr>
            <a:endParaRPr lang="en-US" altLang="en-US" sz="1800" dirty="0">
              <a:cs typeface="Arial" panose="020B0604020202020204" pitchFamily="34" charset="0"/>
            </a:endParaRPr>
          </a:p>
          <a:p>
            <a:pPr>
              <a:spcBef>
                <a:spcPct val="0"/>
              </a:spcBef>
              <a:buClrTx/>
              <a:buFontTx/>
              <a:buNone/>
            </a:pPr>
            <a:endParaRPr lang="en-US" altLang="en-US" sz="1800" dirty="0">
              <a:cs typeface="Arial" panose="020B0604020202020204" pitchFamily="34" charset="0"/>
            </a:endParaRPr>
          </a:p>
          <a:p>
            <a:pPr>
              <a:spcBef>
                <a:spcPct val="0"/>
              </a:spcBef>
              <a:buClrTx/>
              <a:buFontTx/>
              <a:buNone/>
            </a:pPr>
            <a:endParaRPr lang="en-US" altLang="en-US" sz="1800" dirty="0">
              <a:cs typeface="Arial" panose="020B0604020202020204" pitchFamily="34" charset="0"/>
            </a:endParaRPr>
          </a:p>
          <a:p>
            <a:pPr>
              <a:spcBef>
                <a:spcPct val="0"/>
              </a:spcBef>
              <a:buClrTx/>
              <a:buFontTx/>
              <a:buNone/>
            </a:pPr>
            <a:endParaRPr lang="en-US" altLang="en-US" sz="1800" dirty="0">
              <a:cs typeface="Arial" panose="020B0604020202020204" pitchFamily="34" charset="0"/>
            </a:endParaRPr>
          </a:p>
          <a:p>
            <a:pPr>
              <a:spcBef>
                <a:spcPct val="0"/>
              </a:spcBef>
              <a:buClrTx/>
              <a:buFontTx/>
              <a:buNone/>
            </a:pPr>
            <a:r>
              <a:rPr lang="en-US" altLang="en-US" sz="1800" dirty="0">
                <a:cs typeface="Arial" panose="020B0604020202020204" pitchFamily="34" charset="0"/>
              </a:rPr>
              <a:t>Forgiving Others </a:t>
            </a:r>
          </a:p>
          <a:p>
            <a:pPr>
              <a:spcBef>
                <a:spcPct val="0"/>
              </a:spcBef>
              <a:buClrTx/>
              <a:buFontTx/>
              <a:buNone/>
            </a:pPr>
            <a:endParaRPr lang="en-US" altLang="en-US" sz="1800" dirty="0">
              <a:cs typeface="Arial" panose="020B0604020202020204" pitchFamily="34" charset="0"/>
            </a:endParaRPr>
          </a:p>
          <a:p>
            <a:pPr>
              <a:spcBef>
                <a:spcPct val="0"/>
              </a:spcBef>
              <a:buClrTx/>
              <a:buFontTx/>
              <a:buNone/>
            </a:pPr>
            <a:r>
              <a:rPr lang="en-US" altLang="en-US" sz="1800" dirty="0">
                <a:cs typeface="Arial" panose="020B0604020202020204" pitchFamily="34" charset="0"/>
              </a:rPr>
              <a:t>Can Play a Role in Healing from Moral Injury</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84E1213-9D1D-B068-0E5C-4B0780876F30}"/>
              </a:ext>
            </a:extLst>
          </p:cNvPr>
          <p:cNvSpPr>
            <a:spLocks noGrp="1" noChangeArrowheads="1"/>
          </p:cNvSpPr>
          <p:nvPr>
            <p:ph type="title"/>
          </p:nvPr>
        </p:nvSpPr>
        <p:spPr>
          <a:xfrm>
            <a:off x="0" y="0"/>
            <a:ext cx="6934200" cy="609600"/>
          </a:xfrm>
        </p:spPr>
        <p:txBody>
          <a:bodyPr/>
          <a:lstStyle/>
          <a:p>
            <a:pPr>
              <a:defRPr/>
            </a:pPr>
            <a:r>
              <a:rPr lang="en-US" altLang="en-US" sz="3200" dirty="0"/>
              <a:t>Coping with Self-Condemnation</a:t>
            </a:r>
          </a:p>
        </p:txBody>
      </p:sp>
      <p:sp>
        <p:nvSpPr>
          <p:cNvPr id="139267" name="Content Placeholder 2">
            <a:extLst>
              <a:ext uri="{FF2B5EF4-FFF2-40B4-BE49-F238E27FC236}">
                <a16:creationId xmlns:a16="http://schemas.microsoft.com/office/drawing/2014/main" id="{032D41E5-E618-2058-292B-4DB99754BC51}"/>
              </a:ext>
            </a:extLst>
          </p:cNvPr>
          <p:cNvSpPr>
            <a:spLocks noGrp="1" noChangeArrowheads="1"/>
          </p:cNvSpPr>
          <p:nvPr>
            <p:ph idx="1"/>
          </p:nvPr>
        </p:nvSpPr>
        <p:spPr>
          <a:xfrm>
            <a:off x="-76200" y="609600"/>
            <a:ext cx="7772400" cy="6248400"/>
          </a:xfrm>
        </p:spPr>
        <p:txBody>
          <a:bodyPr/>
          <a:lstStyle/>
          <a:p>
            <a:r>
              <a:rPr lang="en-US" altLang="en-US" sz="2000" b="1" dirty="0"/>
              <a:t>Self-condemnation may be felt in cases of one’s own moral failures</a:t>
            </a:r>
            <a:r>
              <a:rPr lang="en-US" altLang="en-US" sz="2000" b="1" dirty="0">
                <a:sym typeface="Wingdings" panose="05000000000000000000" pitchFamily="2" charset="2"/>
              </a:rPr>
              <a:t> Self-forgiveness is a primary way (but not the only way) to treat self-condemnation. It may be adaptive or maladaptive.</a:t>
            </a:r>
          </a:p>
          <a:p>
            <a:endParaRPr lang="en-US" altLang="en-US" sz="2000" b="1" dirty="0">
              <a:sym typeface="Wingdings" panose="05000000000000000000" pitchFamily="2" charset="2"/>
            </a:endParaRPr>
          </a:p>
          <a:p>
            <a:r>
              <a:rPr lang="en-US" altLang="en-US" sz="2000" dirty="0">
                <a:sym typeface="Wingdings" panose="05000000000000000000" pitchFamily="2" charset="2"/>
              </a:rPr>
              <a:t>Alternative adaptive ways</a:t>
            </a:r>
          </a:p>
          <a:p>
            <a:pPr lvl="1"/>
            <a:r>
              <a:rPr lang="en-US" altLang="en-US" sz="2000" dirty="0">
                <a:sym typeface="Wingdings" panose="05000000000000000000" pitchFamily="2" charset="2"/>
              </a:rPr>
              <a:t>Work toward a just solution; relinquish suffering to God; acceptance; mindful meditation; cognitive coping; psychotherapy</a:t>
            </a:r>
          </a:p>
          <a:p>
            <a:r>
              <a:rPr lang="en-US" altLang="en-US" sz="2000" dirty="0">
                <a:sym typeface="Wingdings" panose="05000000000000000000" pitchFamily="2" charset="2"/>
              </a:rPr>
              <a:t>Potentially adaptive ways of treating self-condemnation</a:t>
            </a:r>
          </a:p>
          <a:p>
            <a:pPr lvl="1"/>
            <a:r>
              <a:rPr lang="en-US" altLang="en-US" sz="2000" dirty="0">
                <a:sym typeface="Wingdings" panose="05000000000000000000" pitchFamily="2" charset="2"/>
              </a:rPr>
              <a:t>Attempts to contextualize (perspective or explain it away)</a:t>
            </a:r>
          </a:p>
          <a:p>
            <a:pPr lvl="1"/>
            <a:r>
              <a:rPr lang="en-US" altLang="en-US" sz="2000" dirty="0">
                <a:sym typeface="Wingdings" panose="05000000000000000000" pitchFamily="2" charset="2"/>
              </a:rPr>
              <a:t>Attempts to undo or make up for the wrong or mitigate the negative consequences to those harmed (i.e., confession and reparative action—each of which may be over-used (shame- or guilt-driven) or under-used (justifying “I’ve done enough”).</a:t>
            </a:r>
            <a:endParaRPr lang="en-US" altLang="en-US" sz="2000" dirty="0"/>
          </a:p>
          <a:p>
            <a:r>
              <a:rPr lang="en-US" altLang="en-US" sz="2000" dirty="0"/>
              <a:t>Unambiguously maladaptive ways</a:t>
            </a:r>
          </a:p>
          <a:p>
            <a:pPr lvl="1"/>
            <a:r>
              <a:rPr lang="en-US" altLang="en-US" sz="2000" dirty="0"/>
              <a:t>Concealment; self-punishment; substance misuse</a:t>
            </a:r>
          </a:p>
        </p:txBody>
      </p:sp>
      <p:pic>
        <p:nvPicPr>
          <p:cNvPr id="139268" name="Picture 3">
            <a:extLst>
              <a:ext uri="{FF2B5EF4-FFF2-40B4-BE49-F238E27FC236}">
                <a16:creationId xmlns:a16="http://schemas.microsoft.com/office/drawing/2014/main" id="{350582F8-5025-892C-B05F-26A663C4C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439" t="13318"/>
          <a:stretch>
            <a:fillRect/>
          </a:stretch>
        </p:blipFill>
        <p:spPr bwMode="auto">
          <a:xfrm>
            <a:off x="7280275" y="152400"/>
            <a:ext cx="18637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D3B5F75-C58C-C859-5FF9-24D38F65159B}"/>
              </a:ext>
            </a:extLst>
          </p:cNvPr>
          <p:cNvSpPr>
            <a:spLocks noGrp="1" noChangeArrowheads="1"/>
          </p:cNvSpPr>
          <p:nvPr>
            <p:ph type="title"/>
          </p:nvPr>
        </p:nvSpPr>
        <p:spPr>
          <a:xfrm>
            <a:off x="0" y="0"/>
            <a:ext cx="7086600" cy="1066800"/>
          </a:xfrm>
        </p:spPr>
        <p:txBody>
          <a:bodyPr/>
          <a:lstStyle/>
          <a:p>
            <a:pPr>
              <a:defRPr/>
            </a:pPr>
            <a:r>
              <a:rPr lang="en-US" altLang="en-US" dirty="0"/>
              <a:t>Coping with Injustice and Unforgiveness of Others</a:t>
            </a:r>
          </a:p>
        </p:txBody>
      </p:sp>
      <p:sp>
        <p:nvSpPr>
          <p:cNvPr id="140291" name="Content Placeholder 2">
            <a:extLst>
              <a:ext uri="{FF2B5EF4-FFF2-40B4-BE49-F238E27FC236}">
                <a16:creationId xmlns:a16="http://schemas.microsoft.com/office/drawing/2014/main" id="{1BE7BD41-7443-BA8D-5363-A7A61E3F764C}"/>
              </a:ext>
            </a:extLst>
          </p:cNvPr>
          <p:cNvSpPr>
            <a:spLocks noGrp="1" noChangeArrowheads="1"/>
          </p:cNvSpPr>
          <p:nvPr>
            <p:ph idx="1"/>
          </p:nvPr>
        </p:nvSpPr>
        <p:spPr>
          <a:xfrm>
            <a:off x="76200" y="990600"/>
            <a:ext cx="7467600" cy="5867400"/>
          </a:xfrm>
        </p:spPr>
        <p:txBody>
          <a:bodyPr/>
          <a:lstStyle/>
          <a:p>
            <a:r>
              <a:rPr lang="en-US" altLang="en-US" sz="2400" b="1" dirty="0"/>
              <a:t>Condemnation of others may be felt when one feels betrayed by individuals or institutions.</a:t>
            </a:r>
          </a:p>
          <a:p>
            <a:endParaRPr lang="en-US" altLang="en-US" sz="2400" b="1" dirty="0"/>
          </a:p>
          <a:p>
            <a:r>
              <a:rPr lang="en-US" altLang="en-US" sz="2400" dirty="0"/>
              <a:t>Alternative adaptive ways</a:t>
            </a:r>
          </a:p>
          <a:p>
            <a:pPr lvl="1"/>
            <a:r>
              <a:rPr lang="en-US" altLang="en-US" dirty="0"/>
              <a:t>Seek justice; turn it over to God (i.e., relinquish it); forbearance; acceptance; psychotherapy/forgiveness therapy</a:t>
            </a:r>
          </a:p>
          <a:p>
            <a:r>
              <a:rPr lang="en-US" altLang="en-US" sz="2400" dirty="0"/>
              <a:t>Potentially adaptive ways</a:t>
            </a:r>
          </a:p>
          <a:p>
            <a:pPr lvl="1"/>
            <a:r>
              <a:rPr lang="en-US" altLang="en-US" dirty="0"/>
              <a:t>Contextualization; tolerance; pursuing legal justice; appealing to God for divine justice</a:t>
            </a:r>
          </a:p>
          <a:p>
            <a:r>
              <a:rPr lang="en-US" altLang="en-US" sz="2400" dirty="0"/>
              <a:t>Unambiguously maladaptive ways </a:t>
            </a:r>
          </a:p>
          <a:p>
            <a:pPr lvl="1"/>
            <a:r>
              <a:rPr lang="en-US" altLang="en-US" dirty="0"/>
              <a:t>revenge; suppression</a:t>
            </a:r>
          </a:p>
          <a:p>
            <a:endParaRPr lang="en-US" altLang="en-US" dirty="0"/>
          </a:p>
        </p:txBody>
      </p:sp>
      <p:pic>
        <p:nvPicPr>
          <p:cNvPr id="140292" name="Picture 3">
            <a:extLst>
              <a:ext uri="{FF2B5EF4-FFF2-40B4-BE49-F238E27FC236}">
                <a16:creationId xmlns:a16="http://schemas.microsoft.com/office/drawing/2014/main" id="{A3E064EE-392C-DBBC-E097-07F464CF3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9050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6B32EC32-3179-4CD2-E86B-EA4ABBB55ECC}"/>
              </a:ext>
            </a:extLst>
          </p:cNvPr>
          <p:cNvSpPr>
            <a:spLocks noGrp="1" noChangeArrowheads="1"/>
          </p:cNvSpPr>
          <p:nvPr>
            <p:ph type="title" idx="4294967295"/>
          </p:nvPr>
        </p:nvSpPr>
        <p:spPr>
          <a:xfrm>
            <a:off x="1524000" y="762000"/>
            <a:ext cx="7162800" cy="1143000"/>
          </a:xfrm>
        </p:spPr>
        <p:txBody>
          <a:bodyPr/>
          <a:lstStyle/>
          <a:p>
            <a:pPr eaLnBrk="1" hangingPunct="1">
              <a:defRPr/>
            </a:pPr>
            <a:r>
              <a:rPr lang="en-US" altLang="en-US"/>
              <a:t>Books and Workbook</a:t>
            </a:r>
          </a:p>
        </p:txBody>
      </p:sp>
      <p:sp>
        <p:nvSpPr>
          <p:cNvPr id="141315" name="Rectangle 3">
            <a:extLst>
              <a:ext uri="{FF2B5EF4-FFF2-40B4-BE49-F238E27FC236}">
                <a16:creationId xmlns:a16="http://schemas.microsoft.com/office/drawing/2014/main" id="{C333459A-2198-354F-C17A-1120F6F117E3}"/>
              </a:ext>
            </a:extLst>
          </p:cNvPr>
          <p:cNvSpPr>
            <a:spLocks noGrp="1" noChangeArrowheads="1"/>
          </p:cNvSpPr>
          <p:nvPr>
            <p:ph type="body" sz="half" idx="4294967295"/>
          </p:nvPr>
        </p:nvSpPr>
        <p:spPr>
          <a:xfrm>
            <a:off x="152400" y="2362200"/>
            <a:ext cx="8878888" cy="3308350"/>
          </a:xfrm>
        </p:spPr>
        <p:txBody>
          <a:bodyPr/>
          <a:lstStyle/>
          <a:p>
            <a:pPr eaLnBrk="1" hangingPunct="1"/>
            <a:r>
              <a:rPr lang="en-US" altLang="en-US" sz="1600"/>
              <a:t>Worthington, E. L., Jr. (2013). </a:t>
            </a:r>
            <a:r>
              <a:rPr lang="en-US" altLang="en-US" sz="1600" i="1"/>
              <a:t>Moving forward: Six steps to forgiving yourself and breaking free from the past</a:t>
            </a:r>
            <a:r>
              <a:rPr lang="en-US" altLang="en-US" sz="1600"/>
              <a:t>. WaterBrook/Multnomah.</a:t>
            </a:r>
          </a:p>
          <a:p>
            <a:pPr eaLnBrk="1" hangingPunct="1"/>
            <a:r>
              <a:rPr lang="en-US" altLang="en-US" sz="1600"/>
              <a:t>Woodyatt, L., Worthington, E. L., Jr., Wenzel, M., &amp; Griffin, B. J. (Eds.). (2017). </a:t>
            </a:r>
            <a:r>
              <a:rPr lang="en-US" altLang="en-US" sz="1600" i="1"/>
              <a:t>Handbook of the psychology of self-forgiveness</a:t>
            </a:r>
            <a:r>
              <a:rPr lang="en-US" altLang="en-US" sz="1600"/>
              <a:t>. Springer Nature.</a:t>
            </a:r>
          </a:p>
          <a:p>
            <a:pPr eaLnBrk="1" hangingPunct="1"/>
            <a:r>
              <a:rPr lang="en-US" altLang="en-US" sz="1600"/>
              <a:t>Griffin, B. J., Worthington, E. L., Jr., Lavelock, C. R., Greer, C. L., Lin, Y., Davis, D. E., &amp; Hook, J. N. (2015). Efficacy of a self-forgiveness workbook: A randomized controlled trial with interpersonal offenders. </a:t>
            </a:r>
            <a:r>
              <a:rPr lang="en-US" altLang="en-US" sz="1600" i="1"/>
              <a:t>Journal of Counseling Psychology, 62</a:t>
            </a:r>
            <a:r>
              <a:rPr lang="en-US" altLang="en-US" sz="1600"/>
              <a:t>(2), 124-136.</a:t>
            </a:r>
          </a:p>
          <a:p>
            <a:pPr lvl="1" eaLnBrk="1" hangingPunct="1"/>
            <a:r>
              <a:rPr lang="en-US" altLang="en-US" sz="1600"/>
              <a:t>Get the workbook free at </a:t>
            </a:r>
            <a:r>
              <a:rPr lang="en-US" altLang="en-US" sz="1600">
                <a:hlinkClick r:id="rId2"/>
              </a:rPr>
              <a:t>www.EvWorthington-forgiveness.com</a:t>
            </a:r>
            <a:r>
              <a:rPr lang="en-US" altLang="en-US" sz="1600"/>
              <a:t> (DIY Workbooks)</a:t>
            </a:r>
          </a:p>
          <a:p>
            <a:pPr eaLnBrk="1" hangingPunct="1"/>
            <a:r>
              <a:rPr lang="en-US" altLang="en-US" sz="1600"/>
              <a:t>Griffin, B. J., Cornish, M. A., Maguen, S., &amp; Worthington, E. L., Jr. (2021). Forgiveness as a mechanism of recovery from moral injury. In Currier, J. M., Drescher, K. D., &amp; Nieuwsma, J. (Eds.), </a:t>
            </a:r>
            <a:r>
              <a:rPr lang="en-US" altLang="en-US" sz="1600" i="1"/>
              <a:t>Addressing moral injury in clinical practice</a:t>
            </a:r>
            <a:r>
              <a:rPr lang="en-US" altLang="en-US" sz="1600"/>
              <a:t> (pp. 71-86). Washington, DC: American Psychological Association. </a:t>
            </a:r>
          </a:p>
          <a:p>
            <a:pPr lvl="1" eaLnBrk="1" hangingPunct="1"/>
            <a:endParaRPr lang="en-US" altLang="en-US" sz="1600"/>
          </a:p>
        </p:txBody>
      </p:sp>
      <p:sp>
        <p:nvSpPr>
          <p:cNvPr id="141316" name="Text Box 5">
            <a:extLst>
              <a:ext uri="{FF2B5EF4-FFF2-40B4-BE49-F238E27FC236}">
                <a16:creationId xmlns:a16="http://schemas.microsoft.com/office/drawing/2014/main" id="{8C5373B4-D3F2-F425-9D4D-99ECAEAA7FEC}"/>
              </a:ext>
            </a:extLst>
          </p:cNvPr>
          <p:cNvSpPr txBox="1">
            <a:spLocks noChangeArrowheads="1"/>
          </p:cNvSpPr>
          <p:nvPr/>
        </p:nvSpPr>
        <p:spPr bwMode="auto">
          <a:xfrm>
            <a:off x="2209800" y="457200"/>
            <a:ext cx="4876800" cy="6461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a:cs typeface="Arial" panose="020B0604020202020204" pitchFamily="34" charset="0"/>
              </a:rPr>
              <a:t>www.forgiveself.com</a:t>
            </a:r>
          </a:p>
        </p:txBody>
      </p:sp>
      <p:pic>
        <p:nvPicPr>
          <p:cNvPr id="141317" name="Picture 7">
            <a:extLst>
              <a:ext uri="{FF2B5EF4-FFF2-40B4-BE49-F238E27FC236}">
                <a16:creationId xmlns:a16="http://schemas.microsoft.com/office/drawing/2014/main" id="{E7B49949-9982-1FB2-A800-750570659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375" t="28148" r="52206" b="40694"/>
          <a:stretch>
            <a:fillRect/>
          </a:stretch>
        </p:blipFill>
        <p:spPr bwMode="auto">
          <a:xfrm>
            <a:off x="0" y="19050"/>
            <a:ext cx="16891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318" name="TextBox 1">
            <a:extLst>
              <a:ext uri="{FF2B5EF4-FFF2-40B4-BE49-F238E27FC236}">
                <a16:creationId xmlns:a16="http://schemas.microsoft.com/office/drawing/2014/main" id="{507D462A-6A70-2436-7A24-9637C7C9850F}"/>
              </a:ext>
            </a:extLst>
          </p:cNvPr>
          <p:cNvSpPr txBox="1">
            <a:spLocks noChangeArrowheads="1"/>
          </p:cNvSpPr>
          <p:nvPr/>
        </p:nvSpPr>
        <p:spPr bwMode="auto">
          <a:xfrm>
            <a:off x="0" y="5638800"/>
            <a:ext cx="899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1800">
                <a:cs typeface="Arial" panose="020B0604020202020204" pitchFamily="34" charset="0"/>
              </a:rPr>
              <a:t>Forthcoming: John M. McConnell &amp; Everett L. Worthington, Jr. (2025, under contract, in process of revising). </a:t>
            </a:r>
            <a:r>
              <a:rPr lang="en-US" altLang="en-US" sz="1800" b="1" i="1">
                <a:cs typeface="Arial" panose="020B0604020202020204" pitchFamily="34" charset="0"/>
              </a:rPr>
              <a:t>Promoting Self-Forgiveness in Mental Health Practice: A Principle-Driven, Patient-Responsive, Science-Supported Clinical Approach.</a:t>
            </a:r>
            <a:r>
              <a:rPr lang="en-US" altLang="en-US" sz="1800">
                <a:cs typeface="Arial" panose="020B0604020202020204" pitchFamily="34" charset="0"/>
              </a:rPr>
              <a:t> Oxford University Press.</a:t>
            </a:r>
          </a:p>
        </p:txBody>
      </p:sp>
      <p:pic>
        <p:nvPicPr>
          <p:cNvPr id="141319" name="Picture 8">
            <a:extLst>
              <a:ext uri="{FF2B5EF4-FFF2-40B4-BE49-F238E27FC236}">
                <a16:creationId xmlns:a16="http://schemas.microsoft.com/office/drawing/2014/main" id="{6130FF8B-94AE-159D-6F99-4397BA6AC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313" y="96838"/>
            <a:ext cx="1450975" cy="230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F065FC47-AAC9-59CD-726B-757FC236DF55}"/>
              </a:ext>
            </a:extLst>
          </p:cNvPr>
          <p:cNvSpPr>
            <a:spLocks noGrp="1" noChangeArrowheads="1"/>
          </p:cNvSpPr>
          <p:nvPr>
            <p:ph type="title"/>
          </p:nvPr>
        </p:nvSpPr>
        <p:spPr>
          <a:xfrm>
            <a:off x="76200" y="0"/>
            <a:ext cx="8991600" cy="2133600"/>
          </a:xfrm>
        </p:spPr>
        <p:txBody>
          <a:bodyPr/>
          <a:lstStyle/>
          <a:p>
            <a:pPr>
              <a:defRPr/>
            </a:pPr>
            <a:r>
              <a:rPr lang="en-US" altLang="en-US" sz="2800"/>
              <a:t>Five Clinical Principles of Promoting Self-Forgiveness to Guide Ongoing Assessment, Conceptualization, Treatment Planning, Intervention, and Modification of Interventions and Their Implications for Psychotherapists</a:t>
            </a:r>
          </a:p>
        </p:txBody>
      </p:sp>
      <p:sp>
        <p:nvSpPr>
          <p:cNvPr id="142339" name="Content Placeholder 2">
            <a:extLst>
              <a:ext uri="{FF2B5EF4-FFF2-40B4-BE49-F238E27FC236}">
                <a16:creationId xmlns:a16="http://schemas.microsoft.com/office/drawing/2014/main" id="{AB64F634-2DCC-0ED6-6384-FCB25ACF1B39}"/>
              </a:ext>
            </a:extLst>
          </p:cNvPr>
          <p:cNvSpPr>
            <a:spLocks noGrp="1" noChangeArrowheads="1"/>
          </p:cNvSpPr>
          <p:nvPr>
            <p:ph idx="1"/>
          </p:nvPr>
        </p:nvSpPr>
        <p:spPr>
          <a:xfrm>
            <a:off x="0" y="2209800"/>
            <a:ext cx="9144000" cy="4648200"/>
          </a:xfrm>
        </p:spPr>
        <p:txBody>
          <a:bodyPr/>
          <a:lstStyle/>
          <a:p>
            <a:r>
              <a:rPr lang="en-US" altLang="en-US" sz="2000"/>
              <a:t>Principle 1: Self-(un)forgiveness Is an Etiology, Symptom, or Co-morbidity of Psychopathology and Suboptimal Human Functioning </a:t>
            </a:r>
          </a:p>
          <a:p>
            <a:pPr lvl="1"/>
            <a:r>
              <a:rPr lang="en-US" altLang="en-US" sz="1600" b="1"/>
              <a:t>Implication: SF is complicated and can be cause or effect.</a:t>
            </a:r>
          </a:p>
          <a:p>
            <a:r>
              <a:rPr lang="en-US" altLang="en-US" sz="2000"/>
              <a:t>Principle 2: Self-Forgiveness Is Not a Panacea for Self-Condemnation—But It Helps</a:t>
            </a:r>
          </a:p>
          <a:p>
            <a:pPr lvl="1"/>
            <a:r>
              <a:rPr lang="en-US" altLang="en-US" sz="1600" b="1"/>
              <a:t>Implication: There are many ways to treat self-condemnation.</a:t>
            </a:r>
          </a:p>
          <a:p>
            <a:r>
              <a:rPr lang="en-US" altLang="en-US" sz="2000"/>
              <a:t>Principle 3: Self-Forgiveness Depends on a Patient’s Development</a:t>
            </a:r>
          </a:p>
          <a:p>
            <a:pPr lvl="1"/>
            <a:r>
              <a:rPr lang="en-US" altLang="en-US" sz="1600" b="1"/>
              <a:t>Implication: There is no one way to help people.</a:t>
            </a:r>
          </a:p>
          <a:p>
            <a:r>
              <a:rPr lang="en-US" altLang="en-US" sz="2000"/>
              <a:t>Principle 4: Self-forgiveness Has Many Milestones and Pathways </a:t>
            </a:r>
          </a:p>
          <a:p>
            <a:pPr lvl="1"/>
            <a:r>
              <a:rPr lang="en-US" altLang="en-US" sz="1600" b="1"/>
              <a:t>Implication: there is not one way to experience Self-Forgiveness.</a:t>
            </a:r>
          </a:p>
          <a:p>
            <a:r>
              <a:rPr lang="en-US" altLang="en-US" sz="2000"/>
              <a:t>Principle 5: Individual Differences and Situational Factors Can Ease and Complicate the Journey to Self-Forgiveness</a:t>
            </a:r>
          </a:p>
          <a:p>
            <a:pPr lvl="1"/>
            <a:r>
              <a:rPr lang="en-US" altLang="en-US" sz="1600" b="1"/>
              <a:t>Implication: Stay open to external and internal factors and stay humble about whether you have the last word on treating the person.</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AutoShape 2">
            <a:extLst>
              <a:ext uri="{FF2B5EF4-FFF2-40B4-BE49-F238E27FC236}">
                <a16:creationId xmlns:a16="http://schemas.microsoft.com/office/drawing/2014/main" id="{3E36DEFE-47E5-CE91-EBF3-E60E74BFA4B4}"/>
              </a:ext>
            </a:extLst>
          </p:cNvPr>
          <p:cNvSpPr>
            <a:spLocks noGrp="1" noChangeArrowheads="1"/>
          </p:cNvSpPr>
          <p:nvPr>
            <p:ph type="title" idx="4294967295"/>
          </p:nvPr>
        </p:nvSpPr>
        <p:spPr>
          <a:xfrm>
            <a:off x="0" y="277813"/>
            <a:ext cx="8001000" cy="1143000"/>
          </a:xfrm>
          <a:solidFill>
            <a:srgbClr val="99CC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200" b="1" dirty="0">
                <a:solidFill>
                  <a:schemeClr val="accent4"/>
                </a:solidFill>
                <a:effectLst/>
              </a:rPr>
              <a:t>Review of the Six Steps to Self-Forgiveness</a:t>
            </a:r>
          </a:p>
        </p:txBody>
      </p:sp>
      <p:sp>
        <p:nvSpPr>
          <p:cNvPr id="143363" name="Rectangle 3">
            <a:extLst>
              <a:ext uri="{FF2B5EF4-FFF2-40B4-BE49-F238E27FC236}">
                <a16:creationId xmlns:a16="http://schemas.microsoft.com/office/drawing/2014/main" id="{54AA6700-C557-9070-14E3-47D51155CC81}"/>
              </a:ext>
            </a:extLst>
          </p:cNvPr>
          <p:cNvSpPr>
            <a:spLocks noGrp="1" noChangeArrowheads="1"/>
          </p:cNvSpPr>
          <p:nvPr>
            <p:ph type="body" idx="4294967295"/>
          </p:nvPr>
        </p:nvSpPr>
        <p:spPr>
          <a:xfrm>
            <a:off x="304800" y="2362200"/>
            <a:ext cx="7391400" cy="4495800"/>
          </a:xfrm>
        </p:spPr>
        <p:txBody>
          <a:bodyPr/>
          <a:lstStyle/>
          <a:p>
            <a:pPr eaLnBrk="1" hangingPunct="1"/>
            <a:r>
              <a:rPr lang="en-US" altLang="en-US" sz="2400" b="1" dirty="0"/>
              <a:t>Responsibility</a:t>
            </a:r>
          </a:p>
          <a:p>
            <a:pPr lvl="1" eaLnBrk="1" hangingPunct="1"/>
            <a:r>
              <a:rPr lang="en-US" altLang="en-US" sz="2400" dirty="0"/>
              <a:t>Step 1: Receive ________</a:t>
            </a:r>
          </a:p>
          <a:p>
            <a:pPr lvl="1" eaLnBrk="1" hangingPunct="1"/>
            <a:r>
              <a:rPr lang="en-US" altLang="en-US" sz="2400" dirty="0"/>
              <a:t>Step 2: Repent and Repair R______</a:t>
            </a:r>
          </a:p>
          <a:p>
            <a:pPr lvl="1" eaLnBrk="1" hangingPunct="1"/>
            <a:r>
              <a:rPr lang="en-US" altLang="en-US" sz="2400" dirty="0"/>
              <a:t>Step 3: Reduce R________</a:t>
            </a:r>
          </a:p>
          <a:p>
            <a:pPr eaLnBrk="1" hangingPunct="1"/>
            <a:r>
              <a:rPr lang="en-US" altLang="en-US" sz="2400" b="1" dirty="0"/>
              <a:t>Reaching Peace</a:t>
            </a:r>
          </a:p>
          <a:p>
            <a:pPr lvl="1" eaLnBrk="1" hangingPunct="1"/>
            <a:r>
              <a:rPr lang="en-US" altLang="en-US" sz="2400" dirty="0"/>
              <a:t>Step 4: D____ plus R____</a:t>
            </a:r>
          </a:p>
          <a:p>
            <a:pPr eaLnBrk="1" hangingPunct="1"/>
            <a:r>
              <a:rPr lang="en-US" altLang="en-US" sz="2400" b="1" dirty="0"/>
              <a:t>Realistic Living</a:t>
            </a:r>
          </a:p>
          <a:p>
            <a:pPr lvl="1" eaLnBrk="1" hangingPunct="1"/>
            <a:r>
              <a:rPr lang="en-US" altLang="en-US" sz="2400" dirty="0"/>
              <a:t>Step 5: Realize Self-A______</a:t>
            </a:r>
          </a:p>
          <a:p>
            <a:pPr lvl="1" eaLnBrk="1" hangingPunct="1"/>
            <a:r>
              <a:rPr lang="en-US" altLang="en-US" sz="2400" dirty="0"/>
              <a:t>Step 6: Resolve to _____</a:t>
            </a:r>
          </a:p>
          <a:p>
            <a:pPr eaLnBrk="1" hangingPunct="1"/>
            <a:endParaRPr lang="en-US" altLang="en-US" sz="2400"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AutoShape 2">
            <a:extLst>
              <a:ext uri="{FF2B5EF4-FFF2-40B4-BE49-F238E27FC236}">
                <a16:creationId xmlns:a16="http://schemas.microsoft.com/office/drawing/2014/main" id="{3C51FB6F-9516-89FE-0CC9-A4541D679A24}"/>
              </a:ext>
            </a:extLst>
          </p:cNvPr>
          <p:cNvSpPr>
            <a:spLocks noGrp="1" noChangeArrowheads="1"/>
          </p:cNvSpPr>
          <p:nvPr>
            <p:ph type="title" idx="4294967295"/>
          </p:nvPr>
        </p:nvSpPr>
        <p:spPr>
          <a:xfrm>
            <a:off x="0" y="277813"/>
            <a:ext cx="8001000" cy="1143000"/>
          </a:xfrm>
          <a:solidFill>
            <a:srgbClr val="99CC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200" b="1" dirty="0">
                <a:solidFill>
                  <a:schemeClr val="accent4"/>
                </a:solidFill>
                <a:effectLst/>
              </a:rPr>
              <a:t>Review of the Six Steps to Self-Forgiveness</a:t>
            </a:r>
          </a:p>
        </p:txBody>
      </p:sp>
      <p:sp>
        <p:nvSpPr>
          <p:cNvPr id="144387" name="Rectangle 3">
            <a:extLst>
              <a:ext uri="{FF2B5EF4-FFF2-40B4-BE49-F238E27FC236}">
                <a16:creationId xmlns:a16="http://schemas.microsoft.com/office/drawing/2014/main" id="{B9C1A842-D48E-3CCD-6CA1-5666BC5A784C}"/>
              </a:ext>
            </a:extLst>
          </p:cNvPr>
          <p:cNvSpPr>
            <a:spLocks noGrp="1" noChangeArrowheads="1"/>
          </p:cNvSpPr>
          <p:nvPr>
            <p:ph type="body" idx="4294967295"/>
          </p:nvPr>
        </p:nvSpPr>
        <p:spPr>
          <a:xfrm>
            <a:off x="381000" y="2286000"/>
            <a:ext cx="7315200" cy="4572000"/>
          </a:xfrm>
        </p:spPr>
        <p:txBody>
          <a:bodyPr/>
          <a:lstStyle/>
          <a:p>
            <a:pPr eaLnBrk="1" hangingPunct="1"/>
            <a:r>
              <a:rPr lang="en-US" altLang="en-US" sz="2400" b="1"/>
              <a:t>Responsibility</a:t>
            </a:r>
          </a:p>
          <a:p>
            <a:pPr lvl="1" eaLnBrk="1" hangingPunct="1"/>
            <a:r>
              <a:rPr lang="en-US" altLang="en-US" sz="2000"/>
              <a:t>Step 1: Receive God’s Forgiveness</a:t>
            </a:r>
          </a:p>
          <a:p>
            <a:pPr lvl="1" eaLnBrk="1" hangingPunct="1"/>
            <a:r>
              <a:rPr lang="en-US" altLang="en-US" sz="2000"/>
              <a:t>Step 2: Repent and Repair Relationships</a:t>
            </a:r>
          </a:p>
          <a:p>
            <a:pPr lvl="1" eaLnBrk="1" hangingPunct="1"/>
            <a:r>
              <a:rPr lang="en-US" altLang="en-US" sz="2000"/>
              <a:t>Step 3: Reduce Rumination</a:t>
            </a:r>
          </a:p>
          <a:p>
            <a:pPr lvl="1" eaLnBrk="1" hangingPunct="1"/>
            <a:endParaRPr lang="en-US" altLang="en-US" sz="2000"/>
          </a:p>
          <a:p>
            <a:pPr eaLnBrk="1" hangingPunct="1"/>
            <a:r>
              <a:rPr lang="en-US" altLang="en-US" sz="2400" b="1"/>
              <a:t>Reaching Peace</a:t>
            </a:r>
          </a:p>
          <a:p>
            <a:pPr lvl="1" eaLnBrk="1" hangingPunct="1"/>
            <a:r>
              <a:rPr lang="en-US" altLang="en-US" sz="2000"/>
              <a:t>Step 4: Decision plus REACH Emotional Self-forgiveness</a:t>
            </a:r>
          </a:p>
          <a:p>
            <a:pPr lvl="1" eaLnBrk="1" hangingPunct="1"/>
            <a:endParaRPr lang="en-US" altLang="en-US" sz="2000"/>
          </a:p>
          <a:p>
            <a:pPr eaLnBrk="1" hangingPunct="1"/>
            <a:r>
              <a:rPr lang="en-US" altLang="en-US" sz="2400" b="1"/>
              <a:t>Realistic Living</a:t>
            </a:r>
          </a:p>
          <a:p>
            <a:pPr lvl="1" eaLnBrk="1" hangingPunct="1"/>
            <a:r>
              <a:rPr lang="en-US" altLang="en-US" sz="2000"/>
              <a:t>Step 5: Realize Self-Acceptance </a:t>
            </a:r>
          </a:p>
          <a:p>
            <a:pPr lvl="1" eaLnBrk="1" hangingPunct="1"/>
            <a:r>
              <a:rPr lang="en-US" altLang="en-US" sz="2000"/>
              <a:t>Step 6: Resolve to Live Virtuously </a:t>
            </a:r>
          </a:p>
          <a:p>
            <a:pPr eaLnBrk="1" hangingPunct="1"/>
            <a:endParaRPr lang="en-US"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E619-8A37-9C29-029C-1C8698AABA99}"/>
              </a:ext>
            </a:extLst>
          </p:cNvPr>
          <p:cNvSpPr>
            <a:spLocks noGrp="1"/>
          </p:cNvSpPr>
          <p:nvPr>
            <p:ph type="title"/>
          </p:nvPr>
        </p:nvSpPr>
        <p:spPr>
          <a:xfrm>
            <a:off x="0" y="-76200"/>
            <a:ext cx="8991600" cy="2057400"/>
          </a:xfrm>
        </p:spPr>
        <p:txBody>
          <a:bodyPr/>
          <a:lstStyle/>
          <a:p>
            <a:pPr>
              <a:defRPr/>
            </a:pPr>
            <a:r>
              <a:rPr lang="en-US" dirty="0"/>
              <a:t>In Naturally Occurring Situations, How Rapidly Does Forgiveness Occur?</a:t>
            </a:r>
          </a:p>
        </p:txBody>
      </p:sp>
      <p:sp>
        <p:nvSpPr>
          <p:cNvPr id="21507" name="Content Placeholder 2">
            <a:extLst>
              <a:ext uri="{FF2B5EF4-FFF2-40B4-BE49-F238E27FC236}">
                <a16:creationId xmlns:a16="http://schemas.microsoft.com/office/drawing/2014/main" id="{F677A0F3-03F7-1789-D42F-2DB53BA8488B}"/>
              </a:ext>
            </a:extLst>
          </p:cNvPr>
          <p:cNvSpPr>
            <a:spLocks noGrp="1" noChangeArrowheads="1"/>
          </p:cNvSpPr>
          <p:nvPr>
            <p:ph idx="1"/>
          </p:nvPr>
        </p:nvSpPr>
        <p:spPr>
          <a:xfrm>
            <a:off x="457200" y="2667000"/>
            <a:ext cx="8229600" cy="3429000"/>
          </a:xfrm>
        </p:spPr>
        <p:txBody>
          <a:bodyPr/>
          <a:lstStyle/>
          <a:p>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3CA8-B2DE-F49C-3DA0-FF575C4A462B}"/>
              </a:ext>
            </a:extLst>
          </p:cNvPr>
          <p:cNvSpPr>
            <a:spLocks noGrp="1"/>
          </p:cNvSpPr>
          <p:nvPr>
            <p:ph type="title"/>
          </p:nvPr>
        </p:nvSpPr>
        <p:spPr>
          <a:xfrm>
            <a:off x="0" y="0"/>
            <a:ext cx="8686800" cy="533400"/>
          </a:xfrm>
        </p:spPr>
        <p:txBody>
          <a:bodyPr/>
          <a:lstStyle/>
          <a:p>
            <a:pPr>
              <a:defRPr/>
            </a:pPr>
            <a:r>
              <a:rPr lang="en-US" dirty="0"/>
              <a:t>Assessing Forgiveness</a:t>
            </a:r>
          </a:p>
        </p:txBody>
      </p:sp>
      <p:pic>
        <p:nvPicPr>
          <p:cNvPr id="22531" name="Content Placeholder 3">
            <a:extLst>
              <a:ext uri="{FF2B5EF4-FFF2-40B4-BE49-F238E27FC236}">
                <a16:creationId xmlns:a16="http://schemas.microsoft.com/office/drawing/2014/main" id="{A864DBF2-F11D-C58E-1E12-69EE73E29C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6489" t="18127" r="26102" b="60558"/>
          <a:stretch>
            <a:fillRect/>
          </a:stretch>
        </p:blipFill>
        <p:spPr>
          <a:xfrm>
            <a:off x="123825" y="1323975"/>
            <a:ext cx="7910513" cy="2222500"/>
          </a:xfrm>
        </p:spPr>
      </p:pic>
      <p:pic>
        <p:nvPicPr>
          <p:cNvPr id="22532" name="Picture 4">
            <a:extLst>
              <a:ext uri="{FF2B5EF4-FFF2-40B4-BE49-F238E27FC236}">
                <a16:creationId xmlns:a16="http://schemas.microsoft.com/office/drawing/2014/main" id="{BEBC27E6-F681-D3A7-E8F3-9821754D8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787" t="60324" r="26312" b="6027"/>
          <a:stretch>
            <a:fillRect/>
          </a:stretch>
        </p:blipFill>
        <p:spPr bwMode="auto">
          <a:xfrm>
            <a:off x="123825" y="3589338"/>
            <a:ext cx="7910513"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5">
            <a:extLst>
              <a:ext uri="{FF2B5EF4-FFF2-40B4-BE49-F238E27FC236}">
                <a16:creationId xmlns:a16="http://schemas.microsoft.com/office/drawing/2014/main" id="{D7EBFD4F-0A80-C0AD-3D58-D650DA69738D}"/>
              </a:ext>
            </a:extLst>
          </p:cNvPr>
          <p:cNvSpPr txBox="1">
            <a:spLocks noChangeArrowheads="1"/>
          </p:cNvSpPr>
          <p:nvPr/>
        </p:nvSpPr>
        <p:spPr bwMode="auto">
          <a:xfrm>
            <a:off x="304800" y="457200"/>
            <a:ext cx="808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1800"/>
              <a:t>Forgiveness = Benevolent motives – Revenge motives – Avoidance motives</a:t>
            </a:r>
          </a:p>
        </p:txBody>
      </p:sp>
      <p:sp>
        <p:nvSpPr>
          <p:cNvPr id="22534" name="Rectangle 1">
            <a:extLst>
              <a:ext uri="{FF2B5EF4-FFF2-40B4-BE49-F238E27FC236}">
                <a16:creationId xmlns:a16="http://schemas.microsoft.com/office/drawing/2014/main" id="{EB790E7C-ED30-1A84-6068-AA5C83BB5C53}"/>
              </a:ext>
            </a:extLst>
          </p:cNvPr>
          <p:cNvSpPr>
            <a:spLocks noChangeArrowheads="1"/>
          </p:cNvSpPr>
          <p:nvPr/>
        </p:nvSpPr>
        <p:spPr bwMode="auto">
          <a:xfrm>
            <a:off x="0" y="763588"/>
            <a:ext cx="91440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1200">
                <a:cs typeface="Times New Roman" panose="02020603050405020304" pitchFamily="18" charset="0"/>
              </a:rPr>
              <a:t>McCullough, M. E., Rachal, K. C., Sandage, S. J., Worthington, E. L., Jr., Brown, S. W., &amp; Hight, T. L. (1998). Interpersonal forgiveness in close relationships II: Theoretical elaboration and measurement. </a:t>
            </a:r>
            <a:r>
              <a:rPr lang="en-US" altLang="en-US" sz="1200" i="1">
                <a:cs typeface="Times New Roman" panose="02020603050405020304" pitchFamily="18" charset="0"/>
              </a:rPr>
              <a:t>Journal of Personality and Social Psychology, 75,</a:t>
            </a:r>
            <a:r>
              <a:rPr lang="en-US" altLang="en-US" sz="1200">
                <a:cs typeface="Times New Roman" panose="02020603050405020304" pitchFamily="18" charset="0"/>
              </a:rPr>
              <a:t> 1586-1603.</a:t>
            </a:r>
            <a:endParaRPr lang="en-US" altLang="en-US"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483E5-47C6-5125-A244-C6DF0937828E}"/>
              </a:ext>
            </a:extLst>
          </p:cNvPr>
          <p:cNvSpPr>
            <a:spLocks noGrp="1"/>
          </p:cNvSpPr>
          <p:nvPr>
            <p:ph type="title"/>
          </p:nvPr>
        </p:nvSpPr>
        <p:spPr>
          <a:xfrm>
            <a:off x="457200" y="0"/>
            <a:ext cx="8229600" cy="762000"/>
          </a:xfrm>
        </p:spPr>
        <p:txBody>
          <a:bodyPr/>
          <a:lstStyle/>
          <a:p>
            <a:pPr>
              <a:defRPr/>
            </a:pPr>
            <a:r>
              <a:rPr lang="en-US" dirty="0"/>
              <a:t>McCullough et al. (2003)</a:t>
            </a:r>
          </a:p>
        </p:txBody>
      </p:sp>
      <p:sp>
        <p:nvSpPr>
          <p:cNvPr id="23555" name="Content Placeholder 2">
            <a:extLst>
              <a:ext uri="{FF2B5EF4-FFF2-40B4-BE49-F238E27FC236}">
                <a16:creationId xmlns:a16="http://schemas.microsoft.com/office/drawing/2014/main" id="{2E7F4041-47C1-5778-C847-661BF00DF034}"/>
              </a:ext>
            </a:extLst>
          </p:cNvPr>
          <p:cNvSpPr>
            <a:spLocks noGrp="1" noChangeArrowheads="1"/>
          </p:cNvSpPr>
          <p:nvPr>
            <p:ph idx="1"/>
          </p:nvPr>
        </p:nvSpPr>
        <p:spPr>
          <a:xfrm>
            <a:off x="0" y="1371600"/>
            <a:ext cx="8686800" cy="914400"/>
          </a:xfrm>
        </p:spPr>
        <p:txBody>
          <a:bodyPr/>
          <a:lstStyle/>
          <a:p>
            <a:r>
              <a:rPr lang="en-US" altLang="en-US" sz="2400" dirty="0"/>
              <a:t>Power curve vs individuals who made up the power curve </a:t>
            </a:r>
          </a:p>
        </p:txBody>
      </p:sp>
      <p:pic>
        <p:nvPicPr>
          <p:cNvPr id="23556" name="Picture 3" descr="evfig_Page_2.jpg">
            <a:extLst>
              <a:ext uri="{FF2B5EF4-FFF2-40B4-BE49-F238E27FC236}">
                <a16:creationId xmlns:a16="http://schemas.microsoft.com/office/drawing/2014/main" id="{8F8AC43E-85DB-D308-E189-E0C0420981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2798763"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 descr="evfig_Page_3.jpg">
            <a:extLst>
              <a:ext uri="{FF2B5EF4-FFF2-40B4-BE49-F238E27FC236}">
                <a16:creationId xmlns:a16="http://schemas.microsoft.com/office/drawing/2014/main" id="{9B7674BA-C8DB-3D7D-3CD5-B175957FB7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5988" y="2392363"/>
            <a:ext cx="24003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evfig_Page_1.jpg">
            <a:extLst>
              <a:ext uri="{FF2B5EF4-FFF2-40B4-BE49-F238E27FC236}">
                <a16:creationId xmlns:a16="http://schemas.microsoft.com/office/drawing/2014/main" id="{89F89D66-41A2-B909-76FA-07210AB017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6338" y="2392363"/>
            <a:ext cx="2205037"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6">
            <a:extLst>
              <a:ext uri="{FF2B5EF4-FFF2-40B4-BE49-F238E27FC236}">
                <a16:creationId xmlns:a16="http://schemas.microsoft.com/office/drawing/2014/main" id="{38CFAFE0-E28F-23C9-4B7F-EAB391F605CA}"/>
              </a:ext>
            </a:extLst>
          </p:cNvPr>
          <p:cNvSpPr txBox="1">
            <a:spLocks noChangeArrowheads="1"/>
          </p:cNvSpPr>
          <p:nvPr/>
        </p:nvSpPr>
        <p:spPr bwMode="auto">
          <a:xfrm>
            <a:off x="3408363" y="4997450"/>
            <a:ext cx="53546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2400" b="1">
                <a:latin typeface="Garamond" panose="02020404030301010803" pitchFamily="18" charset="0"/>
              </a:rPr>
              <a:t>The world of individual responses gives a different messier picture: “Families” of trajectories (stable “solutions”: Those that decrease, stay unchanged, and a few that get worse.</a:t>
            </a:r>
          </a:p>
        </p:txBody>
      </p:sp>
      <p:sp>
        <p:nvSpPr>
          <p:cNvPr id="23560" name="TextBox 7">
            <a:extLst>
              <a:ext uri="{FF2B5EF4-FFF2-40B4-BE49-F238E27FC236}">
                <a16:creationId xmlns:a16="http://schemas.microsoft.com/office/drawing/2014/main" id="{786D2C79-A085-DBA1-6D1D-62D028904647}"/>
              </a:ext>
            </a:extLst>
          </p:cNvPr>
          <p:cNvSpPr txBox="1">
            <a:spLocks noChangeArrowheads="1"/>
          </p:cNvSpPr>
          <p:nvPr/>
        </p:nvSpPr>
        <p:spPr bwMode="auto">
          <a:xfrm>
            <a:off x="76200" y="4814888"/>
            <a:ext cx="315436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2000" b="1">
                <a:latin typeface="Garamond" panose="02020404030301010803" pitchFamily="18" charset="0"/>
              </a:rPr>
              <a:t>Ah, multivariate analysis provides a nice smooth power curve, with most falling off quickly and then only a gradual decrease after three days.</a:t>
            </a:r>
          </a:p>
        </p:txBody>
      </p:sp>
      <p:sp>
        <p:nvSpPr>
          <p:cNvPr id="23561" name="TextBox 3">
            <a:extLst>
              <a:ext uri="{FF2B5EF4-FFF2-40B4-BE49-F238E27FC236}">
                <a16:creationId xmlns:a16="http://schemas.microsoft.com/office/drawing/2014/main" id="{8C813A7E-F27D-4CB4-A263-BABB88AD5B62}"/>
              </a:ext>
            </a:extLst>
          </p:cNvPr>
          <p:cNvSpPr txBox="1">
            <a:spLocks noChangeArrowheads="1"/>
          </p:cNvSpPr>
          <p:nvPr/>
        </p:nvSpPr>
        <p:spPr bwMode="auto">
          <a:xfrm>
            <a:off x="76200" y="609600"/>
            <a:ext cx="8610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1800" dirty="0">
                <a:latin typeface="Times New Roman" panose="02020603050405020304" pitchFamily="18" charset="0"/>
                <a:cs typeface="Times New Roman" panose="02020603050405020304" pitchFamily="18" charset="0"/>
              </a:rPr>
              <a:t>McCullough, M. E., Luna, L. R., Berry, J. W., Tabak, B. A., &amp; Bono, G. (2010). On the form and function of forgiving: Modeling the time-forgiveness relationship and testing the valuable relationships hypothesis. </a:t>
            </a:r>
            <a:r>
              <a:rPr lang="en-US" altLang="en-US" sz="1800" i="1" dirty="0">
                <a:latin typeface="Times New Roman" panose="02020603050405020304" pitchFamily="18" charset="0"/>
                <a:cs typeface="Times New Roman" panose="02020603050405020304" pitchFamily="18" charset="0"/>
              </a:rPr>
              <a:t>Emotion, 10</a:t>
            </a:r>
            <a:r>
              <a:rPr lang="en-US" altLang="en-US" sz="1800" dirty="0">
                <a:latin typeface="Times New Roman" panose="02020603050405020304" pitchFamily="18" charset="0"/>
                <a:cs typeface="Times New Roman" panose="02020603050405020304" pitchFamily="18" charset="0"/>
              </a:rPr>
              <a:t>, 358-376. </a:t>
            </a:r>
            <a:endParaRPr lang="en-US" alt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2AC3320-5DA0-FFDB-4D39-D610A1E78CAC}"/>
              </a:ext>
            </a:extLst>
          </p:cNvPr>
          <p:cNvSpPr>
            <a:spLocks noGrp="1" noChangeArrowheads="1"/>
          </p:cNvSpPr>
          <p:nvPr>
            <p:ph type="title"/>
          </p:nvPr>
        </p:nvSpPr>
        <p:spPr/>
        <p:txBody>
          <a:bodyPr/>
          <a:lstStyle/>
          <a:p>
            <a:r>
              <a:rPr lang="en-US" altLang="en-US" dirty="0">
                <a:solidFill>
                  <a:schemeClr val="accent4"/>
                </a:solidFill>
              </a:rPr>
              <a:t>Benefits of Forgiving</a:t>
            </a:r>
          </a:p>
        </p:txBody>
      </p:sp>
      <p:sp>
        <p:nvSpPr>
          <p:cNvPr id="16387" name="Content Placeholder 2">
            <a:extLst>
              <a:ext uri="{FF2B5EF4-FFF2-40B4-BE49-F238E27FC236}">
                <a16:creationId xmlns:a16="http://schemas.microsoft.com/office/drawing/2014/main" id="{CD87C6F1-F867-252C-BC45-B1900C7AA807}"/>
              </a:ext>
            </a:extLst>
          </p:cNvPr>
          <p:cNvSpPr>
            <a:spLocks noGrp="1" noChangeArrowheads="1"/>
          </p:cNvSpPr>
          <p:nvPr>
            <p:ph idx="1"/>
          </p:nvPr>
        </p:nvSpPr>
        <p:spPr>
          <a:xfrm>
            <a:off x="0" y="2362200"/>
            <a:ext cx="9144000" cy="4343400"/>
          </a:xfrm>
        </p:spPr>
        <p:txBody>
          <a:bodyPr/>
          <a:lstStyle/>
          <a:p>
            <a:r>
              <a:rPr lang="en-US" altLang="en-US"/>
              <a:t>Note that there are benefits to the victim of forgiving. So, those provide some motivation to forgive (along with Scriptural endorsement of forgiving.)</a:t>
            </a:r>
          </a:p>
          <a:p>
            <a:r>
              <a:rPr lang="en-US" altLang="en-US"/>
              <a:t>But there are also benefits to the offender when the victim forgives. Those benefits to the offender likely also feed back to make a better relationship and more spiritually, mentally healthy, and physically healthy dyad. And there are unseen benefits—what we loose on earth is loosed in heaven (Mt 18:18-20).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5E63609-23E1-05C6-AB6A-2109F903F9C9}"/>
              </a:ext>
            </a:extLst>
          </p:cNvPr>
          <p:cNvSpPr>
            <a:spLocks noGrp="1" noChangeArrowheads="1"/>
          </p:cNvSpPr>
          <p:nvPr>
            <p:ph type="title"/>
          </p:nvPr>
        </p:nvSpPr>
        <p:spPr/>
        <p:txBody>
          <a:bodyPr/>
          <a:lstStyle/>
          <a:p>
            <a:r>
              <a:rPr lang="en-US" altLang="en-US" dirty="0">
                <a:solidFill>
                  <a:schemeClr val="accent4"/>
                </a:solidFill>
              </a:rPr>
              <a:t>Benefits to the Forgiver of Forgiving</a:t>
            </a:r>
          </a:p>
        </p:txBody>
      </p:sp>
      <p:sp>
        <p:nvSpPr>
          <p:cNvPr id="17411" name="Content Placeholder 2">
            <a:extLst>
              <a:ext uri="{FF2B5EF4-FFF2-40B4-BE49-F238E27FC236}">
                <a16:creationId xmlns:a16="http://schemas.microsoft.com/office/drawing/2014/main" id="{B01BCD70-D539-D5EB-0E73-7A6F5AB801DD}"/>
              </a:ext>
            </a:extLst>
          </p:cNvPr>
          <p:cNvSpPr>
            <a:spLocks noGrp="1" noChangeArrowheads="1"/>
          </p:cNvSpPr>
          <p:nvPr>
            <p:ph idx="1"/>
          </p:nvPr>
        </p:nvSpPr>
        <p:spPr/>
        <p:txBody>
          <a:bodyPr/>
          <a:lstStyle/>
          <a:p>
            <a:r>
              <a:rPr lang="en-US" altLang="en-US"/>
              <a:t>Spiritual connection restored</a:t>
            </a:r>
          </a:p>
          <a:p>
            <a:r>
              <a:rPr lang="en-US" altLang="en-US"/>
              <a:t>Relationship bettered (decisional forgiveness has most immediate impact)</a:t>
            </a:r>
          </a:p>
          <a:p>
            <a:r>
              <a:rPr lang="en-US" altLang="en-US"/>
              <a:t>Mental health and well-being benefited (rumination decreased)</a:t>
            </a:r>
          </a:p>
          <a:p>
            <a:r>
              <a:rPr lang="en-US" altLang="en-US"/>
              <a:t>Physical health (stress immediately lessened, and health benefits felt later)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624E-B564-69BC-4918-0BDC2282FA21}"/>
              </a:ext>
            </a:extLst>
          </p:cNvPr>
          <p:cNvSpPr>
            <a:spLocks noGrp="1"/>
          </p:cNvSpPr>
          <p:nvPr>
            <p:ph type="title"/>
          </p:nvPr>
        </p:nvSpPr>
        <p:spPr/>
        <p:txBody>
          <a:bodyPr/>
          <a:lstStyle/>
          <a:p>
            <a:r>
              <a:rPr lang="en-US"/>
              <a:t>QR Code</a:t>
            </a:r>
          </a:p>
        </p:txBody>
      </p:sp>
      <p:sp>
        <p:nvSpPr>
          <p:cNvPr id="3" name="Content Placeholder 2">
            <a:extLst>
              <a:ext uri="{FF2B5EF4-FFF2-40B4-BE49-F238E27FC236}">
                <a16:creationId xmlns:a16="http://schemas.microsoft.com/office/drawing/2014/main" id="{C7E5B143-A4F8-1380-45F2-D53EB7A355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55721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CC57004-85A7-4C7F-A425-4C8CEF34CA89}"/>
              </a:ext>
            </a:extLst>
          </p:cNvPr>
          <p:cNvSpPr>
            <a:spLocks noGrp="1" noChangeArrowheads="1"/>
          </p:cNvSpPr>
          <p:nvPr>
            <p:ph type="title"/>
          </p:nvPr>
        </p:nvSpPr>
        <p:spPr>
          <a:xfrm>
            <a:off x="0" y="609600"/>
            <a:ext cx="9144000" cy="1143000"/>
          </a:xfrm>
        </p:spPr>
        <p:txBody>
          <a:bodyPr/>
          <a:lstStyle/>
          <a:p>
            <a:r>
              <a:rPr lang="en-US" altLang="en-US" dirty="0">
                <a:solidFill>
                  <a:schemeClr val="accent4"/>
                </a:solidFill>
              </a:rPr>
              <a:t>What Did Psychological Science Bring to the Table about Forgiveness?</a:t>
            </a:r>
          </a:p>
        </p:txBody>
      </p:sp>
      <p:sp>
        <p:nvSpPr>
          <p:cNvPr id="18435" name="Content Placeholder 2">
            <a:extLst>
              <a:ext uri="{FF2B5EF4-FFF2-40B4-BE49-F238E27FC236}">
                <a16:creationId xmlns:a16="http://schemas.microsoft.com/office/drawing/2014/main" id="{917CC27B-8A85-41D4-F134-6D36073D7D3D}"/>
              </a:ext>
            </a:extLst>
          </p:cNvPr>
          <p:cNvSpPr>
            <a:spLocks noGrp="1" noChangeArrowheads="1"/>
          </p:cNvSpPr>
          <p:nvPr>
            <p:ph idx="1"/>
          </p:nvPr>
        </p:nvSpPr>
        <p:spPr>
          <a:xfrm>
            <a:off x="228600" y="2438400"/>
            <a:ext cx="8915400" cy="4419600"/>
          </a:xfrm>
        </p:spPr>
        <p:txBody>
          <a:bodyPr/>
          <a:lstStyle/>
          <a:p>
            <a:r>
              <a:rPr lang="en-US" altLang="en-US" sz="2400" dirty="0"/>
              <a:t>Study of Divine Forgiveness and Self-Forgiveness</a:t>
            </a:r>
          </a:p>
          <a:p>
            <a:r>
              <a:rPr lang="en-US" altLang="en-US" sz="2400" dirty="0"/>
              <a:t>Begins with injustice gap</a:t>
            </a:r>
          </a:p>
          <a:p>
            <a:r>
              <a:rPr lang="en-US" altLang="en-US" sz="2400" dirty="0"/>
              <a:t>Many things (other than forgiveness) can reduce the injustice gap, so they can be used to make forgiveness easier.</a:t>
            </a:r>
          </a:p>
          <a:p>
            <a:r>
              <a:rPr lang="en-US" altLang="en-US" sz="2400" dirty="0"/>
              <a:t>Forgiveness is defined: what it is not and what it is.</a:t>
            </a:r>
          </a:p>
          <a:p>
            <a:r>
              <a:rPr lang="en-US" altLang="en-US" sz="2400" dirty="0"/>
              <a:t>Two types of forgiveness: Decisional and Emotional—both seen in Scripture but Decisional is required (emotional is desired)</a:t>
            </a:r>
          </a:p>
          <a:p>
            <a:r>
              <a:rPr lang="en-US" altLang="en-US" sz="2400" dirty="0"/>
              <a:t>Forgiveness is not equal to reconciliation.</a:t>
            </a:r>
          </a:p>
          <a:p>
            <a:r>
              <a:rPr lang="en-US" altLang="en-US" sz="2400" dirty="0"/>
              <a:t>There are many benefits (to the forgiver) of forgiving.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576D24E-81F7-B044-4ECE-FA132E78CFAC}"/>
              </a:ext>
            </a:extLst>
          </p:cNvPr>
          <p:cNvSpPr>
            <a:spLocks noGrp="1" noChangeArrowheads="1"/>
          </p:cNvSpPr>
          <p:nvPr>
            <p:ph type="title"/>
          </p:nvPr>
        </p:nvSpPr>
        <p:spPr>
          <a:xfrm>
            <a:off x="0" y="228600"/>
            <a:ext cx="9067800" cy="1752600"/>
          </a:xfrm>
        </p:spPr>
        <p:txBody>
          <a:bodyPr/>
          <a:lstStyle/>
          <a:p>
            <a:r>
              <a:rPr lang="en-US" altLang="en-US" dirty="0">
                <a:solidFill>
                  <a:schemeClr val="accent4"/>
                </a:solidFill>
              </a:rPr>
              <a:t>A Christian Theology of Forgiveness: Biblical Theology and Practical Theology</a:t>
            </a:r>
          </a:p>
        </p:txBody>
      </p:sp>
      <p:sp>
        <p:nvSpPr>
          <p:cNvPr id="19459" name="Content Placeholder 2">
            <a:extLst>
              <a:ext uri="{FF2B5EF4-FFF2-40B4-BE49-F238E27FC236}">
                <a16:creationId xmlns:a16="http://schemas.microsoft.com/office/drawing/2014/main" id="{14BB685B-D240-A3E4-B81E-F6852D66B90B}"/>
              </a:ext>
            </a:extLst>
          </p:cNvPr>
          <p:cNvSpPr>
            <a:spLocks noGrp="1" noChangeArrowheads="1"/>
          </p:cNvSpPr>
          <p:nvPr>
            <p:ph idx="1"/>
          </p:nvPr>
        </p:nvSpPr>
        <p:spPr>
          <a:xfrm>
            <a:off x="228600" y="2438400"/>
            <a:ext cx="8839200" cy="4343400"/>
          </a:xfrm>
        </p:spPr>
        <p:txBody>
          <a:bodyPr/>
          <a:lstStyle/>
          <a:p>
            <a:pPr>
              <a:spcBef>
                <a:spcPct val="0"/>
              </a:spcBef>
              <a:buClrTx/>
              <a:buFontTx/>
              <a:buNone/>
            </a:pPr>
            <a:r>
              <a:rPr lang="en-US" altLang="en-US"/>
              <a:t>Worthington, E. L., Jr. (2003). </a:t>
            </a:r>
            <a:r>
              <a:rPr lang="en-US" altLang="en-US" i="1"/>
              <a:t>Forgiving and reconciling: Bridges to wholeness and hope</a:t>
            </a:r>
            <a:r>
              <a:rPr lang="en-US" altLang="en-US"/>
              <a:t>. InterVarsity Press.</a:t>
            </a:r>
          </a:p>
          <a:p>
            <a:pPr>
              <a:spcBef>
                <a:spcPct val="0"/>
              </a:spcBef>
              <a:buClrTx/>
              <a:buFontTx/>
              <a:buNone/>
            </a:pPr>
            <a:r>
              <a:rPr lang="en-US" altLang="en-US"/>
              <a:t>Worthington, E. L., Jr., Rueger, S. Y., Davis, E. B., &amp; Wortham, J. (2019). “Mere” Christian forgiveness: An ecumenical Christian conceptualization of forgiveness through the lens of stress-and-coping theory. </a:t>
            </a:r>
            <a:r>
              <a:rPr lang="en-US" altLang="en-US" i="1"/>
              <a:t>Religions,</a:t>
            </a:r>
            <a:r>
              <a:rPr lang="en-US" altLang="en-US"/>
              <a:t> </a:t>
            </a:r>
            <a:r>
              <a:rPr lang="en-US" altLang="en-US" i="1"/>
              <a:t>10</a:t>
            </a:r>
            <a:r>
              <a:rPr lang="en-US" altLang="en-US"/>
              <a:t>(1), 13;</a:t>
            </a:r>
            <a:r>
              <a:rPr lang="en-US" altLang="en-US" b="1"/>
              <a:t> [open access, https://www.mdpi.com/2077-1444/10/1/44]</a:t>
            </a:r>
          </a:p>
          <a:p>
            <a:pPr>
              <a:spcBef>
                <a:spcPct val="0"/>
              </a:spcBef>
              <a:buClrTx/>
              <a:buFontTx/>
              <a:buNone/>
            </a:pPr>
            <a:endParaRPr lang="en-US" altLang="en-US"/>
          </a:p>
          <a:p>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675D3C8-5F85-37D0-4709-026110EB6BC1}"/>
              </a:ext>
            </a:extLst>
          </p:cNvPr>
          <p:cNvSpPr>
            <a:spLocks noGrp="1" noChangeArrowheads="1"/>
          </p:cNvSpPr>
          <p:nvPr>
            <p:ph type="title"/>
          </p:nvPr>
        </p:nvSpPr>
        <p:spPr>
          <a:xfrm>
            <a:off x="0" y="76200"/>
            <a:ext cx="9067800" cy="914400"/>
          </a:xfrm>
        </p:spPr>
        <p:txBody>
          <a:bodyPr/>
          <a:lstStyle/>
          <a:p>
            <a:r>
              <a:rPr lang="en-US" altLang="en-US" sz="3200" dirty="0">
                <a:solidFill>
                  <a:schemeClr val="accent4"/>
                </a:solidFill>
              </a:rPr>
              <a:t>Biblical Theology of Forgiveness: How Does Christian Scripture Tell Us to Forgive?</a:t>
            </a:r>
          </a:p>
        </p:txBody>
      </p:sp>
      <p:sp>
        <p:nvSpPr>
          <p:cNvPr id="20483" name="Content Placeholder 2">
            <a:extLst>
              <a:ext uri="{FF2B5EF4-FFF2-40B4-BE49-F238E27FC236}">
                <a16:creationId xmlns:a16="http://schemas.microsoft.com/office/drawing/2014/main" id="{C847A474-15B1-029B-B96C-81DD737686D2}"/>
              </a:ext>
            </a:extLst>
          </p:cNvPr>
          <p:cNvSpPr>
            <a:spLocks noGrp="1" noChangeArrowheads="1"/>
          </p:cNvSpPr>
          <p:nvPr>
            <p:ph idx="1"/>
          </p:nvPr>
        </p:nvSpPr>
        <p:spPr>
          <a:xfrm>
            <a:off x="76200" y="838200"/>
            <a:ext cx="8991600" cy="6019800"/>
          </a:xfrm>
        </p:spPr>
        <p:txBody>
          <a:bodyPr/>
          <a:lstStyle/>
          <a:p>
            <a:r>
              <a:rPr lang="en-US" altLang="en-US" sz="1800" b="1" u="sng" dirty="0"/>
              <a:t>Just do it</a:t>
            </a:r>
            <a:r>
              <a:rPr lang="en-US" altLang="en-US" sz="1800" dirty="0"/>
              <a:t>: </a:t>
            </a:r>
            <a:r>
              <a:rPr lang="en-US" altLang="en-US" sz="1800" b="1" dirty="0"/>
              <a:t>Matthew 6:14-15 NIV </a:t>
            </a:r>
            <a:r>
              <a:rPr lang="en-US" altLang="en-US" sz="1800" dirty="0"/>
              <a:t>For if you forgive men when they sin against you, your heavenly Father will also forgive you. But if you do not forgive men their sins, your Father will not forgive your sins. </a:t>
            </a:r>
            <a:r>
              <a:rPr lang="en-US" altLang="en-US" sz="1600" b="1" dirty="0"/>
              <a:t>Mark 11:25</a:t>
            </a:r>
            <a:r>
              <a:rPr lang="en-US" altLang="en-US" sz="1600" dirty="0"/>
              <a:t>: And when you stand praying, if you hold anything against anyone, forgive them, so that your Father in heaven may forgive you your sins.”</a:t>
            </a:r>
          </a:p>
          <a:p>
            <a:r>
              <a:rPr lang="en-US" altLang="en-US" sz="1800" b="1" u="sng" dirty="0"/>
              <a:t>Repeatedly and potentially infinitely</a:t>
            </a:r>
            <a:r>
              <a:rPr lang="en-US" altLang="en-US" sz="1800" dirty="0"/>
              <a:t>: </a:t>
            </a:r>
            <a:r>
              <a:rPr lang="en-US" altLang="en-US" sz="1800" b="1" dirty="0"/>
              <a:t>Matt 18: 21-22 NIV </a:t>
            </a:r>
            <a:r>
              <a:rPr lang="en-US" altLang="en-US" sz="1800" dirty="0"/>
              <a:t>Then Peter came to Jesus and asked, “Lord, how many times shall I forgive my brother when he sins against me? Up to seven times? “Jesus answered, “I tell you, not seven times, but seventy-seven times.”</a:t>
            </a:r>
          </a:p>
          <a:p>
            <a:r>
              <a:rPr lang="en-US" altLang="en-US" sz="1800" b="1" u="sng" dirty="0"/>
              <a:t>As the Lord forgave you</a:t>
            </a:r>
            <a:r>
              <a:rPr lang="en-US" altLang="en-US" sz="1800" dirty="0"/>
              <a:t>: </a:t>
            </a:r>
            <a:r>
              <a:rPr lang="en-US" altLang="en-US" sz="1800" b="1" dirty="0"/>
              <a:t>Col 3:13 </a:t>
            </a:r>
            <a:r>
              <a:rPr lang="en-US" altLang="en-US" sz="1800" dirty="0"/>
              <a:t>NIV “Bear with each other and forgive one another if any of you has a grievance against someone. Forgive as the Lord forgave you.” </a:t>
            </a:r>
            <a:r>
              <a:rPr lang="en-US" altLang="en-US" sz="1800" b="1" dirty="0"/>
              <a:t>Eph 4:32</a:t>
            </a:r>
            <a:r>
              <a:rPr lang="en-US" altLang="en-US" sz="1800" dirty="0"/>
              <a:t>: “Be kind and compassionate to one another, forgiving each other, just as in Christ God forgave you.” How did the Lord forgive us? </a:t>
            </a:r>
            <a:r>
              <a:rPr lang="en-US" altLang="en-US" sz="1800" b="1" dirty="0"/>
              <a:t>Unilaterally, without condition, every time.</a:t>
            </a:r>
            <a:r>
              <a:rPr lang="en-US" altLang="en-US" sz="1800" dirty="0"/>
              <a:t> (We humans either do or don’t accept forgiveness.)</a:t>
            </a:r>
          </a:p>
          <a:p>
            <a:r>
              <a:rPr lang="en-US" altLang="en-US" sz="1800" b="1" u="sng" dirty="0"/>
              <a:t>From the heart </a:t>
            </a:r>
            <a:r>
              <a:rPr lang="en-US" altLang="en-US" sz="1800" dirty="0"/>
              <a:t>(which is not the way we understand the phrase today): </a:t>
            </a:r>
            <a:r>
              <a:rPr lang="en-US" altLang="en-US" sz="1800" b="1" dirty="0"/>
              <a:t>Matt 18:35</a:t>
            </a:r>
            <a:r>
              <a:rPr lang="en-US" altLang="en-US" sz="1800" dirty="0"/>
              <a:t>: “… you forgive your brother or sister from your heart.“ (The parable of the unforgiving steward has no mention or implication of emotional forgiveness. It’s all about deciding about how you intend to behave—i.e., decisional forgiveness.)</a:t>
            </a:r>
          </a:p>
          <a:p>
            <a:endParaRPr lang="en-US" altLang="en-US" sz="1800" dirty="0"/>
          </a:p>
          <a:p>
            <a:r>
              <a:rPr lang="en-US" altLang="en-US" sz="1800" dirty="0"/>
              <a:t>BASICALLY, WE ARE TOLD TO FORGIVE BUT NOT HOW TO FORGIVE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A29D3DDA-A742-5513-FCA6-888B0D98B3B9}"/>
              </a:ext>
            </a:extLst>
          </p:cNvPr>
          <p:cNvSpPr>
            <a:spLocks noGrp="1" noChangeArrowheads="1"/>
          </p:cNvSpPr>
          <p:nvPr>
            <p:ph type="title"/>
          </p:nvPr>
        </p:nvSpPr>
        <p:spPr>
          <a:xfrm>
            <a:off x="0" y="152400"/>
            <a:ext cx="8915400" cy="1981200"/>
          </a:xfrm>
        </p:spPr>
        <p:txBody>
          <a:bodyPr/>
          <a:lstStyle/>
          <a:p>
            <a:r>
              <a:rPr lang="en-US" altLang="en-US" dirty="0">
                <a:solidFill>
                  <a:schemeClr val="accent4"/>
                </a:solidFill>
              </a:rPr>
              <a:t>Christian Scripture is clear that we should forgive, but its purpose is NOT to instruct us on </a:t>
            </a:r>
            <a:r>
              <a:rPr lang="en-US" altLang="en-US" u="sng" dirty="0">
                <a:solidFill>
                  <a:schemeClr val="accent4"/>
                </a:solidFill>
              </a:rPr>
              <a:t>how</a:t>
            </a:r>
            <a:r>
              <a:rPr lang="en-US" altLang="en-US" dirty="0">
                <a:solidFill>
                  <a:schemeClr val="accent4"/>
                </a:solidFill>
              </a:rPr>
              <a:t> to do it.</a:t>
            </a:r>
          </a:p>
        </p:txBody>
      </p:sp>
      <p:sp>
        <p:nvSpPr>
          <p:cNvPr id="44035" name="Content Placeholder 2">
            <a:extLst>
              <a:ext uri="{FF2B5EF4-FFF2-40B4-BE49-F238E27FC236}">
                <a16:creationId xmlns:a16="http://schemas.microsoft.com/office/drawing/2014/main" id="{7D70CBDF-BC68-9E70-9FF9-842B1A32641C}"/>
              </a:ext>
            </a:extLst>
          </p:cNvPr>
          <p:cNvSpPr>
            <a:spLocks noGrp="1" noChangeArrowheads="1"/>
          </p:cNvSpPr>
          <p:nvPr>
            <p:ph idx="1"/>
          </p:nvPr>
        </p:nvSpPr>
        <p:spPr>
          <a:xfrm>
            <a:off x="152400" y="2438400"/>
            <a:ext cx="8991600" cy="4343400"/>
          </a:xfrm>
        </p:spPr>
        <p:txBody>
          <a:bodyPr/>
          <a:lstStyle/>
          <a:p>
            <a:pPr>
              <a:defRPr/>
            </a:pPr>
            <a:r>
              <a:rPr lang="en-US" altLang="en-US" dirty="0"/>
              <a:t>We learn this through practical theology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6451-F5C9-CCFD-DCB2-85CFFBD92A74}"/>
              </a:ext>
            </a:extLst>
          </p:cNvPr>
          <p:cNvSpPr>
            <a:spLocks noGrp="1"/>
          </p:cNvSpPr>
          <p:nvPr>
            <p:ph type="title"/>
          </p:nvPr>
        </p:nvSpPr>
        <p:spPr/>
        <p:txBody>
          <a:bodyPr/>
          <a:lstStyle/>
          <a:p>
            <a:r>
              <a:rPr lang="en-US" dirty="0">
                <a:solidFill>
                  <a:schemeClr val="accent4"/>
                </a:solidFill>
              </a:rPr>
              <a:t>Content of Christian Practical Theology Interventions</a:t>
            </a:r>
          </a:p>
        </p:txBody>
      </p:sp>
      <p:sp>
        <p:nvSpPr>
          <p:cNvPr id="3" name="Content Placeholder 2">
            <a:extLst>
              <a:ext uri="{FF2B5EF4-FFF2-40B4-BE49-F238E27FC236}">
                <a16:creationId xmlns:a16="http://schemas.microsoft.com/office/drawing/2014/main" id="{3781DBE6-3E53-FD8B-5E96-E2DBE0B1D53B}"/>
              </a:ext>
            </a:extLst>
          </p:cNvPr>
          <p:cNvSpPr>
            <a:spLocks noGrp="1"/>
          </p:cNvSpPr>
          <p:nvPr>
            <p:ph idx="1"/>
          </p:nvPr>
        </p:nvSpPr>
        <p:spPr>
          <a:xfrm>
            <a:off x="0" y="2209800"/>
            <a:ext cx="9144000" cy="4648200"/>
          </a:xfrm>
        </p:spPr>
        <p:txBody>
          <a:bodyPr/>
          <a:lstStyle/>
          <a:p>
            <a:r>
              <a:rPr lang="en-US" sz="2000" dirty="0"/>
              <a:t>Pray: for the offender, for God’s help in your forgiveness efforts, for God’s power in forgiving, for justice, for divine justice, for discernment, for the intervention of the Holy Spirit</a:t>
            </a:r>
          </a:p>
          <a:p>
            <a:r>
              <a:rPr lang="en-US" sz="2000" dirty="0"/>
              <a:t>Seek: Scripture, models from local congregation, people you know, Scripture, history</a:t>
            </a:r>
          </a:p>
          <a:p>
            <a:r>
              <a:rPr lang="en-US" sz="2000" dirty="0"/>
              <a:t>Restraint: Relinquish the offense to God, tolerate the injustice, forbear, accept and move on</a:t>
            </a:r>
          </a:p>
          <a:p>
            <a:r>
              <a:rPr lang="en-US" sz="2000" dirty="0"/>
              <a:t>Count your blessings: Find benefits to you for forgiving</a:t>
            </a:r>
          </a:p>
          <a:p>
            <a:r>
              <a:rPr lang="en-US" sz="2000" dirty="0"/>
              <a:t>Encourage: God forgives us first, Tell or imply that God requires decisional forgiveness from us (so that God will forgive us)</a:t>
            </a:r>
          </a:p>
          <a:p>
            <a:r>
              <a:rPr lang="en-US" sz="2000" dirty="0"/>
              <a:t>Use God’s general revelation (science, philosophy, clinical science, arts, humanities)</a:t>
            </a:r>
          </a:p>
          <a:p>
            <a:endParaRPr lang="en-US" sz="2000" dirty="0"/>
          </a:p>
          <a:p>
            <a:r>
              <a:rPr lang="en-US" sz="2000" dirty="0"/>
              <a:t>USE ANY or ALL (They take time)</a:t>
            </a:r>
          </a:p>
        </p:txBody>
      </p:sp>
    </p:spTree>
    <p:extLst>
      <p:ext uri="{BB962C8B-B14F-4D97-AF65-F5344CB8AC3E}">
        <p14:creationId xmlns:p14="http://schemas.microsoft.com/office/powerpoint/2010/main" val="1299332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BFA9CD23-2F64-E412-5584-18912DABBDC1}"/>
              </a:ext>
            </a:extLst>
          </p:cNvPr>
          <p:cNvSpPr>
            <a:spLocks noGrp="1" noChangeArrowheads="1"/>
          </p:cNvSpPr>
          <p:nvPr>
            <p:ph type="title"/>
          </p:nvPr>
        </p:nvSpPr>
        <p:spPr>
          <a:xfrm>
            <a:off x="0" y="228600"/>
            <a:ext cx="8686800" cy="609600"/>
          </a:xfrm>
        </p:spPr>
        <p:txBody>
          <a:bodyPr/>
          <a:lstStyle/>
          <a:p>
            <a:r>
              <a:rPr lang="en-US" altLang="en-US"/>
              <a:t>Practical Implications</a:t>
            </a:r>
          </a:p>
        </p:txBody>
      </p:sp>
      <p:sp>
        <p:nvSpPr>
          <p:cNvPr id="27651" name="Content Placeholder 2">
            <a:extLst>
              <a:ext uri="{FF2B5EF4-FFF2-40B4-BE49-F238E27FC236}">
                <a16:creationId xmlns:a16="http://schemas.microsoft.com/office/drawing/2014/main" id="{5B22729A-87FF-B83A-FF74-60DFAF886D83}"/>
              </a:ext>
            </a:extLst>
          </p:cNvPr>
          <p:cNvSpPr>
            <a:spLocks noGrp="1" noChangeArrowheads="1"/>
          </p:cNvSpPr>
          <p:nvPr>
            <p:ph idx="1"/>
          </p:nvPr>
        </p:nvSpPr>
        <p:spPr>
          <a:xfrm>
            <a:off x="0" y="2514600"/>
            <a:ext cx="9144000" cy="4419600"/>
          </a:xfrm>
        </p:spPr>
        <p:txBody>
          <a:bodyPr/>
          <a:lstStyle/>
          <a:p>
            <a:r>
              <a:rPr lang="en-US" altLang="en-US" dirty="0"/>
              <a:t>To practice forgiveness YOURSELF or teach to YOUR CLIENTS, </a:t>
            </a:r>
          </a:p>
          <a:p>
            <a:r>
              <a:rPr lang="en-US" altLang="en-US" sz="4400" dirty="0"/>
              <a:t>you must </a:t>
            </a:r>
            <a:r>
              <a:rPr lang="en-US" altLang="en-US" sz="4400" b="1" dirty="0"/>
              <a:t>spend time on it</a:t>
            </a:r>
            <a:r>
              <a:rPr lang="en-US" altLang="en-US" sz="4400" dirty="0"/>
              <a:t> while using tried and true (evidence-based) methods.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69C5-DD11-DF0E-1260-D3EA11FBCFA8}"/>
              </a:ext>
            </a:extLst>
          </p:cNvPr>
          <p:cNvSpPr>
            <a:spLocks noGrp="1"/>
          </p:cNvSpPr>
          <p:nvPr>
            <p:ph type="title"/>
          </p:nvPr>
        </p:nvSpPr>
        <p:spPr/>
        <p:txBody>
          <a:bodyPr/>
          <a:lstStyle/>
          <a:p>
            <a:r>
              <a:rPr lang="en-US" dirty="0"/>
              <a:t>To Preach (or Speak) Effectively about Forgiveness</a:t>
            </a:r>
          </a:p>
        </p:txBody>
      </p:sp>
      <p:sp>
        <p:nvSpPr>
          <p:cNvPr id="3" name="Content Placeholder 2">
            <a:extLst>
              <a:ext uri="{FF2B5EF4-FFF2-40B4-BE49-F238E27FC236}">
                <a16:creationId xmlns:a16="http://schemas.microsoft.com/office/drawing/2014/main" id="{F17A0EBC-38B0-9239-94BC-BBDA467523C5}"/>
              </a:ext>
            </a:extLst>
          </p:cNvPr>
          <p:cNvSpPr>
            <a:spLocks noGrp="1"/>
          </p:cNvSpPr>
          <p:nvPr>
            <p:ph idx="1"/>
          </p:nvPr>
        </p:nvSpPr>
        <p:spPr>
          <a:xfrm>
            <a:off x="0" y="2209800"/>
            <a:ext cx="9144000" cy="4648200"/>
          </a:xfrm>
        </p:spPr>
        <p:txBody>
          <a:bodyPr/>
          <a:lstStyle/>
          <a:p>
            <a:pPr marL="0" indent="0">
              <a:buNone/>
            </a:pPr>
            <a:r>
              <a:rPr lang="en-US" altLang="en-US" sz="3600" dirty="0"/>
              <a:t>Three things make sermons more effective: </a:t>
            </a:r>
          </a:p>
          <a:p>
            <a:r>
              <a:rPr lang="en-US" altLang="en-US" sz="3600" dirty="0"/>
              <a:t>(1) recount benefits of forgiving to you and your offender; </a:t>
            </a:r>
          </a:p>
          <a:p>
            <a:r>
              <a:rPr lang="en-US" altLang="en-US" sz="3600" dirty="0"/>
              <a:t>(2) direct people to DIY workbooks or groups; </a:t>
            </a:r>
          </a:p>
          <a:p>
            <a:r>
              <a:rPr lang="en-US" altLang="en-US" sz="3600" dirty="0"/>
              <a:t>(3) discuss prayer, empowerment by God, visualizing, relying on God.</a:t>
            </a:r>
          </a:p>
          <a:p>
            <a:endParaRPr lang="en-US" dirty="0"/>
          </a:p>
        </p:txBody>
      </p:sp>
    </p:spTree>
    <p:extLst>
      <p:ext uri="{BB962C8B-B14F-4D97-AF65-F5344CB8AC3E}">
        <p14:creationId xmlns:p14="http://schemas.microsoft.com/office/powerpoint/2010/main" val="1270405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704B-E73C-AEC7-AE6D-7A13208C93CE}"/>
              </a:ext>
            </a:extLst>
          </p:cNvPr>
          <p:cNvSpPr>
            <a:spLocks noGrp="1"/>
          </p:cNvSpPr>
          <p:nvPr>
            <p:ph type="title"/>
          </p:nvPr>
        </p:nvSpPr>
        <p:spPr/>
        <p:txBody>
          <a:bodyPr/>
          <a:lstStyle/>
          <a:p>
            <a:r>
              <a:rPr lang="en-US" dirty="0"/>
              <a:t>Forgiveness Interventions</a:t>
            </a:r>
          </a:p>
        </p:txBody>
      </p:sp>
      <p:sp>
        <p:nvSpPr>
          <p:cNvPr id="3" name="Content Placeholder 2">
            <a:extLst>
              <a:ext uri="{FF2B5EF4-FFF2-40B4-BE49-F238E27FC236}">
                <a16:creationId xmlns:a16="http://schemas.microsoft.com/office/drawing/2014/main" id="{28C3345F-1CB7-F371-3C86-7D789B98C975}"/>
              </a:ext>
            </a:extLst>
          </p:cNvPr>
          <p:cNvSpPr>
            <a:spLocks noGrp="1"/>
          </p:cNvSpPr>
          <p:nvPr>
            <p:ph idx="1"/>
          </p:nvPr>
        </p:nvSpPr>
        <p:spPr>
          <a:xfrm>
            <a:off x="0" y="2286000"/>
            <a:ext cx="9144000" cy="4572000"/>
          </a:xfrm>
          <a:solidFill>
            <a:schemeClr val="tx1">
              <a:lumMod val="20000"/>
              <a:lumOff val="80000"/>
            </a:schemeClr>
          </a:solidFill>
        </p:spPr>
        <p:txBody>
          <a:bodyPr/>
          <a:lstStyle/>
          <a:p>
            <a:pPr marL="0" indent="0">
              <a:buNone/>
            </a:pPr>
            <a:endParaRPr lang="en-US" sz="1800" dirty="0"/>
          </a:p>
        </p:txBody>
      </p:sp>
    </p:spTree>
    <p:extLst>
      <p:ext uri="{BB962C8B-B14F-4D97-AF65-F5344CB8AC3E}">
        <p14:creationId xmlns:p14="http://schemas.microsoft.com/office/powerpoint/2010/main" val="3131415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B63BD75-F762-AA6E-03D9-DFF45AB4E6DA}"/>
              </a:ext>
            </a:extLst>
          </p:cNvPr>
          <p:cNvSpPr>
            <a:spLocks noGrp="1" noChangeArrowheads="1"/>
          </p:cNvSpPr>
          <p:nvPr>
            <p:ph type="title"/>
          </p:nvPr>
        </p:nvSpPr>
        <p:spPr>
          <a:xfrm>
            <a:off x="76200" y="76200"/>
            <a:ext cx="8991600" cy="1028700"/>
          </a:xfrm>
        </p:spPr>
        <p:txBody>
          <a:bodyPr/>
          <a:lstStyle/>
          <a:p>
            <a:pPr eaLnBrk="1" hangingPunct="1"/>
            <a:r>
              <a:rPr lang="en-US" altLang="en-US" dirty="0">
                <a:solidFill>
                  <a:schemeClr val="accent4"/>
                </a:solidFill>
              </a:rPr>
              <a:t>Developments in Helping Others Forgive: 1990 to 2013</a:t>
            </a:r>
          </a:p>
        </p:txBody>
      </p:sp>
      <p:sp>
        <p:nvSpPr>
          <p:cNvPr id="26627" name="Content Placeholder 2">
            <a:extLst>
              <a:ext uri="{FF2B5EF4-FFF2-40B4-BE49-F238E27FC236}">
                <a16:creationId xmlns:a16="http://schemas.microsoft.com/office/drawing/2014/main" id="{2ED2EFC5-4F94-0EB5-65D3-38CB72F0652D}"/>
              </a:ext>
            </a:extLst>
          </p:cNvPr>
          <p:cNvSpPr>
            <a:spLocks noGrp="1" noChangeArrowheads="1"/>
          </p:cNvSpPr>
          <p:nvPr>
            <p:ph idx="1"/>
          </p:nvPr>
        </p:nvSpPr>
        <p:spPr>
          <a:xfrm>
            <a:off x="0" y="842962"/>
            <a:ext cx="9067800" cy="1204913"/>
          </a:xfrm>
        </p:spPr>
        <p:txBody>
          <a:bodyPr/>
          <a:lstStyle/>
          <a:p>
            <a:pPr eaLnBrk="1" hangingPunct="1"/>
            <a:r>
              <a:rPr lang="en-US" altLang="en-US" dirty="0"/>
              <a:t>Meta-Analysis of Interventions (k=</a:t>
            </a:r>
            <a:r>
              <a:rPr lang="en-US" sz="2800" dirty="0"/>
              <a:t>54; k = 53 Pre-post means; 41-Pre-Follow means.</a:t>
            </a:r>
            <a:endParaRPr lang="en-US" altLang="en-US" dirty="0"/>
          </a:p>
        </p:txBody>
      </p:sp>
      <p:pic>
        <p:nvPicPr>
          <p:cNvPr id="26628" name="Picture 3">
            <a:extLst>
              <a:ext uri="{FF2B5EF4-FFF2-40B4-BE49-F238E27FC236}">
                <a16:creationId xmlns:a16="http://schemas.microsoft.com/office/drawing/2014/main" id="{282153DA-9CB7-67D9-6D19-6A6E06C1D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57" t="15666" r="26303" b="23827"/>
          <a:stretch>
            <a:fillRect/>
          </a:stretch>
        </p:blipFill>
        <p:spPr bwMode="auto">
          <a:xfrm>
            <a:off x="5135770" y="1524000"/>
            <a:ext cx="4008229"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0580758-5653-5F54-56CB-624BD1EA5B7D}"/>
              </a:ext>
            </a:extLst>
          </p:cNvPr>
          <p:cNvSpPr txBox="1"/>
          <p:nvPr/>
        </p:nvSpPr>
        <p:spPr>
          <a:xfrm>
            <a:off x="-1" y="2971800"/>
            <a:ext cx="5715001" cy="2308324"/>
          </a:xfrm>
          <a:prstGeom prst="rect">
            <a:avLst/>
          </a:prstGeom>
          <a:solidFill>
            <a:schemeClr val="tx1">
              <a:lumMod val="20000"/>
              <a:lumOff val="80000"/>
            </a:schemeClr>
          </a:solidFill>
        </p:spPr>
        <p:txBody>
          <a:bodyPr wrap="square">
            <a:spAutoFit/>
          </a:bodyPr>
          <a:lstStyle/>
          <a:p>
            <a:pPr>
              <a:defRPr/>
            </a:pPr>
            <a:r>
              <a:rPr lang="en-US" b="1" dirty="0">
                <a:solidFill>
                  <a:srgbClr val="FF0000"/>
                </a:solidFill>
                <a:latin typeface="Arial" charset="0"/>
              </a:rPr>
              <a:t>Take Home These Four Findings: </a:t>
            </a:r>
          </a:p>
          <a:p>
            <a:pPr>
              <a:defRPr/>
            </a:pPr>
            <a:r>
              <a:rPr lang="en-US" b="1" dirty="0">
                <a:solidFill>
                  <a:schemeClr val="accent4"/>
                </a:solidFill>
                <a:latin typeface="Arial" charset="0"/>
              </a:rPr>
              <a:t>(1) REACH Forgiveness (k=18) and Process model (k=21) each equal in use to all others (k=14); </a:t>
            </a:r>
          </a:p>
          <a:p>
            <a:pPr>
              <a:defRPr/>
            </a:pPr>
            <a:r>
              <a:rPr lang="en-US" b="1" dirty="0">
                <a:solidFill>
                  <a:schemeClr val="accent4"/>
                </a:solidFill>
                <a:latin typeface="Arial" charset="0"/>
              </a:rPr>
              <a:t>(2) all equally effective per hour; </a:t>
            </a:r>
          </a:p>
          <a:p>
            <a:pPr>
              <a:defRPr/>
            </a:pPr>
            <a:r>
              <a:rPr lang="en-US" b="1" dirty="0">
                <a:solidFill>
                  <a:schemeClr val="accent4"/>
                </a:solidFill>
                <a:latin typeface="Arial" charset="0"/>
              </a:rPr>
              <a:t>(3) the more time you spend trying, the more you’ll forgive (linear dose-response relationship); </a:t>
            </a:r>
          </a:p>
          <a:p>
            <a:pPr>
              <a:defRPr/>
            </a:pPr>
            <a:r>
              <a:rPr lang="en-US" b="1" dirty="0">
                <a:solidFill>
                  <a:schemeClr val="accent4"/>
                </a:solidFill>
                <a:latin typeface="Arial" charset="0"/>
              </a:rPr>
              <a:t>(4) you not only increase forgiveness, but also hope, and decrease both depression and anxiety.</a:t>
            </a:r>
          </a:p>
        </p:txBody>
      </p:sp>
      <p:sp>
        <p:nvSpPr>
          <p:cNvPr id="26630" name="TextBox 2">
            <a:extLst>
              <a:ext uri="{FF2B5EF4-FFF2-40B4-BE49-F238E27FC236}">
                <a16:creationId xmlns:a16="http://schemas.microsoft.com/office/drawing/2014/main" id="{3B7B0899-2084-FE2E-D925-1E250A710396}"/>
              </a:ext>
            </a:extLst>
          </p:cNvPr>
          <p:cNvSpPr txBox="1">
            <a:spLocks noChangeArrowheads="1"/>
          </p:cNvSpPr>
          <p:nvPr/>
        </p:nvSpPr>
        <p:spPr bwMode="auto">
          <a:xfrm>
            <a:off x="6019800" y="1933575"/>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en-US" altLang="en-US" sz="1800">
                <a:cs typeface="Arial" panose="020B0604020202020204" pitchFamily="34" charset="0"/>
              </a:rPr>
              <a:t>2014, JCCP</a:t>
            </a:r>
          </a:p>
        </p:txBody>
      </p:sp>
      <p:sp>
        <p:nvSpPr>
          <p:cNvPr id="26631" name="TextBox 2">
            <a:extLst>
              <a:ext uri="{FF2B5EF4-FFF2-40B4-BE49-F238E27FC236}">
                <a16:creationId xmlns:a16="http://schemas.microsoft.com/office/drawing/2014/main" id="{4CA46F52-18EB-0B74-0701-348973D2B86A}"/>
              </a:ext>
            </a:extLst>
          </p:cNvPr>
          <p:cNvSpPr txBox="1">
            <a:spLocks noChangeArrowheads="1"/>
          </p:cNvSpPr>
          <p:nvPr/>
        </p:nvSpPr>
        <p:spPr bwMode="auto">
          <a:xfrm>
            <a:off x="0" y="6015038"/>
            <a:ext cx="899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en-US" altLang="en-US" sz="1800">
                <a:cs typeface="Arial" panose="020B0604020202020204" pitchFamily="34" charset="0"/>
              </a:rPr>
              <a:t>Wade, N. G., Hoyt, W. T., Kidwell, J. E. M., &amp; Worthington, E. L., Jr. (2014). Efficacy of psychotherapeutic interventions to promote forgiveness: A meta-analysis. </a:t>
            </a:r>
            <a:r>
              <a:rPr lang="en-US" altLang="en-US" sz="1800" i="1">
                <a:cs typeface="Arial" panose="020B0604020202020204" pitchFamily="34" charset="0"/>
              </a:rPr>
              <a:t>Journal of Consulting and Clinical Psychology, 82</a:t>
            </a:r>
            <a:r>
              <a:rPr lang="en-US" altLang="en-US" sz="1800">
                <a:cs typeface="Arial" panose="020B0604020202020204" pitchFamily="34" charset="0"/>
              </a:rPr>
              <a:t>(1), 154-170.</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6675CE61-D701-951B-6CCC-4D17CED35F7B}"/>
                  </a:ext>
                </a:extLst>
              </p14:cNvPr>
              <p14:cNvContentPartPr/>
              <p14:nvPr/>
            </p14:nvContentPartPr>
            <p14:xfrm>
              <a:off x="5594783" y="4056794"/>
              <a:ext cx="713880" cy="345240"/>
            </p14:xfrm>
          </p:contentPart>
        </mc:Choice>
        <mc:Fallback xmlns="">
          <p:pic>
            <p:nvPicPr>
              <p:cNvPr id="4" name="Ink 3">
                <a:extLst>
                  <a:ext uri="{FF2B5EF4-FFF2-40B4-BE49-F238E27FC236}">
                    <a16:creationId xmlns:a16="http://schemas.microsoft.com/office/drawing/2014/main" id="{6675CE61-D701-951B-6CCC-4D17CED35F7B}"/>
                  </a:ext>
                </a:extLst>
              </p:cNvPr>
              <p:cNvPicPr/>
              <p:nvPr/>
            </p:nvPicPr>
            <p:blipFill>
              <a:blip r:embed="rId4"/>
              <a:stretch>
                <a:fillRect/>
              </a:stretch>
            </p:blipFill>
            <p:spPr>
              <a:xfrm>
                <a:off x="5570663" y="4032674"/>
                <a:ext cx="761400" cy="392760"/>
              </a:xfrm>
              <a:prstGeom prst="rect">
                <a:avLst/>
              </a:prstGeom>
            </p:spPr>
          </p:pic>
        </mc:Fallback>
      </mc:AlternateContent>
      <p:sp>
        <p:nvSpPr>
          <p:cNvPr id="26633" name="TextBox 4">
            <a:extLst>
              <a:ext uri="{FF2B5EF4-FFF2-40B4-BE49-F238E27FC236}">
                <a16:creationId xmlns:a16="http://schemas.microsoft.com/office/drawing/2014/main" id="{AFCBAFB4-849C-2B55-CC79-569857341486}"/>
              </a:ext>
            </a:extLst>
          </p:cNvPr>
          <p:cNvSpPr txBox="1">
            <a:spLocks noChangeArrowheads="1"/>
          </p:cNvSpPr>
          <p:nvPr/>
        </p:nvSpPr>
        <p:spPr bwMode="auto">
          <a:xfrm>
            <a:off x="5942098" y="3161445"/>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dirty="0">
                <a:solidFill>
                  <a:srgbClr val="FF0000"/>
                </a:solidFill>
              </a:rPr>
              <a:t>Mean ES = 0.56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5B966A7-6530-CD5D-2C20-077187403D94}"/>
              </a:ext>
            </a:extLst>
          </p:cNvPr>
          <p:cNvSpPr>
            <a:spLocks noGrp="1" noChangeArrowheads="1"/>
          </p:cNvSpPr>
          <p:nvPr>
            <p:ph type="title"/>
          </p:nvPr>
        </p:nvSpPr>
        <p:spPr>
          <a:xfrm>
            <a:off x="152400" y="228600"/>
            <a:ext cx="8839200" cy="1143000"/>
          </a:xfrm>
        </p:spPr>
        <p:txBody>
          <a:bodyPr/>
          <a:lstStyle/>
          <a:p>
            <a:r>
              <a:rPr lang="en-US" altLang="en-US"/>
              <a:t>REACH Forgiveness</a:t>
            </a:r>
          </a:p>
        </p:txBody>
      </p:sp>
      <p:sp>
        <p:nvSpPr>
          <p:cNvPr id="22531" name="Content Placeholder 2">
            <a:extLst>
              <a:ext uri="{FF2B5EF4-FFF2-40B4-BE49-F238E27FC236}">
                <a16:creationId xmlns:a16="http://schemas.microsoft.com/office/drawing/2014/main" id="{928B1E3A-9698-41C9-E921-8CE2A41CC7A4}"/>
              </a:ext>
            </a:extLst>
          </p:cNvPr>
          <p:cNvSpPr>
            <a:spLocks noGrp="1" noChangeArrowheads="1"/>
          </p:cNvSpPr>
          <p:nvPr>
            <p:ph idx="1"/>
          </p:nvPr>
        </p:nvSpPr>
        <p:spPr>
          <a:solidFill>
            <a:schemeClr val="accent4">
              <a:lumMod val="25000"/>
              <a:lumOff val="75000"/>
            </a:schemeClr>
          </a:solidFill>
        </p:spPr>
        <p:txBody>
          <a:bodyPr/>
          <a:lstStyle/>
          <a:p>
            <a:r>
              <a:rPr lang="en-US" altLang="en-US" sz="4000" dirty="0"/>
              <a:t>A method developed to be consistent with Christian beliefs and values and demonstrated to be helpful through science.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4F95-5955-671A-8207-F67F0A481110}"/>
              </a:ext>
            </a:extLst>
          </p:cNvPr>
          <p:cNvSpPr>
            <a:spLocks noGrp="1"/>
          </p:cNvSpPr>
          <p:nvPr>
            <p:ph type="title"/>
          </p:nvPr>
        </p:nvSpPr>
        <p:spPr/>
        <p:txBody>
          <a:bodyPr/>
          <a:lstStyle/>
          <a:p>
            <a:r>
              <a:rPr lang="en-US" dirty="0"/>
              <a:t>Objectives of the Talk</a:t>
            </a:r>
          </a:p>
        </p:txBody>
      </p:sp>
      <p:sp>
        <p:nvSpPr>
          <p:cNvPr id="3" name="Content Placeholder 2">
            <a:extLst>
              <a:ext uri="{FF2B5EF4-FFF2-40B4-BE49-F238E27FC236}">
                <a16:creationId xmlns:a16="http://schemas.microsoft.com/office/drawing/2014/main" id="{425524E5-09C0-AB98-D1B6-5CF27F2B1D06}"/>
              </a:ext>
            </a:extLst>
          </p:cNvPr>
          <p:cNvSpPr>
            <a:spLocks noGrp="1"/>
          </p:cNvSpPr>
          <p:nvPr>
            <p:ph idx="1"/>
          </p:nvPr>
        </p:nvSpPr>
        <p:spPr>
          <a:xfrm>
            <a:off x="0" y="2209800"/>
            <a:ext cx="9144000" cy="4572000"/>
          </a:xfrm>
          <a:solidFill>
            <a:schemeClr val="tx1">
              <a:lumMod val="20000"/>
              <a:lumOff val="80000"/>
            </a:schemeClr>
          </a:solidFill>
        </p:spPr>
        <p:txBody>
          <a:bodyPr/>
          <a:lstStyle/>
          <a:p>
            <a:pPr marL="0" indent="0">
              <a:buNone/>
            </a:pPr>
            <a:r>
              <a:rPr lang="en-US" dirty="0"/>
              <a:t>By the end of this preconference workshop, the attendee will be able to:</a:t>
            </a:r>
          </a:p>
          <a:p>
            <a:r>
              <a:rPr lang="en-US" dirty="0"/>
              <a:t>Use at least three psychological models to promote forgiveness in session or as an adjunct to psychotherapy</a:t>
            </a:r>
          </a:p>
          <a:p>
            <a:r>
              <a:rPr lang="en-US" dirty="0"/>
              <a:t>Incorporate at least five techniques/methods for promoting forgiveness into their repertoire of interventions</a:t>
            </a:r>
          </a:p>
          <a:p>
            <a:r>
              <a:rPr lang="en-US" dirty="0"/>
              <a:t>Use similarities among forgiveness models to design their own intervention to promote forgiveness</a:t>
            </a:r>
          </a:p>
          <a:p>
            <a:endParaRPr lang="en-US" dirty="0"/>
          </a:p>
        </p:txBody>
      </p:sp>
    </p:spTree>
    <p:extLst>
      <p:ext uri="{BB962C8B-B14F-4D97-AF65-F5344CB8AC3E}">
        <p14:creationId xmlns:p14="http://schemas.microsoft.com/office/powerpoint/2010/main" val="2886464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A3C139B-4832-6E9E-B66C-92F40171278B}"/>
              </a:ext>
            </a:extLst>
          </p:cNvPr>
          <p:cNvSpPr>
            <a:spLocks noGrp="1" noChangeArrowheads="1"/>
          </p:cNvSpPr>
          <p:nvPr>
            <p:ph type="title"/>
          </p:nvPr>
        </p:nvSpPr>
        <p:spPr>
          <a:xfrm>
            <a:off x="0" y="0"/>
            <a:ext cx="7010400" cy="2219326"/>
          </a:xfrm>
        </p:spPr>
        <p:txBody>
          <a:bodyPr/>
          <a:lstStyle/>
          <a:p>
            <a:pPr eaLnBrk="1" hangingPunct="1">
              <a:defRPr/>
            </a:pPr>
            <a:r>
              <a:rPr lang="en-US" altLang="en-US" dirty="0">
                <a:solidFill>
                  <a:schemeClr val="accent4"/>
                </a:solidFill>
              </a:rPr>
              <a:t>5 Steps to REACH Emotional Forgiveness —“Core” of the method—plus Decision to Forgive</a:t>
            </a:r>
          </a:p>
        </p:txBody>
      </p:sp>
      <p:sp>
        <p:nvSpPr>
          <p:cNvPr id="38915" name="Rectangle 3">
            <a:extLst>
              <a:ext uri="{FF2B5EF4-FFF2-40B4-BE49-F238E27FC236}">
                <a16:creationId xmlns:a16="http://schemas.microsoft.com/office/drawing/2014/main" id="{4461BD08-D3F0-0150-CD1A-61D56460A500}"/>
              </a:ext>
            </a:extLst>
          </p:cNvPr>
          <p:cNvSpPr>
            <a:spLocks noGrp="1" noChangeArrowheads="1"/>
          </p:cNvSpPr>
          <p:nvPr>
            <p:ph type="body" idx="1"/>
          </p:nvPr>
        </p:nvSpPr>
        <p:spPr>
          <a:xfrm>
            <a:off x="76200" y="3124200"/>
            <a:ext cx="8915400" cy="3733800"/>
          </a:xfrm>
        </p:spPr>
        <p:txBody>
          <a:bodyPr/>
          <a:lstStyle/>
          <a:p>
            <a:pPr eaLnBrk="1" hangingPunct="1">
              <a:buFontTx/>
              <a:buNone/>
            </a:pPr>
            <a:r>
              <a:rPr lang="en-US" altLang="en-US" b="1" dirty="0"/>
              <a:t>R=Recall the Hurt</a:t>
            </a:r>
          </a:p>
          <a:p>
            <a:pPr eaLnBrk="1" hangingPunct="1">
              <a:buFontTx/>
              <a:buNone/>
            </a:pPr>
            <a:r>
              <a:rPr lang="en-US" altLang="en-US" b="1" dirty="0"/>
              <a:t>E=Empathize (Sympathize, feel Compassion for, Love) the Transgressor</a:t>
            </a:r>
          </a:p>
          <a:p>
            <a:pPr eaLnBrk="1" hangingPunct="1">
              <a:buFontTx/>
              <a:buNone/>
            </a:pPr>
            <a:r>
              <a:rPr lang="en-US" altLang="en-US" b="1" dirty="0"/>
              <a:t>A=give an Altruistic Gift of Forgiveness</a:t>
            </a:r>
          </a:p>
          <a:p>
            <a:pPr eaLnBrk="1" hangingPunct="1">
              <a:buFontTx/>
              <a:buNone/>
            </a:pPr>
            <a:r>
              <a:rPr lang="en-US" altLang="en-US" b="1" dirty="0"/>
              <a:t>C=Commit to the Emotional Forgiveness One Experienced</a:t>
            </a:r>
          </a:p>
          <a:p>
            <a:pPr eaLnBrk="1" hangingPunct="1">
              <a:buFontTx/>
              <a:buNone/>
            </a:pPr>
            <a:r>
              <a:rPr lang="en-US" altLang="en-US" b="1" dirty="0"/>
              <a:t>H=Hold on to Forgiveness When Doubts Arise</a:t>
            </a:r>
          </a:p>
          <a:p>
            <a:pPr eaLnBrk="1" hangingPunct="1">
              <a:buFontTx/>
              <a:buNone/>
            </a:pPr>
            <a:r>
              <a:rPr lang="en-US" altLang="en-US" b="1" dirty="0"/>
              <a:t>Decision to Forgive</a:t>
            </a:r>
          </a:p>
        </p:txBody>
      </p:sp>
      <p:sp>
        <p:nvSpPr>
          <p:cNvPr id="38916" name="TextBox 1">
            <a:extLst>
              <a:ext uri="{FF2B5EF4-FFF2-40B4-BE49-F238E27FC236}">
                <a16:creationId xmlns:a16="http://schemas.microsoft.com/office/drawing/2014/main" id="{86E1445F-3E2C-B852-6220-98CBD2FCC6E4}"/>
              </a:ext>
            </a:extLst>
          </p:cNvPr>
          <p:cNvSpPr txBox="1">
            <a:spLocks noChangeArrowheads="1"/>
          </p:cNvSpPr>
          <p:nvPr/>
        </p:nvSpPr>
        <p:spPr bwMode="auto">
          <a:xfrm>
            <a:off x="6781800" y="76200"/>
            <a:ext cx="2286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2000" b="1" dirty="0">
                <a:cs typeface="Arial" panose="020B0604020202020204" pitchFamily="34" charset="0"/>
              </a:rPr>
              <a:t>These five steps are the external FORMS of forgiveness. The action happens within you.</a:t>
            </a:r>
          </a:p>
        </p:txBody>
      </p:sp>
      <p:sp>
        <p:nvSpPr>
          <p:cNvPr id="38917" name="Rectangle 5">
            <a:extLst>
              <a:ext uri="{FF2B5EF4-FFF2-40B4-BE49-F238E27FC236}">
                <a16:creationId xmlns:a16="http://schemas.microsoft.com/office/drawing/2014/main" id="{539F4AC0-1DF2-9E2E-4EB1-08A2EC329123}"/>
              </a:ext>
            </a:extLst>
          </p:cNvPr>
          <p:cNvSpPr>
            <a:spLocks noChangeArrowheads="1"/>
          </p:cNvSpPr>
          <p:nvPr/>
        </p:nvSpPr>
        <p:spPr bwMode="auto">
          <a:xfrm>
            <a:off x="76200" y="2302431"/>
            <a:ext cx="8915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Char char="•"/>
              <a:tabLst>
                <a:tab pos="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3200">
                <a:solidFill>
                  <a:schemeClr val="tx1"/>
                </a:solidFill>
                <a:latin typeface="Arial" panose="020B0604020202020204" pitchFamily="34" charset="0"/>
              </a:defRPr>
            </a:lvl1pPr>
            <a:lvl2pPr marL="742950" indent="-285750">
              <a:spcBef>
                <a:spcPct val="20000"/>
              </a:spcBef>
              <a:buChar char="–"/>
              <a:tabLst>
                <a:tab pos="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800">
                <a:solidFill>
                  <a:schemeClr val="tx1"/>
                </a:solidFill>
                <a:latin typeface="Arial" panose="020B0604020202020204" pitchFamily="34" charset="0"/>
              </a:defRPr>
            </a:lvl2pPr>
            <a:lvl3pPr marL="1143000" indent="-228600">
              <a:spcBef>
                <a:spcPct val="20000"/>
              </a:spcBef>
              <a:buClr>
                <a:schemeClr val="tx2"/>
              </a:buClr>
              <a:buChar char="•"/>
              <a:tabLst>
                <a:tab pos="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400">
                <a:solidFill>
                  <a:schemeClr val="tx1"/>
                </a:solidFill>
                <a:latin typeface="Arial" panose="020B0604020202020204" pitchFamily="34" charset="0"/>
              </a:defRPr>
            </a:lvl3pPr>
            <a:lvl4pPr marL="1600200" indent="-228600">
              <a:spcBef>
                <a:spcPct val="20000"/>
              </a:spcBef>
              <a:buChar char="–"/>
              <a:tabLst>
                <a:tab pos="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4pPr>
            <a:lvl5pPr marL="2057400" indent="-228600">
              <a:spcBef>
                <a:spcPct val="20000"/>
              </a:spcBef>
              <a:buClr>
                <a:schemeClr val="tx2"/>
              </a:buClr>
              <a:buChar char="•"/>
              <a:tabLst>
                <a:tab pos="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tabLst>
                <a:tab pos="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tabLst>
                <a:tab pos="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tabLst>
                <a:tab pos="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tabLst>
                <a:tab pos="0" algn="l"/>
                <a:tab pos="381000" algn="l"/>
                <a:tab pos="762000" algn="l"/>
                <a:tab pos="1219200" algn="l"/>
                <a:tab pos="1524000" algn="l"/>
                <a:tab pos="1905000" algn="l"/>
                <a:tab pos="2286000" algn="l"/>
                <a:tab pos="2514600" algn="l"/>
                <a:tab pos="2667000" algn="l"/>
                <a:tab pos="3048000" algn="l"/>
                <a:tab pos="3429000" algn="l"/>
                <a:tab pos="3810000" algn="l"/>
                <a:tab pos="4191000" algn="l"/>
                <a:tab pos="4572000" algn="l"/>
                <a:tab pos="4953000" algn="l"/>
                <a:tab pos="5334000" algn="l"/>
                <a:tab pos="5715000" algn="l"/>
                <a:tab pos="6096000" algn="l"/>
              </a:tabLst>
              <a:defRPr sz="2000">
                <a:solidFill>
                  <a:schemeClr val="tx1"/>
                </a:solidFill>
                <a:latin typeface="Arial" panose="020B0604020202020204" pitchFamily="34" charset="0"/>
              </a:defRPr>
            </a:lvl9pPr>
          </a:lstStyle>
          <a:p>
            <a:pPr>
              <a:spcBef>
                <a:spcPct val="0"/>
              </a:spcBef>
              <a:buClrTx/>
              <a:buFontTx/>
              <a:buNone/>
            </a:pPr>
            <a:r>
              <a:rPr lang="en-US" altLang="en-US" sz="1400" dirty="0">
                <a:latin typeface="Times New Roman" panose="02020603050405020304" pitchFamily="18" charset="0"/>
                <a:cs typeface="Times New Roman" panose="02020603050405020304" pitchFamily="18" charset="0"/>
              </a:rPr>
              <a:t>Worthington, E. L., Jr. (1998).  The Pyramid Model of Forgiveness: Some interdisciplinary speculations about unforgiveness and the promotion of forgiveness. In Worthington, E.L., Jr. (Ed.), </a:t>
            </a:r>
            <a:r>
              <a:rPr lang="en-US" altLang="en-US" sz="1400" i="1" dirty="0">
                <a:latin typeface="Times New Roman" panose="02020603050405020304" pitchFamily="18" charset="0"/>
                <a:cs typeface="Times New Roman" panose="02020603050405020304" pitchFamily="18" charset="0"/>
              </a:rPr>
              <a:t>Dimensions of forgiveness: Psychological research and theological perspectives</a:t>
            </a:r>
            <a:r>
              <a:rPr lang="en-US" altLang="en-US" sz="1400" dirty="0">
                <a:latin typeface="Times New Roman" panose="02020603050405020304" pitchFamily="18" charset="0"/>
                <a:cs typeface="Times New Roman" panose="02020603050405020304" pitchFamily="18" charset="0"/>
              </a:rPr>
              <a:t> (pp. 107-137). Templeton Foundation Press.</a:t>
            </a:r>
            <a:endParaRPr lang="en-US" altLang="en-US" sz="1400"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C0260AF7-4DD4-A476-A277-FAF80881CB72}"/>
              </a:ext>
            </a:extLst>
          </p:cNvPr>
          <p:cNvSpPr>
            <a:spLocks noGrp="1" noChangeArrowheads="1"/>
          </p:cNvSpPr>
          <p:nvPr>
            <p:ph type="title"/>
          </p:nvPr>
        </p:nvSpPr>
        <p:spPr/>
        <p:txBody>
          <a:bodyPr/>
          <a:lstStyle/>
          <a:p>
            <a:r>
              <a:rPr lang="en-US" altLang="en-US" dirty="0">
                <a:solidFill>
                  <a:schemeClr val="accent4"/>
                </a:solidFill>
              </a:rPr>
              <a:t>The full method</a:t>
            </a:r>
          </a:p>
        </p:txBody>
      </p:sp>
      <p:sp>
        <p:nvSpPr>
          <p:cNvPr id="24579" name="Content Placeholder 2">
            <a:extLst>
              <a:ext uri="{FF2B5EF4-FFF2-40B4-BE49-F238E27FC236}">
                <a16:creationId xmlns:a16="http://schemas.microsoft.com/office/drawing/2014/main" id="{C5B971E8-5315-5B64-E13C-E67B46407FA3}"/>
              </a:ext>
            </a:extLst>
          </p:cNvPr>
          <p:cNvSpPr>
            <a:spLocks noGrp="1" noChangeArrowheads="1"/>
          </p:cNvSpPr>
          <p:nvPr>
            <p:ph idx="1"/>
          </p:nvPr>
        </p:nvSpPr>
        <p:spPr>
          <a:xfrm>
            <a:off x="0" y="2362200"/>
            <a:ext cx="9144000" cy="4495800"/>
          </a:xfrm>
        </p:spPr>
        <p:txBody>
          <a:bodyPr/>
          <a:lstStyle/>
          <a:p>
            <a:r>
              <a:rPr lang="en-US" altLang="en-US" sz="2200" dirty="0"/>
              <a:t>Screen participants </a:t>
            </a:r>
          </a:p>
          <a:p>
            <a:r>
              <a:rPr lang="en-US" altLang="en-US" sz="2200" dirty="0"/>
              <a:t>Get people to compete self-assessments</a:t>
            </a:r>
          </a:p>
          <a:p>
            <a:r>
              <a:rPr lang="en-US" altLang="en-US" sz="2200" dirty="0"/>
              <a:t>Introduce self and give hardest thing you’ve successfully forgiven</a:t>
            </a:r>
          </a:p>
          <a:p>
            <a:r>
              <a:rPr lang="en-US" altLang="en-US" sz="2200" dirty="0"/>
              <a:t>Lectio </a:t>
            </a:r>
            <a:r>
              <a:rPr lang="en-US" altLang="en-US" sz="2200" dirty="0" err="1"/>
              <a:t>divina</a:t>
            </a:r>
            <a:endParaRPr lang="en-US" altLang="en-US" sz="2200" dirty="0"/>
          </a:p>
          <a:p>
            <a:r>
              <a:rPr lang="en-US" altLang="en-US" sz="2200" dirty="0"/>
              <a:t>Definitions or EF and DF</a:t>
            </a:r>
          </a:p>
          <a:p>
            <a:r>
              <a:rPr lang="en-US" altLang="en-US" sz="2200" dirty="0"/>
              <a:t>Benefits (spiritual, relational, psychological, physical)</a:t>
            </a:r>
          </a:p>
          <a:p>
            <a:r>
              <a:rPr lang="en-US" altLang="en-US" sz="2200" dirty="0"/>
              <a:t>Offer DF (will return later)</a:t>
            </a:r>
          </a:p>
          <a:p>
            <a:r>
              <a:rPr lang="en-US" altLang="en-US" sz="2200" b="1" dirty="0"/>
              <a:t>Work through Core: R, E, A, C, and H</a:t>
            </a:r>
          </a:p>
          <a:p>
            <a:r>
              <a:rPr lang="en-US" altLang="en-US" sz="2200" b="1" dirty="0"/>
              <a:t>Revisit DF (part of the Core)</a:t>
            </a:r>
          </a:p>
          <a:p>
            <a:r>
              <a:rPr lang="en-US" altLang="en-US" sz="2200" dirty="0"/>
              <a:t>Generalize through ‘12-step” program.</a:t>
            </a:r>
          </a:p>
          <a:p>
            <a:r>
              <a:rPr lang="en-US" altLang="en-US" sz="2200" dirty="0"/>
              <a:t>People complete post-group/post-workbook self-assessments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757D72D6-E599-0287-5CE4-1ACDAB922640}"/>
              </a:ext>
            </a:extLst>
          </p:cNvPr>
          <p:cNvSpPr>
            <a:spLocks noGrp="1" noChangeArrowheads="1"/>
          </p:cNvSpPr>
          <p:nvPr>
            <p:ph type="title"/>
          </p:nvPr>
        </p:nvSpPr>
        <p:spPr>
          <a:xfrm>
            <a:off x="152400" y="76200"/>
            <a:ext cx="8534400" cy="609600"/>
          </a:xfrm>
        </p:spPr>
        <p:txBody>
          <a:bodyPr/>
          <a:lstStyle/>
          <a:p>
            <a:r>
              <a:rPr lang="en-US" altLang="en-US" dirty="0">
                <a:solidFill>
                  <a:schemeClr val="accent4"/>
                </a:solidFill>
              </a:rPr>
              <a:t>Running Groups</a:t>
            </a:r>
          </a:p>
        </p:txBody>
      </p:sp>
      <p:sp>
        <p:nvSpPr>
          <p:cNvPr id="32771" name="Content Placeholder 2">
            <a:extLst>
              <a:ext uri="{FF2B5EF4-FFF2-40B4-BE49-F238E27FC236}">
                <a16:creationId xmlns:a16="http://schemas.microsoft.com/office/drawing/2014/main" id="{CDB79242-609E-5477-42D9-02A177710ECE}"/>
              </a:ext>
            </a:extLst>
          </p:cNvPr>
          <p:cNvSpPr>
            <a:spLocks noGrp="1" noChangeArrowheads="1"/>
          </p:cNvSpPr>
          <p:nvPr>
            <p:ph idx="1"/>
          </p:nvPr>
        </p:nvSpPr>
        <p:spPr>
          <a:xfrm>
            <a:off x="0" y="685800"/>
            <a:ext cx="9067800" cy="6096000"/>
          </a:xfrm>
        </p:spPr>
        <p:txBody>
          <a:bodyPr/>
          <a:lstStyle/>
          <a:p>
            <a:r>
              <a:rPr lang="en-US" altLang="en-US" sz="2400" dirty="0"/>
              <a:t>Groups take 6 hours (</a:t>
            </a:r>
            <a:r>
              <a:rPr lang="en-US" altLang="en-US" sz="2400" dirty="0">
                <a:hlinkClick r:id="rId2"/>
              </a:rPr>
              <a:t>www.EvWorthington-forgiveness.com</a:t>
            </a:r>
            <a:r>
              <a:rPr lang="en-US" altLang="en-US" sz="2400" dirty="0"/>
              <a:t>) </a:t>
            </a:r>
          </a:p>
          <a:p>
            <a:pPr lvl="1"/>
            <a:r>
              <a:rPr lang="en-US" altLang="en-US" dirty="0"/>
              <a:t>They can be run on a Saturday—3 hours 9-12; 3 hours 1-4</a:t>
            </a:r>
          </a:p>
          <a:p>
            <a:pPr lvl="1"/>
            <a:r>
              <a:rPr lang="en-US" altLang="en-US" dirty="0"/>
              <a:t>You can charge for them if in practice</a:t>
            </a:r>
          </a:p>
          <a:p>
            <a:pPr lvl="1"/>
            <a:endParaRPr lang="en-US" altLang="en-US" dirty="0"/>
          </a:p>
          <a:p>
            <a:pPr lvl="1"/>
            <a:r>
              <a:rPr lang="en-US" altLang="en-US" dirty="0"/>
              <a:t>People can see others get better and can help others</a:t>
            </a:r>
          </a:p>
          <a:p>
            <a:pPr lvl="1"/>
            <a:r>
              <a:rPr lang="en-US" altLang="en-US" dirty="0"/>
              <a:t>They draw on group universal healing factors</a:t>
            </a:r>
          </a:p>
          <a:p>
            <a:r>
              <a:rPr lang="en-US" altLang="en-US" sz="2400" dirty="0"/>
              <a:t>Groups take 6 hours</a:t>
            </a:r>
          </a:p>
          <a:p>
            <a:pPr lvl="1"/>
            <a:r>
              <a:rPr lang="en-US" altLang="en-US" dirty="0"/>
              <a:t>Not everyone wants to spend that much time</a:t>
            </a:r>
          </a:p>
          <a:p>
            <a:pPr lvl="1"/>
            <a:r>
              <a:rPr lang="en-US" altLang="en-US" dirty="0"/>
              <a:t>Not everyone is willing to pay</a:t>
            </a:r>
          </a:p>
          <a:p>
            <a:pPr lvl="1"/>
            <a:r>
              <a:rPr lang="en-US" altLang="en-US" dirty="0"/>
              <a:t>Groups are less effective per hour than individual therapy</a:t>
            </a:r>
          </a:p>
          <a:p>
            <a:pPr lvl="1"/>
            <a:r>
              <a:rPr lang="en-US" altLang="en-US" dirty="0"/>
              <a:t>Groups require coordination</a:t>
            </a:r>
          </a:p>
          <a:p>
            <a:pPr lvl="1"/>
            <a:r>
              <a:rPr lang="en-US" altLang="en-US" dirty="0"/>
              <a:t>Groups require a minimum number of people (6) and a limit to how big (no more than 20)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4F0B6EC-9776-B96A-7AC6-D79DC967FB7F}"/>
              </a:ext>
            </a:extLst>
          </p:cNvPr>
          <p:cNvSpPr>
            <a:spLocks noGrp="1" noChangeArrowheads="1"/>
          </p:cNvSpPr>
          <p:nvPr>
            <p:ph type="title"/>
          </p:nvPr>
        </p:nvSpPr>
        <p:spPr>
          <a:xfrm>
            <a:off x="0" y="76200"/>
            <a:ext cx="9144000" cy="990600"/>
          </a:xfrm>
          <a:prstGeom prst="roundRect">
            <a:avLst>
              <a:gd name="adj" fmla="val 0"/>
            </a:avLst>
          </a:prstGeom>
        </p:spPr>
        <p:txBody>
          <a:bodyPr/>
          <a:lstStyle/>
          <a:p>
            <a:r>
              <a:rPr lang="en-US" altLang="en-US" dirty="0">
                <a:solidFill>
                  <a:schemeClr val="accent4"/>
                </a:solidFill>
              </a:rPr>
              <a:t>Who Can Run REACH Forgiveness Groups?</a:t>
            </a:r>
          </a:p>
        </p:txBody>
      </p:sp>
      <p:sp>
        <p:nvSpPr>
          <p:cNvPr id="31747" name="Content Placeholder 2">
            <a:extLst>
              <a:ext uri="{FF2B5EF4-FFF2-40B4-BE49-F238E27FC236}">
                <a16:creationId xmlns:a16="http://schemas.microsoft.com/office/drawing/2014/main" id="{1B1A9697-9B79-29BA-4EA1-359F9B55D78F}"/>
              </a:ext>
            </a:extLst>
          </p:cNvPr>
          <p:cNvSpPr>
            <a:spLocks noGrp="1" noChangeArrowheads="1"/>
          </p:cNvSpPr>
          <p:nvPr>
            <p:ph idx="1"/>
          </p:nvPr>
        </p:nvSpPr>
        <p:spPr>
          <a:xfrm>
            <a:off x="0" y="1066800"/>
            <a:ext cx="9144000" cy="5791200"/>
          </a:xfrm>
        </p:spPr>
        <p:txBody>
          <a:bodyPr/>
          <a:lstStyle/>
          <a:p>
            <a:r>
              <a:rPr lang="en-US" altLang="en-US" sz="2400" dirty="0"/>
              <a:t>YOU can!!</a:t>
            </a:r>
          </a:p>
          <a:p>
            <a:r>
              <a:rPr lang="en-US" altLang="en-US" sz="2400" dirty="0"/>
              <a:t>Undergrads were slightly less effective than post-master’s level counselors.</a:t>
            </a:r>
          </a:p>
          <a:p>
            <a:r>
              <a:rPr lang="en-US" altLang="en-US" sz="2400" dirty="0"/>
              <a:t>How? Use Resources on </a:t>
            </a:r>
            <a:r>
              <a:rPr lang="en-US" altLang="en-US" sz="2400" dirty="0">
                <a:hlinkClick r:id="rId2"/>
              </a:rPr>
              <a:t>www.EvWorthington-forgiveness.com</a:t>
            </a:r>
            <a:r>
              <a:rPr lang="en-US" altLang="en-US" sz="2400" dirty="0"/>
              <a:t> </a:t>
            </a:r>
          </a:p>
          <a:p>
            <a:pPr lvl="1"/>
            <a:r>
              <a:rPr lang="en-US" altLang="en-US" dirty="0"/>
              <a:t>Read the helper’s manual (beside the participants’ manual)</a:t>
            </a:r>
          </a:p>
          <a:p>
            <a:pPr lvl="1"/>
            <a:r>
              <a:rPr lang="en-US" altLang="en-US" dirty="0"/>
              <a:t>Watch the training video (free on my website) of me running the group</a:t>
            </a:r>
          </a:p>
          <a:p>
            <a:r>
              <a:rPr lang="en-US" altLang="en-US" sz="2400" dirty="0"/>
              <a:t>Get supervised by a competent helper to answer your questions after reading and watching.</a:t>
            </a:r>
          </a:p>
          <a:p>
            <a:r>
              <a:rPr lang="en-US" altLang="en-US" sz="2400" dirty="0"/>
              <a:t>Preferably run the group with a co-leader (perhaps one who has run a REACH Forgiveness group before)</a:t>
            </a:r>
          </a:p>
          <a:p>
            <a:pPr lvl="1"/>
            <a:r>
              <a:rPr lang="en-US" altLang="en-US" dirty="0"/>
              <a:t>Most of the talking is done by group members, not leader.</a:t>
            </a:r>
          </a:p>
          <a:p>
            <a:r>
              <a:rPr lang="en-US" altLang="en-US" sz="2400" dirty="0"/>
              <a:t>Have a supervisor available to deal with questions.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81B84790-6A7D-3D11-13AA-C3D794CA0B29}"/>
              </a:ext>
            </a:extLst>
          </p:cNvPr>
          <p:cNvSpPr>
            <a:spLocks noGrp="1" noChangeArrowheads="1"/>
          </p:cNvSpPr>
          <p:nvPr>
            <p:ph type="title"/>
          </p:nvPr>
        </p:nvSpPr>
        <p:spPr/>
        <p:txBody>
          <a:bodyPr/>
          <a:lstStyle/>
          <a:p>
            <a:r>
              <a:rPr lang="en-US" altLang="en-US"/>
              <a:t>What Kind of Evidence?</a:t>
            </a:r>
          </a:p>
        </p:txBody>
      </p:sp>
      <p:sp>
        <p:nvSpPr>
          <p:cNvPr id="25603" name="Content Placeholder 2">
            <a:extLst>
              <a:ext uri="{FF2B5EF4-FFF2-40B4-BE49-F238E27FC236}">
                <a16:creationId xmlns:a16="http://schemas.microsoft.com/office/drawing/2014/main" id="{1D78AD8F-E3B4-8437-AF63-1222F988E351}"/>
              </a:ext>
            </a:extLst>
          </p:cNvPr>
          <p:cNvSpPr>
            <a:spLocks noGrp="1" noChangeArrowheads="1"/>
          </p:cNvSpPr>
          <p:nvPr>
            <p:ph idx="1"/>
          </p:nvPr>
        </p:nvSpPr>
        <p:spPr>
          <a:xfrm>
            <a:off x="76200" y="2438400"/>
            <a:ext cx="9067800" cy="4419600"/>
          </a:xfrm>
        </p:spPr>
        <p:txBody>
          <a:bodyPr/>
          <a:lstStyle/>
          <a:p>
            <a:r>
              <a:rPr lang="en-US" altLang="en-US"/>
              <a:t>Statistical aside: </a:t>
            </a:r>
            <a:r>
              <a:rPr lang="en-US" altLang="en-US" b="1"/>
              <a:t>Effect size</a:t>
            </a:r>
            <a:r>
              <a:rPr lang="en-US" altLang="en-US"/>
              <a:t> is the number of standard deviations a treatment is superior to a control condition. Expressed as Cohen’s d or Hedges g (which are conceptually pretty much the same) or r (usually t2 vs t1).</a:t>
            </a:r>
          </a:p>
          <a:p>
            <a:r>
              <a:rPr lang="en-US" altLang="en-US"/>
              <a:t>Perspective: 26 weeks of 1-hour per week of CBT for depression yields mean effect size of d = 1.26.</a:t>
            </a:r>
          </a:p>
          <a:p>
            <a:pPr lvl="1"/>
            <a:r>
              <a:rPr lang="en-US" altLang="en-US"/>
              <a:t>The d / hour = 0.05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00F1E-7F84-26B3-3742-4E3BF058AB80}"/>
              </a:ext>
            </a:extLst>
          </p:cNvPr>
          <p:cNvSpPr>
            <a:spLocks noGrp="1"/>
          </p:cNvSpPr>
          <p:nvPr>
            <p:ph type="title"/>
          </p:nvPr>
        </p:nvSpPr>
        <p:spPr/>
        <p:txBody>
          <a:bodyPr/>
          <a:lstStyle/>
          <a:p>
            <a:r>
              <a:rPr lang="en-US" dirty="0"/>
              <a:t>Summary of Effect Sizes</a:t>
            </a:r>
          </a:p>
        </p:txBody>
      </p:sp>
      <p:sp>
        <p:nvSpPr>
          <p:cNvPr id="3" name="Content Placeholder 2">
            <a:extLst>
              <a:ext uri="{FF2B5EF4-FFF2-40B4-BE49-F238E27FC236}">
                <a16:creationId xmlns:a16="http://schemas.microsoft.com/office/drawing/2014/main" id="{373BA8DE-CC0A-8A0D-77F8-D9601E99B1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34067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A15D-A6F3-EBDF-930F-9EB8B10BEB6F}"/>
              </a:ext>
            </a:extLst>
          </p:cNvPr>
          <p:cNvSpPr>
            <a:spLocks noGrp="1"/>
          </p:cNvSpPr>
          <p:nvPr>
            <p:ph type="title"/>
          </p:nvPr>
        </p:nvSpPr>
        <p:spPr>
          <a:xfrm>
            <a:off x="457200" y="228600"/>
            <a:ext cx="8229600" cy="609600"/>
          </a:xfrm>
        </p:spPr>
        <p:txBody>
          <a:bodyPr/>
          <a:lstStyle/>
          <a:p>
            <a:pPr>
              <a:defRPr/>
            </a:pPr>
            <a:r>
              <a:rPr lang="en-US" dirty="0"/>
              <a:t>What Kind of Evidence?</a:t>
            </a:r>
          </a:p>
        </p:txBody>
      </p:sp>
      <p:sp>
        <p:nvSpPr>
          <p:cNvPr id="92163" name="Content Placeholder 2">
            <a:extLst>
              <a:ext uri="{FF2B5EF4-FFF2-40B4-BE49-F238E27FC236}">
                <a16:creationId xmlns:a16="http://schemas.microsoft.com/office/drawing/2014/main" id="{52CF3572-F164-EA49-34A5-FD2CE127543A}"/>
              </a:ext>
            </a:extLst>
          </p:cNvPr>
          <p:cNvSpPr>
            <a:spLocks noGrp="1" noChangeArrowheads="1"/>
          </p:cNvSpPr>
          <p:nvPr>
            <p:ph idx="1"/>
          </p:nvPr>
        </p:nvSpPr>
        <p:spPr>
          <a:xfrm>
            <a:off x="0" y="685800"/>
            <a:ext cx="9144000" cy="6172200"/>
          </a:xfrm>
        </p:spPr>
        <p:txBody>
          <a:bodyPr/>
          <a:lstStyle/>
          <a:p>
            <a:endParaRPr lang="en-US" altLang="en-US" sz="2400" dirty="0"/>
          </a:p>
          <a:p>
            <a:endParaRPr lang="en-US" altLang="en-US" sz="2400" dirty="0"/>
          </a:p>
          <a:p>
            <a:endParaRPr lang="en-US" altLang="en-US" sz="2400" dirty="0"/>
          </a:p>
          <a:p>
            <a:endParaRPr lang="en-US" altLang="en-US" sz="2400" dirty="0"/>
          </a:p>
          <a:p>
            <a:r>
              <a:rPr lang="en-US" altLang="en-US" sz="2400" dirty="0"/>
              <a:t>Statistical aside: </a:t>
            </a:r>
            <a:r>
              <a:rPr lang="en-US" altLang="en-US" sz="2400" b="1" dirty="0"/>
              <a:t>Effect size</a:t>
            </a:r>
            <a:r>
              <a:rPr lang="en-US" altLang="en-US" sz="2400" dirty="0"/>
              <a:t> is the number of standard deviations a treatment is superior to a control condition. Expressed as Cohen’s d, Hedges g (essentially the same), or r.</a:t>
            </a:r>
          </a:p>
          <a:p>
            <a:endParaRPr lang="en-US" altLang="en-US" sz="2400" b="1" dirty="0"/>
          </a:p>
          <a:p>
            <a:r>
              <a:rPr lang="en-US" altLang="en-US" sz="2400" b="1" dirty="0"/>
              <a:t>Perspective: 26 weeks of 1-hour per week of CBT for depression yields mean effect size of d = 1.26. (This suggests reducing depression about 0.05 per hour.)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E291-55B2-9A86-8562-8E7C48D566EE}"/>
              </a:ext>
            </a:extLst>
          </p:cNvPr>
          <p:cNvSpPr>
            <a:spLocks noGrp="1"/>
          </p:cNvSpPr>
          <p:nvPr>
            <p:ph type="title"/>
          </p:nvPr>
        </p:nvSpPr>
        <p:spPr/>
        <p:txBody>
          <a:bodyPr/>
          <a:lstStyle/>
          <a:p>
            <a:r>
              <a:rPr lang="en-US" dirty="0">
                <a:solidFill>
                  <a:schemeClr val="accent4"/>
                </a:solidFill>
              </a:rPr>
              <a:t>Effective vs Efficient</a:t>
            </a:r>
          </a:p>
        </p:txBody>
      </p:sp>
      <p:sp>
        <p:nvSpPr>
          <p:cNvPr id="3" name="Content Placeholder 2">
            <a:extLst>
              <a:ext uri="{FF2B5EF4-FFF2-40B4-BE49-F238E27FC236}">
                <a16:creationId xmlns:a16="http://schemas.microsoft.com/office/drawing/2014/main" id="{2EF2C4A7-C034-1D38-EB4A-FBB17BB3D9F1}"/>
              </a:ext>
            </a:extLst>
          </p:cNvPr>
          <p:cNvSpPr>
            <a:spLocks noGrp="1"/>
          </p:cNvSpPr>
          <p:nvPr>
            <p:ph idx="1"/>
          </p:nvPr>
        </p:nvSpPr>
        <p:spPr>
          <a:xfrm>
            <a:off x="0" y="2286000"/>
            <a:ext cx="9144000" cy="4572000"/>
          </a:xfrm>
        </p:spPr>
        <p:txBody>
          <a:bodyPr/>
          <a:lstStyle/>
          <a:p>
            <a:r>
              <a:rPr lang="en-US" dirty="0"/>
              <a:t>Which is more effective—a 6-hour REACH Forgiveness group or a 3.34-hour REACH Forgiveness DIY workbook? </a:t>
            </a:r>
          </a:p>
          <a:p>
            <a:pPr lvl="1"/>
            <a:r>
              <a:rPr lang="en-US" dirty="0"/>
              <a:t>Group d = 0.546; DIY d = 0.52</a:t>
            </a:r>
          </a:p>
          <a:p>
            <a:pPr lvl="1"/>
            <a:r>
              <a:rPr lang="en-US" dirty="0"/>
              <a:t>Conclusion: Equally effective</a:t>
            </a:r>
          </a:p>
          <a:p>
            <a:r>
              <a:rPr lang="en-US" dirty="0"/>
              <a:t>Which is more efficient—a 6-hour REACH Forgiveness group or a 3.34-hour DIY workbook? </a:t>
            </a:r>
          </a:p>
          <a:p>
            <a:pPr lvl="1"/>
            <a:r>
              <a:rPr lang="en-US" dirty="0"/>
              <a:t>Group d/</a:t>
            </a:r>
            <a:r>
              <a:rPr lang="en-US" dirty="0" err="1"/>
              <a:t>hr</a:t>
            </a:r>
            <a:r>
              <a:rPr lang="en-US" dirty="0"/>
              <a:t> = 0.091; DIY workbook d/</a:t>
            </a:r>
            <a:r>
              <a:rPr lang="en-US" dirty="0" err="1"/>
              <a:t>hr</a:t>
            </a:r>
            <a:r>
              <a:rPr lang="en-US" dirty="0"/>
              <a:t> = 0.16</a:t>
            </a:r>
          </a:p>
          <a:p>
            <a:pPr lvl="1"/>
            <a:r>
              <a:rPr lang="en-US" dirty="0"/>
              <a:t>Conclusion: DIY is about twice as efficient</a:t>
            </a:r>
          </a:p>
        </p:txBody>
      </p:sp>
    </p:spTree>
    <p:extLst>
      <p:ext uri="{BB962C8B-B14F-4D97-AF65-F5344CB8AC3E}">
        <p14:creationId xmlns:p14="http://schemas.microsoft.com/office/powerpoint/2010/main" val="2685191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DE959-0E10-428B-DA19-8C0F1325F627}"/>
              </a:ext>
            </a:extLst>
          </p:cNvPr>
          <p:cNvSpPr>
            <a:spLocks noGrp="1"/>
          </p:cNvSpPr>
          <p:nvPr>
            <p:ph type="title"/>
          </p:nvPr>
        </p:nvSpPr>
        <p:spPr>
          <a:xfrm>
            <a:off x="0" y="76200"/>
            <a:ext cx="8686800" cy="1787525"/>
          </a:xfrm>
        </p:spPr>
        <p:txBody>
          <a:bodyPr/>
          <a:lstStyle/>
          <a:p>
            <a:pPr>
              <a:defRPr/>
            </a:pPr>
            <a:r>
              <a:rPr lang="en-US" sz="3200" dirty="0">
                <a:solidFill>
                  <a:schemeClr val="accent4"/>
                </a:solidFill>
              </a:rPr>
              <a:t>Comparing DIY Workbooks to Groups—</a:t>
            </a:r>
            <a:r>
              <a:rPr lang="en-US" sz="3200" i="1" u="sng" dirty="0">
                <a:solidFill>
                  <a:srgbClr val="FF0000"/>
                </a:solidFill>
              </a:rPr>
              <a:t>Take Home: DIY Workbooks Twice as Efficient as Groups (but equal in effectiveness to 6-hour groups)</a:t>
            </a:r>
          </a:p>
        </p:txBody>
      </p:sp>
      <p:pic>
        <p:nvPicPr>
          <p:cNvPr id="115715" name="Content Placeholder 3">
            <a:extLst>
              <a:ext uri="{FF2B5EF4-FFF2-40B4-BE49-F238E27FC236}">
                <a16:creationId xmlns:a16="http://schemas.microsoft.com/office/drawing/2014/main" id="{0774B2A8-85AF-113B-8515-3E8B738D8C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8889" t="22290" r="5122" b="18082"/>
          <a:stretch>
            <a:fillRect/>
          </a:stretch>
        </p:blipFill>
        <p:spPr>
          <a:xfrm>
            <a:off x="0" y="1965325"/>
            <a:ext cx="7959725" cy="4495800"/>
          </a:xfrm>
        </p:spPr>
      </p:pic>
      <p:sp>
        <p:nvSpPr>
          <p:cNvPr id="115716" name="TextBox 2">
            <a:extLst>
              <a:ext uri="{FF2B5EF4-FFF2-40B4-BE49-F238E27FC236}">
                <a16:creationId xmlns:a16="http://schemas.microsoft.com/office/drawing/2014/main" id="{D1D18A45-4CC7-8C5D-8138-5344D274DA20}"/>
              </a:ext>
            </a:extLst>
          </p:cNvPr>
          <p:cNvSpPr txBox="1">
            <a:spLocks noChangeArrowheads="1"/>
          </p:cNvSpPr>
          <p:nvPr/>
        </p:nvSpPr>
        <p:spPr bwMode="auto">
          <a:xfrm>
            <a:off x="6477000" y="49530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a:solidFill>
                  <a:srgbClr val="FF0000"/>
                </a:solidFill>
                <a:latin typeface="Garamond" panose="02020404030301010803" pitchFamily="18" charset="0"/>
              </a:rPr>
              <a:t>*</a:t>
            </a:r>
          </a:p>
        </p:txBody>
      </p:sp>
      <p:sp>
        <p:nvSpPr>
          <p:cNvPr id="115717" name="TextBox 3">
            <a:extLst>
              <a:ext uri="{FF2B5EF4-FFF2-40B4-BE49-F238E27FC236}">
                <a16:creationId xmlns:a16="http://schemas.microsoft.com/office/drawing/2014/main" id="{EBBCF592-479F-75AF-1F35-81A0E248D1D8}"/>
              </a:ext>
            </a:extLst>
          </p:cNvPr>
          <p:cNvSpPr txBox="1">
            <a:spLocks noChangeArrowheads="1"/>
          </p:cNvSpPr>
          <p:nvPr/>
        </p:nvSpPr>
        <p:spPr bwMode="auto">
          <a:xfrm>
            <a:off x="6477000" y="5638800"/>
            <a:ext cx="38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a:solidFill>
                  <a:srgbClr val="FF0000"/>
                </a:solidFill>
                <a:latin typeface="Garamond" panose="02020404030301010803" pitchFamily="18" charset="0"/>
              </a:rPr>
              <a:t>*</a:t>
            </a:r>
          </a:p>
        </p:txBody>
      </p:sp>
      <p:sp>
        <p:nvSpPr>
          <p:cNvPr id="115718" name="TextBox 2">
            <a:extLst>
              <a:ext uri="{FF2B5EF4-FFF2-40B4-BE49-F238E27FC236}">
                <a16:creationId xmlns:a16="http://schemas.microsoft.com/office/drawing/2014/main" id="{4A13D8FA-AD4A-B896-673B-D5B6E958087E}"/>
              </a:ext>
            </a:extLst>
          </p:cNvPr>
          <p:cNvSpPr txBox="1">
            <a:spLocks noChangeArrowheads="1"/>
          </p:cNvSpPr>
          <p:nvPr/>
        </p:nvSpPr>
        <p:spPr bwMode="auto">
          <a:xfrm>
            <a:off x="7959725" y="4343400"/>
            <a:ext cx="10318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1400" dirty="0">
                <a:latin typeface="Garamond" panose="02020404030301010803" pitchFamily="18" charset="0"/>
              </a:rPr>
              <a:t>[Recall: Meta Mean ES = 0.56 for 10 hours of treatment. (d/</a:t>
            </a:r>
            <a:r>
              <a:rPr lang="en-US" altLang="en-US" sz="1400" dirty="0" err="1">
                <a:latin typeface="Garamond" panose="02020404030301010803" pitchFamily="18" charset="0"/>
              </a:rPr>
              <a:t>hr</a:t>
            </a:r>
            <a:r>
              <a:rPr lang="en-US" altLang="en-US" sz="1400" dirty="0">
                <a:latin typeface="Garamond" panose="02020404030301010803" pitchFamily="18" charset="0"/>
              </a:rPr>
              <a:t> ~ 0.056)]</a:t>
            </a:r>
          </a:p>
        </p:txBody>
      </p:sp>
      <p:sp>
        <p:nvSpPr>
          <p:cNvPr id="3" name="TextBox 2">
            <a:extLst>
              <a:ext uri="{FF2B5EF4-FFF2-40B4-BE49-F238E27FC236}">
                <a16:creationId xmlns:a16="http://schemas.microsoft.com/office/drawing/2014/main" id="{21BD5578-FB5B-E3B7-8C0A-D24FD1CC572B}"/>
              </a:ext>
            </a:extLst>
          </p:cNvPr>
          <p:cNvSpPr txBox="1"/>
          <p:nvPr/>
        </p:nvSpPr>
        <p:spPr>
          <a:xfrm>
            <a:off x="228600" y="6461125"/>
            <a:ext cx="5769593" cy="369332"/>
          </a:xfrm>
          <a:prstGeom prst="rect">
            <a:avLst/>
          </a:prstGeom>
          <a:noFill/>
        </p:spPr>
        <p:txBody>
          <a:bodyPr wrap="none" rtlCol="0">
            <a:spAutoFit/>
          </a:bodyPr>
          <a:lstStyle/>
          <a:p>
            <a:r>
              <a:rPr lang="en-US" dirty="0"/>
              <a:t>For N=25 REACH group RCTs, d = 0.091; d/</a:t>
            </a:r>
            <a:r>
              <a:rPr lang="en-US" dirty="0" err="1"/>
              <a:t>hr</a:t>
            </a:r>
            <a:r>
              <a:rPr lang="en-US" dirty="0"/>
              <a:t> = 0.546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B3E5-55F3-DA14-D138-7D2794F4CA0B}"/>
              </a:ext>
            </a:extLst>
          </p:cNvPr>
          <p:cNvSpPr>
            <a:spLocks noGrp="1"/>
          </p:cNvSpPr>
          <p:nvPr>
            <p:ph type="title"/>
          </p:nvPr>
        </p:nvSpPr>
        <p:spPr/>
        <p:txBody>
          <a:bodyPr/>
          <a:lstStyle/>
          <a:p>
            <a:r>
              <a:rPr lang="en-US" dirty="0">
                <a:solidFill>
                  <a:schemeClr val="accent4"/>
                </a:solidFill>
              </a:rPr>
              <a:t>Enright’s Process Model</a:t>
            </a:r>
          </a:p>
        </p:txBody>
      </p:sp>
      <p:sp>
        <p:nvSpPr>
          <p:cNvPr id="3" name="Content Placeholder 2">
            <a:extLst>
              <a:ext uri="{FF2B5EF4-FFF2-40B4-BE49-F238E27FC236}">
                <a16:creationId xmlns:a16="http://schemas.microsoft.com/office/drawing/2014/main" id="{506EE9C8-2C3D-2852-3D4B-78C5F048A113}"/>
              </a:ext>
            </a:extLst>
          </p:cNvPr>
          <p:cNvSpPr>
            <a:spLocks noGrp="1"/>
          </p:cNvSpPr>
          <p:nvPr>
            <p:ph idx="1"/>
          </p:nvPr>
        </p:nvSpPr>
        <p:spPr>
          <a:solidFill>
            <a:schemeClr val="accent4">
              <a:lumMod val="25000"/>
              <a:lumOff val="75000"/>
            </a:schemeClr>
          </a:solidFill>
        </p:spPr>
        <p:txBody>
          <a:bodyPr/>
          <a:lstStyle/>
          <a:p>
            <a:r>
              <a:rPr lang="en-US" dirty="0"/>
              <a:t>Two Major Uses</a:t>
            </a:r>
          </a:p>
          <a:p>
            <a:pPr lvl="1"/>
            <a:r>
              <a:rPr lang="en-US" dirty="0"/>
              <a:t>Forgiveness Therapy: Almost all of his demonstration studies are relatively small N studies with one-to-one treatment of a person with a clinically relevant problem</a:t>
            </a:r>
          </a:p>
          <a:p>
            <a:pPr lvl="1"/>
            <a:r>
              <a:rPr lang="en-US" dirty="0"/>
              <a:t>Forgiveness Education: 9 studies with the process model (9 studies on his story-based model); process model is much more effective and efficient</a:t>
            </a:r>
          </a:p>
        </p:txBody>
      </p:sp>
    </p:spTree>
    <p:extLst>
      <p:ext uri="{BB962C8B-B14F-4D97-AF65-F5344CB8AC3E}">
        <p14:creationId xmlns:p14="http://schemas.microsoft.com/office/powerpoint/2010/main" val="2456763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12CE-C8AC-A7F5-AA99-0F0947BC96D9}"/>
              </a:ext>
            </a:extLst>
          </p:cNvPr>
          <p:cNvSpPr>
            <a:spLocks noGrp="1"/>
          </p:cNvSpPr>
          <p:nvPr>
            <p:ph type="title"/>
          </p:nvPr>
        </p:nvSpPr>
        <p:spPr>
          <a:xfrm>
            <a:off x="76200" y="-76200"/>
            <a:ext cx="8991600" cy="1981200"/>
          </a:xfrm>
        </p:spPr>
        <p:txBody>
          <a:bodyPr/>
          <a:lstStyle/>
          <a:p>
            <a:r>
              <a:rPr lang="en-US" dirty="0"/>
              <a:t>Basic Understanding of Forgiveness from Science, Scripture, and Church Practice</a:t>
            </a:r>
          </a:p>
        </p:txBody>
      </p:sp>
      <p:sp>
        <p:nvSpPr>
          <p:cNvPr id="3" name="Content Placeholder 2">
            <a:extLst>
              <a:ext uri="{FF2B5EF4-FFF2-40B4-BE49-F238E27FC236}">
                <a16:creationId xmlns:a16="http://schemas.microsoft.com/office/drawing/2014/main" id="{81686CF2-7E90-F6B6-169F-06E74E2281BA}"/>
              </a:ext>
            </a:extLst>
          </p:cNvPr>
          <p:cNvSpPr>
            <a:spLocks noGrp="1"/>
          </p:cNvSpPr>
          <p:nvPr>
            <p:ph idx="1"/>
          </p:nvPr>
        </p:nvSpPr>
        <p:spPr>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63376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9575-AAF1-1889-21BB-9BF3D691ED78}"/>
              </a:ext>
            </a:extLst>
          </p:cNvPr>
          <p:cNvSpPr>
            <a:spLocks noGrp="1"/>
          </p:cNvSpPr>
          <p:nvPr>
            <p:ph type="title"/>
          </p:nvPr>
        </p:nvSpPr>
        <p:spPr>
          <a:xfrm>
            <a:off x="-82549" y="0"/>
            <a:ext cx="9220199" cy="1371600"/>
          </a:xfrm>
        </p:spPr>
        <p:txBody>
          <a:bodyPr/>
          <a:lstStyle/>
          <a:p>
            <a:r>
              <a:rPr lang="en-US" sz="3200" dirty="0"/>
              <a:t>Enright’s Process Model (20 total units making up 4 phases) </a:t>
            </a:r>
            <a:br>
              <a:rPr lang="en-US" sz="3200" dirty="0"/>
            </a:br>
            <a:r>
              <a:rPr lang="en-US" sz="3200" dirty="0"/>
              <a:t>(Uncovering Phase—Units 1-8)</a:t>
            </a:r>
          </a:p>
        </p:txBody>
      </p:sp>
      <p:sp>
        <p:nvSpPr>
          <p:cNvPr id="3" name="Content Placeholder 2">
            <a:extLst>
              <a:ext uri="{FF2B5EF4-FFF2-40B4-BE49-F238E27FC236}">
                <a16:creationId xmlns:a16="http://schemas.microsoft.com/office/drawing/2014/main" id="{D0BDD227-5D5E-59E0-A2F1-26C5D884AEE7}"/>
              </a:ext>
            </a:extLst>
          </p:cNvPr>
          <p:cNvSpPr>
            <a:spLocks noGrp="1"/>
          </p:cNvSpPr>
          <p:nvPr>
            <p:ph idx="1"/>
          </p:nvPr>
        </p:nvSpPr>
        <p:spPr>
          <a:xfrm>
            <a:off x="0" y="2295525"/>
            <a:ext cx="9220199" cy="4943475"/>
          </a:xfrm>
        </p:spPr>
        <p:txBody>
          <a:bodyPr/>
          <a:lstStyle/>
          <a:p>
            <a:r>
              <a:rPr lang="en-US" sz="2000" dirty="0"/>
              <a:t>Unit 1: The person recalls and faces the offense. Defensiveness is foresworn as no longer potentially adaptive. </a:t>
            </a:r>
          </a:p>
          <a:p>
            <a:r>
              <a:rPr lang="en-US" sz="2000" dirty="0"/>
              <a:t>Unit 2: Anger is faced, admitted, and expressed. </a:t>
            </a:r>
          </a:p>
          <a:p>
            <a:r>
              <a:rPr lang="en-US" sz="2000" dirty="0"/>
              <a:t>Unit 3: Feelings of shame or guilt are addressed. </a:t>
            </a:r>
          </a:p>
          <a:p>
            <a:r>
              <a:rPr lang="en-US" sz="2000" dirty="0"/>
              <a:t>Units 4 and 5: People seek a healthy balance between the pain of the injury and understanding of the event. </a:t>
            </a:r>
          </a:p>
          <a:p>
            <a:r>
              <a:rPr lang="en-US" sz="2000" dirty="0"/>
              <a:t>Unit 6: The person considers how people usually compare themselves to an offender who is better off than they. </a:t>
            </a:r>
          </a:p>
          <a:p>
            <a:r>
              <a:rPr lang="en-US" sz="2000" dirty="0"/>
              <a:t>Unit 7: The person considers potentially permanent changes from the offense. Negative changes are admitted, but the potential for perceiving things more positively is offered. </a:t>
            </a:r>
          </a:p>
          <a:p>
            <a:r>
              <a:rPr lang="en-US" sz="2000" dirty="0"/>
              <a:t>Unit 8, the person considers their worldview and is encouraged to consider that it might change with time. </a:t>
            </a:r>
          </a:p>
        </p:txBody>
      </p:sp>
      <p:sp>
        <p:nvSpPr>
          <p:cNvPr id="4" name="TextBox 3">
            <a:extLst>
              <a:ext uri="{FF2B5EF4-FFF2-40B4-BE49-F238E27FC236}">
                <a16:creationId xmlns:a16="http://schemas.microsoft.com/office/drawing/2014/main" id="{DFD478C7-54EB-46C1-6DE9-A260B158CB7E}"/>
              </a:ext>
            </a:extLst>
          </p:cNvPr>
          <p:cNvSpPr txBox="1"/>
          <p:nvPr/>
        </p:nvSpPr>
        <p:spPr>
          <a:xfrm>
            <a:off x="6350" y="1219200"/>
            <a:ext cx="8909050" cy="923330"/>
          </a:xfrm>
          <a:prstGeom prst="rect">
            <a:avLst/>
          </a:prstGeom>
          <a:noFill/>
        </p:spPr>
        <p:txBody>
          <a:bodyPr wrap="square" rtlCol="0">
            <a:spAutoFit/>
          </a:bodyPr>
          <a:lstStyle/>
          <a:p>
            <a:r>
              <a:rPr lang="en-US" sz="1800" dirty="0"/>
              <a:t>In the uncovering phase, the person explores the transgression, admits to being hurt, and expresses feelings related to the transgression. </a:t>
            </a:r>
          </a:p>
          <a:p>
            <a:endParaRPr lang="en-US" dirty="0"/>
          </a:p>
        </p:txBody>
      </p:sp>
    </p:spTree>
    <p:extLst>
      <p:ext uri="{BB962C8B-B14F-4D97-AF65-F5344CB8AC3E}">
        <p14:creationId xmlns:p14="http://schemas.microsoft.com/office/powerpoint/2010/main" val="3418540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D8AA-89EF-9005-F2C7-C967FD0292CC}"/>
              </a:ext>
            </a:extLst>
          </p:cNvPr>
          <p:cNvSpPr>
            <a:spLocks noGrp="1"/>
          </p:cNvSpPr>
          <p:nvPr>
            <p:ph type="title"/>
          </p:nvPr>
        </p:nvSpPr>
        <p:spPr/>
        <p:txBody>
          <a:bodyPr/>
          <a:lstStyle/>
          <a:p>
            <a:r>
              <a:rPr lang="en-US" dirty="0"/>
              <a:t>Enright’s Process Model (Decision Phase—Units 9-11)</a:t>
            </a:r>
          </a:p>
        </p:txBody>
      </p:sp>
      <p:sp>
        <p:nvSpPr>
          <p:cNvPr id="3" name="Content Placeholder 2">
            <a:extLst>
              <a:ext uri="{FF2B5EF4-FFF2-40B4-BE49-F238E27FC236}">
                <a16:creationId xmlns:a16="http://schemas.microsoft.com/office/drawing/2014/main" id="{827DF9F1-55BB-DA94-01E2-8F02ACBBF7F2}"/>
              </a:ext>
            </a:extLst>
          </p:cNvPr>
          <p:cNvSpPr>
            <a:spLocks noGrp="1"/>
          </p:cNvSpPr>
          <p:nvPr>
            <p:ph idx="1"/>
          </p:nvPr>
        </p:nvSpPr>
        <p:spPr>
          <a:xfrm>
            <a:off x="0" y="2286000"/>
            <a:ext cx="9144000" cy="3800475"/>
          </a:xfrm>
        </p:spPr>
        <p:txBody>
          <a:bodyPr/>
          <a:lstStyle/>
          <a:p>
            <a:r>
              <a:rPr lang="en-US" dirty="0"/>
              <a:t>The decision phase consists of units 9 to 11.</a:t>
            </a:r>
          </a:p>
          <a:p>
            <a:r>
              <a:rPr lang="en-US" dirty="0"/>
              <a:t>Unit 9, frank admission is encouraged that old strategies are not working. </a:t>
            </a:r>
          </a:p>
          <a:p>
            <a:r>
              <a:rPr lang="en-US" dirty="0"/>
              <a:t>Unit 10, the person considers forgiveness as an option; The definition of forgiveness and what it is not are considered. </a:t>
            </a:r>
          </a:p>
          <a:p>
            <a:r>
              <a:rPr lang="en-US" dirty="0"/>
              <a:t>Unit 11, the person commits to forgive the offender even though the person may not feel like forgiving. </a:t>
            </a:r>
          </a:p>
          <a:p>
            <a:endParaRPr lang="en-US" dirty="0"/>
          </a:p>
        </p:txBody>
      </p:sp>
    </p:spTree>
    <p:extLst>
      <p:ext uri="{BB962C8B-B14F-4D97-AF65-F5344CB8AC3E}">
        <p14:creationId xmlns:p14="http://schemas.microsoft.com/office/powerpoint/2010/main" val="1546636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8761F-87F7-B886-7068-7F5D21C9CFE3}"/>
              </a:ext>
            </a:extLst>
          </p:cNvPr>
          <p:cNvSpPr>
            <a:spLocks noGrp="1"/>
          </p:cNvSpPr>
          <p:nvPr>
            <p:ph type="title"/>
          </p:nvPr>
        </p:nvSpPr>
        <p:spPr/>
        <p:txBody>
          <a:bodyPr/>
          <a:lstStyle/>
          <a:p>
            <a:r>
              <a:rPr lang="en-US" dirty="0"/>
              <a:t>Enright’s Process Model (Work Phase—Units 12-15)</a:t>
            </a:r>
          </a:p>
        </p:txBody>
      </p:sp>
      <p:sp>
        <p:nvSpPr>
          <p:cNvPr id="3" name="Content Placeholder 2">
            <a:extLst>
              <a:ext uri="{FF2B5EF4-FFF2-40B4-BE49-F238E27FC236}">
                <a16:creationId xmlns:a16="http://schemas.microsoft.com/office/drawing/2014/main" id="{0B0EDDB5-306D-C8F0-E1EC-ECFCD6759D14}"/>
              </a:ext>
            </a:extLst>
          </p:cNvPr>
          <p:cNvSpPr>
            <a:spLocks noGrp="1"/>
          </p:cNvSpPr>
          <p:nvPr>
            <p:ph idx="1"/>
          </p:nvPr>
        </p:nvSpPr>
        <p:spPr>
          <a:xfrm>
            <a:off x="0" y="2286000"/>
            <a:ext cx="9144000" cy="3962400"/>
          </a:xfrm>
        </p:spPr>
        <p:txBody>
          <a:bodyPr/>
          <a:lstStyle/>
          <a:p>
            <a:r>
              <a:rPr lang="en-US" sz="2400" dirty="0"/>
              <a:t>The third phase is the work phase, in which there are four units. </a:t>
            </a:r>
          </a:p>
          <a:p>
            <a:r>
              <a:rPr lang="en-US" sz="2400" dirty="0"/>
              <a:t>Unit 12: The person seeks to understand the offender, including speculating about the person’s imperfections. This helps reframe the understanding of the offender. </a:t>
            </a:r>
          </a:p>
          <a:p>
            <a:r>
              <a:rPr lang="en-US" sz="2400" dirty="0"/>
              <a:t>Unit 13: Reframing is continued to promote empathy. </a:t>
            </a:r>
          </a:p>
          <a:p>
            <a:r>
              <a:rPr lang="en-US" sz="2400" dirty="0"/>
              <a:t>Unit 14: Reframing is continued to promote compassion. </a:t>
            </a:r>
          </a:p>
          <a:p>
            <a:r>
              <a:rPr lang="en-US" sz="2400" dirty="0"/>
              <a:t>Both are acknowledged as challenging to maintain.</a:t>
            </a:r>
          </a:p>
          <a:p>
            <a:r>
              <a:rPr lang="en-US" sz="2400" dirty="0"/>
              <a:t>Unit 15, The person is encouraged to accept and bear the pain of the injury. </a:t>
            </a:r>
          </a:p>
        </p:txBody>
      </p:sp>
    </p:spTree>
    <p:extLst>
      <p:ext uri="{BB962C8B-B14F-4D97-AF65-F5344CB8AC3E}">
        <p14:creationId xmlns:p14="http://schemas.microsoft.com/office/powerpoint/2010/main" val="4094956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A973-99EB-5F7E-9952-0633A0ABBF0D}"/>
              </a:ext>
            </a:extLst>
          </p:cNvPr>
          <p:cNvSpPr>
            <a:spLocks noGrp="1"/>
          </p:cNvSpPr>
          <p:nvPr>
            <p:ph type="title"/>
          </p:nvPr>
        </p:nvSpPr>
        <p:spPr>
          <a:xfrm>
            <a:off x="76200" y="0"/>
            <a:ext cx="8991600" cy="1676400"/>
          </a:xfrm>
        </p:spPr>
        <p:txBody>
          <a:bodyPr/>
          <a:lstStyle/>
          <a:p>
            <a:r>
              <a:rPr lang="en-US" dirty="0"/>
              <a:t>Enright’s Process Model (Deepening Phase—Units 16-20)</a:t>
            </a:r>
            <a:br>
              <a:rPr lang="en-US" dirty="0"/>
            </a:br>
            <a:r>
              <a:rPr lang="en-US" dirty="0"/>
              <a:t>Gaining a wider perspective</a:t>
            </a:r>
          </a:p>
        </p:txBody>
      </p:sp>
      <p:sp>
        <p:nvSpPr>
          <p:cNvPr id="3" name="Content Placeholder 2">
            <a:extLst>
              <a:ext uri="{FF2B5EF4-FFF2-40B4-BE49-F238E27FC236}">
                <a16:creationId xmlns:a16="http://schemas.microsoft.com/office/drawing/2014/main" id="{BFCA52DD-4997-D981-D373-B2BE8E767D2D}"/>
              </a:ext>
            </a:extLst>
          </p:cNvPr>
          <p:cNvSpPr>
            <a:spLocks noGrp="1"/>
          </p:cNvSpPr>
          <p:nvPr>
            <p:ph idx="1"/>
          </p:nvPr>
        </p:nvSpPr>
        <p:spPr>
          <a:xfrm>
            <a:off x="76200" y="2286000"/>
            <a:ext cx="8991600" cy="4419600"/>
          </a:xfrm>
        </p:spPr>
        <p:txBody>
          <a:bodyPr/>
          <a:lstStyle/>
          <a:p>
            <a:r>
              <a:rPr lang="en-US" dirty="0"/>
              <a:t>Unit 16: Meaning is sought in suffering and forgiving. </a:t>
            </a:r>
          </a:p>
          <a:p>
            <a:r>
              <a:rPr lang="en-US" dirty="0"/>
              <a:t>Unit 17: The person reflects on his or her own need for forgiveness in the past. </a:t>
            </a:r>
          </a:p>
          <a:p>
            <a:r>
              <a:rPr lang="en-US" dirty="0"/>
              <a:t>Unit 18: The person learns he or she is not alone in suffering. </a:t>
            </a:r>
          </a:p>
          <a:p>
            <a:r>
              <a:rPr lang="en-US" dirty="0"/>
              <a:t>Unit 19: The person reconsiders his or her purpose in life, hoping to find a </a:t>
            </a:r>
            <a:r>
              <a:rPr lang="en-US" dirty="0" err="1"/>
              <a:t>newpurpose</a:t>
            </a:r>
            <a:r>
              <a:rPr lang="en-US" dirty="0"/>
              <a:t>. </a:t>
            </a:r>
          </a:p>
          <a:p>
            <a:r>
              <a:rPr lang="en-US" dirty="0"/>
              <a:t>Unit 20: the person reflects on decreased negative and increased positive affect. </a:t>
            </a:r>
          </a:p>
          <a:p>
            <a:endParaRPr lang="en-US" dirty="0"/>
          </a:p>
          <a:p>
            <a:endParaRPr lang="en-US" dirty="0"/>
          </a:p>
          <a:p>
            <a:endParaRPr lang="en-US" dirty="0"/>
          </a:p>
        </p:txBody>
      </p:sp>
    </p:spTree>
    <p:extLst>
      <p:ext uri="{BB962C8B-B14F-4D97-AF65-F5344CB8AC3E}">
        <p14:creationId xmlns:p14="http://schemas.microsoft.com/office/powerpoint/2010/main" val="3693451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F9B9-A1A3-D625-CB59-4DE665E672EF}"/>
              </a:ext>
            </a:extLst>
          </p:cNvPr>
          <p:cNvSpPr>
            <a:spLocks noGrp="1"/>
          </p:cNvSpPr>
          <p:nvPr>
            <p:ph type="title"/>
          </p:nvPr>
        </p:nvSpPr>
        <p:spPr>
          <a:xfrm>
            <a:off x="76200" y="0"/>
            <a:ext cx="9067800" cy="1905000"/>
          </a:xfrm>
        </p:spPr>
        <p:txBody>
          <a:bodyPr/>
          <a:lstStyle/>
          <a:p>
            <a:r>
              <a:rPr lang="en-US" dirty="0"/>
              <a:t>Effectiveness and Efficiency of Enright’s Process Model—Forgiveness Therapy and Classroom Studies</a:t>
            </a:r>
          </a:p>
        </p:txBody>
      </p:sp>
      <p:sp>
        <p:nvSpPr>
          <p:cNvPr id="3" name="Content Placeholder 2">
            <a:extLst>
              <a:ext uri="{FF2B5EF4-FFF2-40B4-BE49-F238E27FC236}">
                <a16:creationId xmlns:a16="http://schemas.microsoft.com/office/drawing/2014/main" id="{6DAAEAB6-80AB-AD5D-6377-2659649B2EE3}"/>
              </a:ext>
            </a:extLst>
          </p:cNvPr>
          <p:cNvSpPr>
            <a:spLocks noGrp="1"/>
          </p:cNvSpPr>
          <p:nvPr>
            <p:ph idx="1"/>
          </p:nvPr>
        </p:nvSpPr>
        <p:spPr>
          <a:xfrm>
            <a:off x="0" y="2209800"/>
            <a:ext cx="9144000" cy="4724400"/>
          </a:xfrm>
        </p:spPr>
        <p:txBody>
          <a:bodyPr/>
          <a:lstStyle/>
          <a:p>
            <a:r>
              <a:rPr lang="en-US" sz="2400" dirty="0"/>
              <a:t>“Forgiveness Therapy” studies</a:t>
            </a:r>
          </a:p>
          <a:p>
            <a:r>
              <a:rPr lang="en-US" sz="2400" dirty="0"/>
              <a:t>Almost all are one-on-one multiple sessions studies (cf. early group studies; Hebl &amp; Enright, 1993; Al-</a:t>
            </a:r>
            <a:r>
              <a:rPr lang="en-US" sz="2400" dirty="0" err="1"/>
              <a:t>Mabuk</a:t>
            </a:r>
            <a:r>
              <a:rPr lang="en-US" sz="2400" dirty="0"/>
              <a:t> et al., 1995).</a:t>
            </a:r>
          </a:p>
          <a:p>
            <a:r>
              <a:rPr lang="en-US" sz="2400" dirty="0"/>
              <a:t>The individual therapy (“forgiveness therapy”) studies are typically long (12 to 60 sessions; recommended at least 20 sessions). Effect sizes are strong (i.e., high effectiveness) but effect size per hour is modest (d/</a:t>
            </a:r>
            <a:r>
              <a:rPr lang="en-US" sz="2400" dirty="0" err="1"/>
              <a:t>hr</a:t>
            </a:r>
            <a:r>
              <a:rPr lang="en-US" sz="2400" dirty="0"/>
              <a:t> ~ 0.05).</a:t>
            </a:r>
          </a:p>
          <a:p>
            <a:r>
              <a:rPr lang="en-US" sz="2400" dirty="0"/>
              <a:t>Forgiveness therapy has tackled serious mental health and physical health issues.</a:t>
            </a:r>
          </a:p>
          <a:p>
            <a:r>
              <a:rPr lang="en-US" sz="2400" dirty="0"/>
              <a:t>Forgiveness therapy is flexible. It is aimed at “success” at forgiving, so treatment is extended in to the number of sessions  individuals are willing to attend for the outcomes they desire.</a:t>
            </a:r>
          </a:p>
        </p:txBody>
      </p:sp>
    </p:spTree>
    <p:extLst>
      <p:ext uri="{BB962C8B-B14F-4D97-AF65-F5344CB8AC3E}">
        <p14:creationId xmlns:p14="http://schemas.microsoft.com/office/powerpoint/2010/main" val="1799331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FD0EF-CF89-0DB8-8E41-CC7371BC7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E56BF-8F98-295A-4B50-C9265DA8A2E1}"/>
              </a:ext>
            </a:extLst>
          </p:cNvPr>
          <p:cNvSpPr>
            <a:spLocks noGrp="1"/>
          </p:cNvSpPr>
          <p:nvPr>
            <p:ph type="title"/>
          </p:nvPr>
        </p:nvSpPr>
        <p:spPr>
          <a:xfrm>
            <a:off x="76200" y="0"/>
            <a:ext cx="9067800" cy="1905000"/>
          </a:xfrm>
        </p:spPr>
        <p:txBody>
          <a:bodyPr/>
          <a:lstStyle/>
          <a:p>
            <a:r>
              <a:rPr lang="en-US" dirty="0"/>
              <a:t>Effectiveness and Efficiency of Enright’s Process Model—Forgiveness Therapy and Classroom Studies</a:t>
            </a:r>
          </a:p>
        </p:txBody>
      </p:sp>
      <p:sp>
        <p:nvSpPr>
          <p:cNvPr id="3" name="Content Placeholder 2">
            <a:extLst>
              <a:ext uri="{FF2B5EF4-FFF2-40B4-BE49-F238E27FC236}">
                <a16:creationId xmlns:a16="http://schemas.microsoft.com/office/drawing/2014/main" id="{277EE2B6-6964-240A-D90E-B98A35A94AE6}"/>
              </a:ext>
            </a:extLst>
          </p:cNvPr>
          <p:cNvSpPr>
            <a:spLocks noGrp="1"/>
          </p:cNvSpPr>
          <p:nvPr>
            <p:ph idx="1"/>
          </p:nvPr>
        </p:nvSpPr>
        <p:spPr>
          <a:xfrm>
            <a:off x="0" y="2209800"/>
            <a:ext cx="9144000" cy="4724400"/>
          </a:xfrm>
        </p:spPr>
        <p:txBody>
          <a:bodyPr/>
          <a:lstStyle/>
          <a:p>
            <a:r>
              <a:rPr lang="en-US" sz="2400" dirty="0"/>
              <a:t>Classroom studies (later in Rapp et al., 2023, meta-analysis)—very international (Ireland, Turkey, S. Korea, Pakistan)</a:t>
            </a:r>
          </a:p>
          <a:p>
            <a:r>
              <a:rPr lang="en-US" sz="2000" dirty="0"/>
              <a:t>Elementary School Children in Belfast, Northern Ireland (3 studies) 17 weekly 45-minutes classes = 12 hours 45 minutes</a:t>
            </a:r>
          </a:p>
          <a:p>
            <a:r>
              <a:rPr lang="en-US" sz="2000" dirty="0"/>
              <a:t>Elementary School Children in Milwaukee, Wisconsin (17 weekly 45-minute classes) 12 hours 45 minutes</a:t>
            </a:r>
          </a:p>
          <a:p>
            <a:r>
              <a:rPr lang="en-US" sz="2000" dirty="0"/>
              <a:t>Impoverished Fourth-Grade Students in Turkey</a:t>
            </a:r>
          </a:p>
          <a:p>
            <a:r>
              <a:rPr lang="en-US" sz="2000" dirty="0"/>
              <a:t>Academically At-Risk Adolescents in the Midwestern United States (aged 12-14) (15 weeks)</a:t>
            </a:r>
          </a:p>
          <a:p>
            <a:r>
              <a:rPr lang="en-US" sz="2000" dirty="0"/>
              <a:t>Female Adolescent Aggressive Victims in South Korea 12 weeks</a:t>
            </a:r>
          </a:p>
          <a:p>
            <a:r>
              <a:rPr lang="en-US" sz="2000" dirty="0"/>
              <a:t>At-Risk Adolescents in the Midwestern United States (15 to 19) 23 hours</a:t>
            </a:r>
          </a:p>
          <a:p>
            <a:r>
              <a:rPr lang="en-US" sz="2000" dirty="0"/>
              <a:t>Abused Adolescents in Pakistan   2x per week for four months (32 hours)</a:t>
            </a:r>
          </a:p>
          <a:p>
            <a:endParaRPr lang="en-US" sz="1200" dirty="0"/>
          </a:p>
        </p:txBody>
      </p:sp>
    </p:spTree>
    <p:extLst>
      <p:ext uri="{BB962C8B-B14F-4D97-AF65-F5344CB8AC3E}">
        <p14:creationId xmlns:p14="http://schemas.microsoft.com/office/powerpoint/2010/main" val="788382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9DE4-4949-F9CD-99B3-4A477FD4BD56}"/>
              </a:ext>
            </a:extLst>
          </p:cNvPr>
          <p:cNvSpPr>
            <a:spLocks noGrp="1"/>
          </p:cNvSpPr>
          <p:nvPr>
            <p:ph type="title"/>
          </p:nvPr>
        </p:nvSpPr>
        <p:spPr>
          <a:xfrm>
            <a:off x="0" y="152400"/>
            <a:ext cx="9144000" cy="1752600"/>
          </a:xfrm>
        </p:spPr>
        <p:txBody>
          <a:bodyPr/>
          <a:lstStyle/>
          <a:p>
            <a:r>
              <a:rPr lang="en-US" dirty="0"/>
              <a:t>Classroom interventions (Bob Enright and Suzanne Freedman): Effectiveness versus efficiency </a:t>
            </a:r>
            <a:r>
              <a:rPr lang="en-US" sz="2800" dirty="0"/>
              <a:t>[k=# studies; g=effect size]</a:t>
            </a:r>
          </a:p>
        </p:txBody>
      </p:sp>
      <p:sp>
        <p:nvSpPr>
          <p:cNvPr id="3" name="Content Placeholder 2">
            <a:extLst>
              <a:ext uri="{FF2B5EF4-FFF2-40B4-BE49-F238E27FC236}">
                <a16:creationId xmlns:a16="http://schemas.microsoft.com/office/drawing/2014/main" id="{86C00DAC-2B37-CD63-6C4E-CEC7CA190FD2}"/>
              </a:ext>
            </a:extLst>
          </p:cNvPr>
          <p:cNvSpPr>
            <a:spLocks noGrp="1"/>
          </p:cNvSpPr>
          <p:nvPr>
            <p:ph idx="1"/>
          </p:nvPr>
        </p:nvSpPr>
        <p:spPr>
          <a:xfrm>
            <a:off x="838200" y="2362200"/>
            <a:ext cx="8305800" cy="4495800"/>
          </a:xfrm>
        </p:spPr>
        <p:txBody>
          <a:bodyPr/>
          <a:lstStyle/>
          <a:p>
            <a:r>
              <a:rPr lang="en-US" dirty="0"/>
              <a:t>Process model: k = 9; g = 0.66</a:t>
            </a:r>
          </a:p>
          <a:p>
            <a:r>
              <a:rPr lang="en-US" dirty="0"/>
              <a:t>Story-based model: k = 9; g = 0.27</a:t>
            </a:r>
          </a:p>
          <a:p>
            <a:endParaRPr lang="en-US" dirty="0"/>
          </a:p>
          <a:p>
            <a:r>
              <a:rPr lang="en-US" dirty="0"/>
              <a:t>Time see previous slide: (12 h 45 m, 12 h 45 m, 15 h, 12 h, 23h, 32h)  Mean t = 17.92 hours</a:t>
            </a:r>
          </a:p>
          <a:p>
            <a:endParaRPr lang="en-US" dirty="0"/>
          </a:p>
          <a:p>
            <a:r>
              <a:rPr lang="en-US" dirty="0"/>
              <a:t>d/</a:t>
            </a:r>
            <a:r>
              <a:rPr lang="en-US" dirty="0" err="1"/>
              <a:t>hr</a:t>
            </a:r>
            <a:r>
              <a:rPr lang="en-US" dirty="0"/>
              <a:t> process model: 0.66/18 = 0.036</a:t>
            </a:r>
          </a:p>
          <a:p>
            <a:r>
              <a:rPr lang="en-US" dirty="0"/>
              <a:t>d/</a:t>
            </a:r>
            <a:r>
              <a:rPr lang="en-US" dirty="0" err="1"/>
              <a:t>hr</a:t>
            </a:r>
            <a:r>
              <a:rPr lang="en-US" dirty="0"/>
              <a:t> story-based model: ~ 0.012</a:t>
            </a:r>
          </a:p>
          <a:p>
            <a:endParaRPr lang="en-US" dirty="0"/>
          </a:p>
          <a:p>
            <a:endParaRPr lang="en-US" dirty="0"/>
          </a:p>
          <a:p>
            <a:endParaRPr lang="en-US" dirty="0"/>
          </a:p>
        </p:txBody>
      </p:sp>
    </p:spTree>
    <p:extLst>
      <p:ext uri="{BB962C8B-B14F-4D97-AF65-F5344CB8AC3E}">
        <p14:creationId xmlns:p14="http://schemas.microsoft.com/office/powerpoint/2010/main" val="1426476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F86ABB71-2B03-4C95-2CBE-DBF9448282D1}"/>
              </a:ext>
            </a:extLst>
          </p:cNvPr>
          <p:cNvSpPr>
            <a:spLocks noGrp="1" noChangeArrowheads="1"/>
          </p:cNvSpPr>
          <p:nvPr>
            <p:ph type="title"/>
          </p:nvPr>
        </p:nvSpPr>
        <p:spPr>
          <a:xfrm>
            <a:off x="0" y="0"/>
            <a:ext cx="4343400" cy="2209800"/>
          </a:xfrm>
        </p:spPr>
        <p:txBody>
          <a:bodyPr/>
          <a:lstStyle/>
          <a:p>
            <a:r>
              <a:rPr lang="en-US" altLang="en-US"/>
              <a:t>Forgiveness with school-aged children (Rapp et al., 2022)</a:t>
            </a:r>
          </a:p>
        </p:txBody>
      </p:sp>
      <p:sp>
        <p:nvSpPr>
          <p:cNvPr id="55299" name="Content Placeholder 2">
            <a:extLst>
              <a:ext uri="{FF2B5EF4-FFF2-40B4-BE49-F238E27FC236}">
                <a16:creationId xmlns:a16="http://schemas.microsoft.com/office/drawing/2014/main" id="{A1132879-6A86-1451-13A3-9652B680CDD0}"/>
              </a:ext>
            </a:extLst>
          </p:cNvPr>
          <p:cNvSpPr>
            <a:spLocks noGrp="1" noChangeArrowheads="1"/>
          </p:cNvSpPr>
          <p:nvPr>
            <p:ph idx="1"/>
          </p:nvPr>
        </p:nvSpPr>
        <p:spPr>
          <a:xfrm>
            <a:off x="152400" y="2209800"/>
            <a:ext cx="8991600" cy="4648200"/>
          </a:xfrm>
        </p:spPr>
        <p:txBody>
          <a:bodyPr/>
          <a:lstStyle/>
          <a:p>
            <a:pPr>
              <a:defRPr/>
            </a:pPr>
            <a:r>
              <a:rPr lang="en-US" altLang="en-US" dirty="0"/>
              <a:t>Meta-analyzed 20 studies in educational settings with children first grade (age 6) to 12</a:t>
            </a:r>
            <a:r>
              <a:rPr lang="en-US" altLang="en-US" baseline="30000" dirty="0"/>
              <a:t>th</a:t>
            </a:r>
            <a:r>
              <a:rPr lang="en-US" altLang="en-US" dirty="0"/>
              <a:t> grade (age 18)</a:t>
            </a:r>
          </a:p>
          <a:p>
            <a:pPr>
              <a:defRPr/>
            </a:pPr>
            <a:r>
              <a:rPr lang="en-US" altLang="en-US" dirty="0"/>
              <a:t>Outcomes: [</a:t>
            </a:r>
            <a:r>
              <a:rPr lang="en-US" dirty="0">
                <a:ea typeface="Calibri" panose="020F0502020204030204" pitchFamily="34" charset="0"/>
                <a:cs typeface="Times New Roman" panose="02020603050405020304" pitchFamily="18" charset="0"/>
              </a:rPr>
              <a:t>Forgiveness + anger]* (g = 0.41; k = 20); Hope (g = 1.70, k = 5); Depression (g = 0.11, k = 7)</a:t>
            </a:r>
            <a:endParaRPr lang="en-US" altLang="en-US" dirty="0"/>
          </a:p>
          <a:p>
            <a:pPr marL="0">
              <a:lnSpc>
                <a:spcPct val="107000"/>
              </a:lnSpc>
              <a:spcBef>
                <a:spcPts val="0"/>
              </a:spcBef>
              <a:spcAft>
                <a:spcPts val="800"/>
              </a:spcAft>
              <a:defRPr/>
            </a:pPr>
            <a:r>
              <a:rPr lang="en-US" altLang="en-US" dirty="0"/>
              <a:t>Moderators (i.e., predictors of outcomes): </a:t>
            </a:r>
            <a:r>
              <a:rPr lang="en-US" kern="100" dirty="0">
                <a:ea typeface="Calibri" panose="020F0502020204030204" pitchFamily="34" charset="0"/>
                <a:cs typeface="Times New Roman" panose="02020603050405020304" pitchFamily="18" charset="0"/>
              </a:rPr>
              <a:t>Age (older is better*); Grades: 1-3 (g = 0.03; k = 4), 4-6* (g = 0.45, k = 5), 6-8* (g = 0.58, k = 8), 9-12* (g = 0.44, k = 3); Program: Enright process model* (g = 0.66; k = 9); Enright story-based* (g = 0.27; k = 9); REACH (g = 0.29; k = 2); No. sessions (more is better*)</a:t>
            </a:r>
          </a:p>
          <a:p>
            <a:pPr marL="0">
              <a:lnSpc>
                <a:spcPct val="107000"/>
              </a:lnSpc>
              <a:spcBef>
                <a:spcPts val="0"/>
              </a:spcBef>
              <a:spcAft>
                <a:spcPts val="800"/>
              </a:spcAft>
              <a:defRPr/>
            </a:pPr>
            <a:endParaRPr lang="en-US" kern="100" dirty="0">
              <a:ea typeface="Calibri" panose="020F0502020204030204" pitchFamily="34" charset="0"/>
              <a:cs typeface="Times New Roman" panose="02020603050405020304" pitchFamily="18" charset="0"/>
            </a:endParaRPr>
          </a:p>
          <a:p>
            <a:pPr>
              <a:defRPr/>
            </a:pPr>
            <a:endParaRPr lang="en-US" altLang="en-US" dirty="0"/>
          </a:p>
        </p:txBody>
      </p:sp>
      <p:sp>
        <p:nvSpPr>
          <p:cNvPr id="30724" name="TextBox 1">
            <a:extLst>
              <a:ext uri="{FF2B5EF4-FFF2-40B4-BE49-F238E27FC236}">
                <a16:creationId xmlns:a16="http://schemas.microsoft.com/office/drawing/2014/main" id="{EBEE3E63-3D49-7373-39E7-D147D6170F0A}"/>
              </a:ext>
            </a:extLst>
          </p:cNvPr>
          <p:cNvSpPr txBox="1">
            <a:spLocks noChangeArrowheads="1"/>
          </p:cNvSpPr>
          <p:nvPr/>
        </p:nvSpPr>
        <p:spPr bwMode="auto">
          <a:xfrm>
            <a:off x="4191000" y="0"/>
            <a:ext cx="4724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t>g is effect size (number of SDs changed); </a:t>
            </a:r>
          </a:p>
          <a:p>
            <a:pPr>
              <a:spcBef>
                <a:spcPct val="0"/>
              </a:spcBef>
              <a:buClrTx/>
              <a:buSzTx/>
              <a:buFontTx/>
              <a:buNone/>
            </a:pPr>
            <a:endParaRPr lang="en-US" altLang="en-US" sz="1800"/>
          </a:p>
          <a:p>
            <a:pPr>
              <a:spcBef>
                <a:spcPct val="0"/>
              </a:spcBef>
              <a:buClrTx/>
              <a:buSzTx/>
              <a:buFontTx/>
              <a:buNone/>
            </a:pPr>
            <a:r>
              <a:rPr lang="en-US" altLang="en-US" sz="1800"/>
              <a:t>* statistical significance (note, some comparisons can be not significant merely because few studies or very unstable results of studies)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3FD3A-7550-DE45-A0C0-0546569948A6}"/>
              </a:ext>
            </a:extLst>
          </p:cNvPr>
          <p:cNvSpPr>
            <a:spLocks noGrp="1"/>
          </p:cNvSpPr>
          <p:nvPr>
            <p:ph type="title"/>
          </p:nvPr>
        </p:nvSpPr>
        <p:spPr/>
        <p:txBody>
          <a:bodyPr/>
          <a:lstStyle/>
          <a:p>
            <a:r>
              <a:rPr lang="en-US" dirty="0"/>
              <a:t>Compare REACH Forgiveness and Enright’s Process Model</a:t>
            </a:r>
          </a:p>
        </p:txBody>
      </p:sp>
      <p:sp>
        <p:nvSpPr>
          <p:cNvPr id="3" name="Content Placeholder 2">
            <a:extLst>
              <a:ext uri="{FF2B5EF4-FFF2-40B4-BE49-F238E27FC236}">
                <a16:creationId xmlns:a16="http://schemas.microsoft.com/office/drawing/2014/main" id="{A312BDCD-F278-94E3-A1D8-04E706E95AFB}"/>
              </a:ext>
            </a:extLst>
          </p:cNvPr>
          <p:cNvSpPr>
            <a:spLocks noGrp="1"/>
          </p:cNvSpPr>
          <p:nvPr>
            <p:ph idx="1"/>
          </p:nvPr>
        </p:nvSpPr>
        <p:spPr>
          <a:solidFill>
            <a:schemeClr val="accent4">
              <a:lumMod val="25000"/>
              <a:lumOff val="75000"/>
            </a:schemeClr>
          </a:solidFill>
        </p:spPr>
        <p:txBody>
          <a:bodyPr/>
          <a:lstStyle/>
          <a:p>
            <a:endParaRPr lang="en-US" dirty="0"/>
          </a:p>
        </p:txBody>
      </p:sp>
    </p:spTree>
    <p:extLst>
      <p:ext uri="{BB962C8B-B14F-4D97-AF65-F5344CB8AC3E}">
        <p14:creationId xmlns:p14="http://schemas.microsoft.com/office/powerpoint/2010/main" val="4280018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E1DAF-E42C-05A9-53F3-FA31290C8310}"/>
              </a:ext>
            </a:extLst>
          </p:cNvPr>
          <p:cNvSpPr>
            <a:spLocks noGrp="1"/>
          </p:cNvSpPr>
          <p:nvPr>
            <p:ph type="title"/>
          </p:nvPr>
        </p:nvSpPr>
        <p:spPr>
          <a:xfrm>
            <a:off x="76200" y="152400"/>
            <a:ext cx="9067800" cy="1752600"/>
          </a:xfrm>
        </p:spPr>
        <p:txBody>
          <a:bodyPr/>
          <a:lstStyle/>
          <a:p>
            <a:r>
              <a:rPr lang="en-US" dirty="0"/>
              <a:t>Comparing REACH Forgiveness and Enright’s Process Model Head-to-Head</a:t>
            </a:r>
          </a:p>
        </p:txBody>
      </p:sp>
      <p:sp>
        <p:nvSpPr>
          <p:cNvPr id="3" name="Content Placeholder 2">
            <a:extLst>
              <a:ext uri="{FF2B5EF4-FFF2-40B4-BE49-F238E27FC236}">
                <a16:creationId xmlns:a16="http://schemas.microsoft.com/office/drawing/2014/main" id="{007EDB5A-A96B-68BB-184F-C334A1B915FD}"/>
              </a:ext>
            </a:extLst>
          </p:cNvPr>
          <p:cNvSpPr>
            <a:spLocks noGrp="1"/>
          </p:cNvSpPr>
          <p:nvPr>
            <p:ph idx="1"/>
          </p:nvPr>
        </p:nvSpPr>
        <p:spPr>
          <a:xfrm>
            <a:off x="76200" y="2209800"/>
            <a:ext cx="8991600" cy="4648200"/>
          </a:xfrm>
        </p:spPr>
        <p:txBody>
          <a:bodyPr/>
          <a:lstStyle/>
          <a:p>
            <a:r>
              <a:rPr lang="en-US" sz="2400" b="1" dirty="0"/>
              <a:t>The process model is more flexible</a:t>
            </a:r>
            <a:r>
              <a:rPr lang="en-US" sz="2400" dirty="0"/>
              <a:t> than is the REACH Forgiveness model. </a:t>
            </a:r>
          </a:p>
          <a:p>
            <a:r>
              <a:rPr lang="en-US" sz="2400" b="1" dirty="0"/>
              <a:t>For psychotherapy with people targeted by Enright’s many studies, the process model has more empirical support </a:t>
            </a:r>
            <a:r>
              <a:rPr lang="en-US" sz="2400" dirty="0"/>
              <a:t>than REACH Forgiveness</a:t>
            </a:r>
            <a:r>
              <a:rPr lang="en-US" sz="2400" b="1" dirty="0"/>
              <a:t>.</a:t>
            </a:r>
            <a:r>
              <a:rPr lang="en-US" sz="2400" dirty="0"/>
              <a:t> </a:t>
            </a:r>
          </a:p>
          <a:p>
            <a:r>
              <a:rPr lang="en-US" sz="2400" b="1" dirty="0"/>
              <a:t>Total effectiveness can be extended by increasing the duration of the intervention.</a:t>
            </a:r>
            <a:r>
              <a:rPr lang="en-US" sz="2400" dirty="0"/>
              <a:t> (Of course, the same is true of REACH Forgiveness and other interventions.)</a:t>
            </a:r>
            <a:r>
              <a:rPr lang="en-US" sz="2400" b="1" dirty="0"/>
              <a:t> </a:t>
            </a:r>
          </a:p>
          <a:p>
            <a:r>
              <a:rPr lang="en-US" sz="2400" b="1" dirty="0"/>
              <a:t>The process model can still be used in classrooms</a:t>
            </a:r>
            <a:r>
              <a:rPr lang="en-US" sz="2400" dirty="0"/>
              <a:t> (more support than REACH Forgiveness). </a:t>
            </a:r>
          </a:p>
          <a:p>
            <a:r>
              <a:rPr lang="en-US" sz="2400" b="1" dirty="0"/>
              <a:t>The process model is </a:t>
            </a:r>
            <a:r>
              <a:rPr lang="en-US" sz="2400" b="1" i="1" u="sng" dirty="0"/>
              <a:t>less</a:t>
            </a:r>
            <a:r>
              <a:rPr lang="en-US" sz="2400" b="1" dirty="0"/>
              <a:t> efficient</a:t>
            </a:r>
            <a:r>
              <a:rPr lang="en-US" sz="2400" dirty="0"/>
              <a:t> (i.e., d per hour of intervention) than REACH Forgiveness. </a:t>
            </a:r>
          </a:p>
        </p:txBody>
      </p:sp>
    </p:spTree>
    <p:extLst>
      <p:ext uri="{BB962C8B-B14F-4D97-AF65-F5344CB8AC3E}">
        <p14:creationId xmlns:p14="http://schemas.microsoft.com/office/powerpoint/2010/main" val="2738588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BF82EC2-662F-3235-2F2F-37DF34FD8B77}"/>
              </a:ext>
            </a:extLst>
          </p:cNvPr>
          <p:cNvSpPr>
            <a:spLocks noGrp="1" noChangeArrowheads="1"/>
          </p:cNvSpPr>
          <p:nvPr>
            <p:ph type="title"/>
          </p:nvPr>
        </p:nvSpPr>
        <p:spPr>
          <a:xfrm>
            <a:off x="0" y="25400"/>
            <a:ext cx="9144000" cy="2054225"/>
          </a:xfrm>
        </p:spPr>
        <p:txBody>
          <a:bodyPr/>
          <a:lstStyle/>
          <a:p>
            <a:r>
              <a:rPr lang="en-US" altLang="en-US" dirty="0"/>
              <a:t>Science: In 2006, I formulated the Stress-and-Coping Theory of Forgiveness</a:t>
            </a:r>
            <a:br>
              <a:rPr lang="en-US" altLang="en-US" dirty="0"/>
            </a:br>
            <a:r>
              <a:rPr lang="en-US" altLang="en-US" sz="1600" dirty="0">
                <a:latin typeface="Garamond" panose="02020404030301010803" pitchFamily="18" charset="0"/>
              </a:rPr>
              <a:t>Worthington, E. L., Jr. (2006). </a:t>
            </a:r>
            <a:r>
              <a:rPr lang="en-US" altLang="en-US" sz="1600" i="1" dirty="0">
                <a:latin typeface="Garamond" panose="02020404030301010803" pitchFamily="18" charset="0"/>
              </a:rPr>
              <a:t>Forgiveness and reconciliation: Theory and application.</a:t>
            </a:r>
            <a:r>
              <a:rPr lang="en-US" altLang="en-US" sz="1600" dirty="0">
                <a:latin typeface="Garamond" panose="02020404030301010803" pitchFamily="18" charset="0"/>
              </a:rPr>
              <a:t> Brunner-Routledge. (Currently under contract: revised edition with Routledge aimed at publication in 2024.)</a:t>
            </a:r>
            <a:endParaRPr lang="en-US" altLang="en-US" sz="1600" dirty="0"/>
          </a:p>
        </p:txBody>
      </p:sp>
      <p:sp>
        <p:nvSpPr>
          <p:cNvPr id="7171" name="Content Placeholder 2">
            <a:extLst>
              <a:ext uri="{FF2B5EF4-FFF2-40B4-BE49-F238E27FC236}">
                <a16:creationId xmlns:a16="http://schemas.microsoft.com/office/drawing/2014/main" id="{BD75193D-F919-316F-0411-80F352FB5F7C}"/>
              </a:ext>
            </a:extLst>
          </p:cNvPr>
          <p:cNvSpPr>
            <a:spLocks noGrp="1" noChangeArrowheads="1"/>
          </p:cNvSpPr>
          <p:nvPr>
            <p:ph idx="1"/>
          </p:nvPr>
        </p:nvSpPr>
        <p:spPr>
          <a:xfrm>
            <a:off x="76200" y="2286000"/>
            <a:ext cx="9067800" cy="1371600"/>
          </a:xfrm>
        </p:spPr>
        <p:txBody>
          <a:bodyPr/>
          <a:lstStyle/>
          <a:p>
            <a:r>
              <a:rPr lang="en-US" altLang="en-US"/>
              <a:t>Note: It’s a THEORY (lots of support). It builds upon Richard Lazarus’ stress-and-coping theory (Lazarus, 1999), which has a massive amount of research</a:t>
            </a:r>
          </a:p>
        </p:txBody>
      </p:sp>
      <p:pic>
        <p:nvPicPr>
          <p:cNvPr id="7172" name="Picture 3">
            <a:extLst>
              <a:ext uri="{FF2B5EF4-FFF2-40B4-BE49-F238E27FC236}">
                <a16:creationId xmlns:a16="http://schemas.microsoft.com/office/drawing/2014/main" id="{F6B067DF-3072-6B87-0DC7-AFAC15283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12" t="12401" r="15602" b="58429"/>
          <a:stretch>
            <a:fillRect/>
          </a:stretch>
        </p:blipFill>
        <p:spPr bwMode="auto">
          <a:xfrm>
            <a:off x="-19050" y="3863975"/>
            <a:ext cx="935831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EF94-8B7B-239F-4A1E-F2210687F0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9A52C3-DBA2-AEB5-0E6B-A5FA149D240F}"/>
              </a:ext>
            </a:extLst>
          </p:cNvPr>
          <p:cNvSpPr>
            <a:spLocks noGrp="1"/>
          </p:cNvSpPr>
          <p:nvPr>
            <p:ph type="title"/>
          </p:nvPr>
        </p:nvSpPr>
        <p:spPr>
          <a:xfrm>
            <a:off x="76200" y="152400"/>
            <a:ext cx="9067800" cy="1752600"/>
          </a:xfrm>
        </p:spPr>
        <p:txBody>
          <a:bodyPr/>
          <a:lstStyle/>
          <a:p>
            <a:r>
              <a:rPr lang="en-US" dirty="0"/>
              <a:t>Comparing REACH Forgiveness and Enright’s Process Model Head-to-Head</a:t>
            </a:r>
          </a:p>
        </p:txBody>
      </p:sp>
      <p:sp>
        <p:nvSpPr>
          <p:cNvPr id="3" name="Content Placeholder 2">
            <a:extLst>
              <a:ext uri="{FF2B5EF4-FFF2-40B4-BE49-F238E27FC236}">
                <a16:creationId xmlns:a16="http://schemas.microsoft.com/office/drawing/2014/main" id="{43571373-5863-5AE2-B193-FF130368DAD0}"/>
              </a:ext>
            </a:extLst>
          </p:cNvPr>
          <p:cNvSpPr>
            <a:spLocks noGrp="1"/>
          </p:cNvSpPr>
          <p:nvPr>
            <p:ph idx="1"/>
          </p:nvPr>
        </p:nvSpPr>
        <p:spPr>
          <a:xfrm>
            <a:off x="0" y="2286000"/>
            <a:ext cx="9067800" cy="4572000"/>
          </a:xfrm>
        </p:spPr>
        <p:txBody>
          <a:bodyPr/>
          <a:lstStyle/>
          <a:p>
            <a:r>
              <a:rPr lang="en-US" sz="2000" b="1" dirty="0"/>
              <a:t>REACH Forgiveness became more effective and efficient since 2013.</a:t>
            </a:r>
            <a:r>
              <a:rPr lang="en-US" sz="2000" dirty="0"/>
              <a:t> </a:t>
            </a:r>
          </a:p>
          <a:p>
            <a:r>
              <a:rPr lang="en-US" sz="2000" dirty="0"/>
              <a:t>REACH Forgiveness is effective for </a:t>
            </a:r>
            <a:r>
              <a:rPr lang="en-US" sz="2000" b="1" dirty="0"/>
              <a:t>adult psychoeducation with any transgressions (untargeted)</a:t>
            </a:r>
            <a:r>
              <a:rPr lang="en-US" sz="2000" dirty="0"/>
              <a:t>. Far more evidence. Studies from Colombia, Ghana, South Africa, Ukraine, Indonesia, China, Philippines, Australia.</a:t>
            </a:r>
          </a:p>
          <a:p>
            <a:r>
              <a:rPr lang="en-US" sz="2000" dirty="0"/>
              <a:t>REACH Forgiveness has lots of </a:t>
            </a:r>
            <a:r>
              <a:rPr lang="en-US" sz="2000" b="1" dirty="0"/>
              <a:t>support for small-group applications</a:t>
            </a:r>
            <a:r>
              <a:rPr lang="en-US" sz="2000" dirty="0"/>
              <a:t>: training video, leader and participant manual.</a:t>
            </a:r>
          </a:p>
          <a:p>
            <a:r>
              <a:rPr lang="en-US" sz="2000" dirty="0"/>
              <a:t>REACH Forgiveness </a:t>
            </a:r>
            <a:r>
              <a:rPr lang="en-US" sz="2000" b="1" dirty="0"/>
              <a:t>group therapy</a:t>
            </a:r>
            <a:r>
              <a:rPr lang="en-US" sz="2000" dirty="0"/>
              <a:t> with borderline- (Sandage et al., 2015) and depressed- and anxiety-diagnosed patients (Wade et al., 2018). </a:t>
            </a:r>
          </a:p>
          <a:p>
            <a:r>
              <a:rPr lang="en-US" sz="2000" dirty="0"/>
              <a:t>Group durations now </a:t>
            </a:r>
            <a:r>
              <a:rPr lang="en-US" sz="2000" b="1" dirty="0"/>
              <a:t>standard at six hours</a:t>
            </a:r>
            <a:r>
              <a:rPr lang="en-US" sz="2000" dirty="0"/>
              <a:t>. Worthington’s (2024b) review of 25 group studies found a mean d of 0.56; d/</a:t>
            </a:r>
            <a:r>
              <a:rPr lang="en-US" sz="2000" dirty="0" err="1"/>
              <a:t>hr</a:t>
            </a:r>
            <a:r>
              <a:rPr lang="en-US" sz="2000" dirty="0"/>
              <a:t> = 0.093.</a:t>
            </a:r>
          </a:p>
          <a:p>
            <a:r>
              <a:rPr lang="en-US" sz="2000" b="1" dirty="0"/>
              <a:t>Massive cross-cultural evidence</a:t>
            </a:r>
            <a:r>
              <a:rPr lang="en-US" sz="2000" dirty="0"/>
              <a:t>. More people have participated in REACH Forgiveness DIY than all other intervention studies combined. Ho et al. (2024) with N = 4,598 participants found a mean d/</a:t>
            </a:r>
            <a:r>
              <a:rPr lang="en-US" sz="2000" dirty="0" err="1"/>
              <a:t>hr</a:t>
            </a:r>
            <a:r>
              <a:rPr lang="en-US" sz="2000" dirty="0"/>
              <a:t> = 0.16 (mean d = 0.52; mean time = 3.34 hours). All non-USA samples.</a:t>
            </a:r>
          </a:p>
          <a:p>
            <a:endParaRPr lang="en-US" sz="2000" dirty="0"/>
          </a:p>
        </p:txBody>
      </p:sp>
    </p:spTree>
    <p:extLst>
      <p:ext uri="{BB962C8B-B14F-4D97-AF65-F5344CB8AC3E}">
        <p14:creationId xmlns:p14="http://schemas.microsoft.com/office/powerpoint/2010/main" val="2850002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A403-1D94-D011-2A30-F3C818F99FBA}"/>
              </a:ext>
            </a:extLst>
          </p:cNvPr>
          <p:cNvSpPr>
            <a:spLocks noGrp="1"/>
          </p:cNvSpPr>
          <p:nvPr>
            <p:ph type="title"/>
          </p:nvPr>
        </p:nvSpPr>
        <p:spPr>
          <a:xfrm>
            <a:off x="152400" y="609600"/>
            <a:ext cx="8534400" cy="1295400"/>
          </a:xfrm>
        </p:spPr>
        <p:txBody>
          <a:bodyPr/>
          <a:lstStyle/>
          <a:p>
            <a:r>
              <a:rPr lang="en-US" dirty="0"/>
              <a:t>Additional Forgiveness Interventions</a:t>
            </a:r>
          </a:p>
        </p:txBody>
      </p:sp>
      <p:sp>
        <p:nvSpPr>
          <p:cNvPr id="3" name="Content Placeholder 2">
            <a:extLst>
              <a:ext uri="{FF2B5EF4-FFF2-40B4-BE49-F238E27FC236}">
                <a16:creationId xmlns:a16="http://schemas.microsoft.com/office/drawing/2014/main" id="{64FBB7F1-EB2B-5D0F-7C34-A46D80AB7E1F}"/>
              </a:ext>
            </a:extLst>
          </p:cNvPr>
          <p:cNvSpPr>
            <a:spLocks noGrp="1"/>
          </p:cNvSpPr>
          <p:nvPr>
            <p:ph idx="1"/>
          </p:nvPr>
        </p:nvSpPr>
        <p:spPr>
          <a:solidFill>
            <a:schemeClr val="accent4">
              <a:lumMod val="25000"/>
              <a:lumOff val="75000"/>
            </a:schemeClr>
          </a:solidFill>
        </p:spPr>
        <p:txBody>
          <a:bodyPr/>
          <a:lstStyle/>
          <a:p>
            <a:endParaRPr lang="en-US" dirty="0"/>
          </a:p>
        </p:txBody>
      </p:sp>
    </p:spTree>
    <p:extLst>
      <p:ext uri="{BB962C8B-B14F-4D97-AF65-F5344CB8AC3E}">
        <p14:creationId xmlns:p14="http://schemas.microsoft.com/office/powerpoint/2010/main" val="1595199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E7B7-4AF0-075D-45EA-CCC053CADCD8}"/>
              </a:ext>
            </a:extLst>
          </p:cNvPr>
          <p:cNvSpPr>
            <a:spLocks noGrp="1"/>
          </p:cNvSpPr>
          <p:nvPr>
            <p:ph type="title"/>
          </p:nvPr>
        </p:nvSpPr>
        <p:spPr/>
        <p:txBody>
          <a:bodyPr/>
          <a:lstStyle/>
          <a:p>
            <a:r>
              <a:rPr lang="en-US" dirty="0"/>
              <a:t>Luskin’s Forgive for Good Model (CBT)</a:t>
            </a:r>
          </a:p>
        </p:txBody>
      </p:sp>
      <p:sp>
        <p:nvSpPr>
          <p:cNvPr id="3" name="Content Placeholder 2">
            <a:extLst>
              <a:ext uri="{FF2B5EF4-FFF2-40B4-BE49-F238E27FC236}">
                <a16:creationId xmlns:a16="http://schemas.microsoft.com/office/drawing/2014/main" id="{C387F2F2-4A97-D669-83FB-FD9ABA1ABE3C}"/>
              </a:ext>
            </a:extLst>
          </p:cNvPr>
          <p:cNvSpPr>
            <a:spLocks noGrp="1"/>
          </p:cNvSpPr>
          <p:nvPr>
            <p:ph idx="1"/>
          </p:nvPr>
        </p:nvSpPr>
        <p:spPr>
          <a:xfrm>
            <a:off x="0" y="2286000"/>
            <a:ext cx="9144000" cy="4572000"/>
          </a:xfrm>
          <a:solidFill>
            <a:schemeClr val="accent4">
              <a:lumMod val="10000"/>
              <a:lumOff val="90000"/>
            </a:schemeClr>
          </a:solidFill>
        </p:spPr>
        <p:txBody>
          <a:bodyPr/>
          <a:lstStyle/>
          <a:p>
            <a:r>
              <a:rPr lang="en-US" sz="2400" dirty="0"/>
              <a:t>Luskin’s (2001) model is a cognitive-behavioral approach to promoting forgiveness, used mostly to reduce anger, resentment, which put people at risk for cardiovascular malfunction. FFG suggests that forgiveness is ultimately beneficial for the person holding onto the anger. </a:t>
            </a:r>
          </a:p>
          <a:p>
            <a:r>
              <a:rPr lang="en-US" sz="2400" dirty="0"/>
              <a:t>People are helped to understand the hurt, empathize with the offender, reframe provocative situations by replacing negative with more adaptive interpretations, make a conscious decision to forgive, and use cognitive and behavioral methods to change unwanted cognition and emotion. </a:t>
            </a:r>
          </a:p>
        </p:txBody>
      </p:sp>
    </p:spTree>
    <p:extLst>
      <p:ext uri="{BB962C8B-B14F-4D97-AF65-F5344CB8AC3E}">
        <p14:creationId xmlns:p14="http://schemas.microsoft.com/office/powerpoint/2010/main" val="3333354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5134F-5EE5-519B-A2B3-048A52202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050B5-73EA-4C1F-8BBD-7BC64EA2B400}"/>
              </a:ext>
            </a:extLst>
          </p:cNvPr>
          <p:cNvSpPr>
            <a:spLocks noGrp="1"/>
          </p:cNvSpPr>
          <p:nvPr>
            <p:ph type="title"/>
          </p:nvPr>
        </p:nvSpPr>
        <p:spPr/>
        <p:txBody>
          <a:bodyPr/>
          <a:lstStyle/>
          <a:p>
            <a:r>
              <a:rPr lang="en-US" dirty="0"/>
              <a:t>Luskin’s Forgive for Good Model (CBT)</a:t>
            </a:r>
          </a:p>
        </p:txBody>
      </p:sp>
      <p:sp>
        <p:nvSpPr>
          <p:cNvPr id="3" name="Content Placeholder 2">
            <a:extLst>
              <a:ext uri="{FF2B5EF4-FFF2-40B4-BE49-F238E27FC236}">
                <a16:creationId xmlns:a16="http://schemas.microsoft.com/office/drawing/2014/main" id="{4350395C-E0E7-BEF8-FF65-38072E12CD4D}"/>
              </a:ext>
            </a:extLst>
          </p:cNvPr>
          <p:cNvSpPr>
            <a:spLocks noGrp="1"/>
          </p:cNvSpPr>
          <p:nvPr>
            <p:ph idx="1"/>
          </p:nvPr>
        </p:nvSpPr>
        <p:spPr>
          <a:xfrm>
            <a:off x="0" y="2286000"/>
            <a:ext cx="9144000" cy="4572000"/>
          </a:xfrm>
        </p:spPr>
        <p:txBody>
          <a:bodyPr/>
          <a:lstStyle/>
          <a:p>
            <a:r>
              <a:rPr lang="en-US" sz="2000" dirty="0"/>
              <a:t>A few studies have supported its effectiveness. </a:t>
            </a:r>
          </a:p>
          <a:p>
            <a:r>
              <a:rPr lang="en-US" sz="2000" dirty="0"/>
              <a:t>Harris, A. H. S., Luskin, F., Norman, S. B., Standard, S., Bruning, J., Evans, S., &amp; Thoresen, C. E. (2006). Effects of a group forgiveness intervention on forgiveness, perceived stress, and trait-anger. Journal of Clinical Psychology, 62(6), 715-733. </a:t>
            </a:r>
          </a:p>
          <a:p>
            <a:r>
              <a:rPr lang="en-US" sz="2000" dirty="0"/>
              <a:t>Luskin, F. M. (2001). Forgive for good: A proven prescription for health and happiness. San Francisco, CA: HarperCollins. </a:t>
            </a:r>
          </a:p>
          <a:p>
            <a:r>
              <a:rPr lang="en-US" sz="2000" dirty="0"/>
              <a:t>Luskin, F., </a:t>
            </a:r>
            <a:r>
              <a:rPr lang="en-US" sz="2000" dirty="0" err="1"/>
              <a:t>Ginzberg</a:t>
            </a:r>
            <a:r>
              <a:rPr lang="en-US" sz="2000" dirty="0"/>
              <a:t>, K., &amp; Thoresen, C. E. (2005). The efficacy of forgiveness intervention in college age adults: Randomized controlled study. Humboldt Journal of Social Relations, 29, 163–184.</a:t>
            </a:r>
          </a:p>
          <a:p>
            <a:r>
              <a:rPr lang="en-US" sz="2000" dirty="0"/>
              <a:t>Toussaint, L. L., Griffin, B. J., Worthington, E. L., Jr., </a:t>
            </a:r>
            <a:r>
              <a:rPr lang="en-US" sz="2000" dirty="0" err="1"/>
              <a:t>Zoelzer</a:t>
            </a:r>
            <a:r>
              <a:rPr lang="en-US" sz="2000" dirty="0"/>
              <a:t>, M., &amp; Luskin, F. (2020). Promoting forgiveness at a Christian college: A comparison of REACH Forgiveness and Forgive for Good methods. Journal of Psychology and Theology, 48(2), 154-165.</a:t>
            </a:r>
          </a:p>
        </p:txBody>
      </p:sp>
    </p:spTree>
    <p:extLst>
      <p:ext uri="{BB962C8B-B14F-4D97-AF65-F5344CB8AC3E}">
        <p14:creationId xmlns:p14="http://schemas.microsoft.com/office/powerpoint/2010/main" val="938294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796D5-9FCE-5BCD-70E2-7A2D1943A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194DBA-D632-EAD7-D169-17D71895DC2E}"/>
              </a:ext>
            </a:extLst>
          </p:cNvPr>
          <p:cNvSpPr>
            <a:spLocks noGrp="1"/>
          </p:cNvSpPr>
          <p:nvPr>
            <p:ph type="title"/>
          </p:nvPr>
        </p:nvSpPr>
        <p:spPr/>
        <p:txBody>
          <a:bodyPr/>
          <a:lstStyle/>
          <a:p>
            <a:r>
              <a:rPr lang="en-US" dirty="0"/>
              <a:t>Luskin’s Forgive for Good Model (CBT)</a:t>
            </a:r>
          </a:p>
        </p:txBody>
      </p:sp>
      <p:sp>
        <p:nvSpPr>
          <p:cNvPr id="3" name="Content Placeholder 2">
            <a:extLst>
              <a:ext uri="{FF2B5EF4-FFF2-40B4-BE49-F238E27FC236}">
                <a16:creationId xmlns:a16="http://schemas.microsoft.com/office/drawing/2014/main" id="{6293410E-0047-03B0-EAF2-1657855696A5}"/>
              </a:ext>
            </a:extLst>
          </p:cNvPr>
          <p:cNvSpPr>
            <a:spLocks noGrp="1"/>
          </p:cNvSpPr>
          <p:nvPr>
            <p:ph idx="1"/>
          </p:nvPr>
        </p:nvSpPr>
        <p:spPr>
          <a:xfrm>
            <a:off x="0" y="2286000"/>
            <a:ext cx="9144000" cy="4572000"/>
          </a:xfrm>
        </p:spPr>
        <p:txBody>
          <a:bodyPr/>
          <a:lstStyle/>
          <a:p>
            <a:r>
              <a:rPr lang="en-US" dirty="0"/>
              <a:t>Similarities between FFG and REACH Forgiveness and Enright’s process model are several—including all three using recalling the hurt, empathizing, and making a decision to forgive although the person does not deserve it. </a:t>
            </a:r>
          </a:p>
          <a:p>
            <a:r>
              <a:rPr lang="en-US" dirty="0"/>
              <a:t>FFG focuses </a:t>
            </a:r>
          </a:p>
          <a:p>
            <a:pPr lvl="1"/>
            <a:r>
              <a:rPr lang="en-US" dirty="0"/>
              <a:t>less on maintenance and generalization than does REACH Forgiveness</a:t>
            </a:r>
          </a:p>
          <a:p>
            <a:pPr lvl="1"/>
            <a:r>
              <a:rPr lang="en-US" dirty="0"/>
              <a:t>less on contextualizing forgiveness into meaning and purpose than does the process model.</a:t>
            </a:r>
          </a:p>
        </p:txBody>
      </p:sp>
    </p:spTree>
    <p:extLst>
      <p:ext uri="{BB962C8B-B14F-4D97-AF65-F5344CB8AC3E}">
        <p14:creationId xmlns:p14="http://schemas.microsoft.com/office/powerpoint/2010/main" val="3660416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56F63-A569-00B9-218C-577580D82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91ECC-C36B-A472-D3F1-8F45640A4A60}"/>
              </a:ext>
            </a:extLst>
          </p:cNvPr>
          <p:cNvSpPr>
            <a:spLocks noGrp="1"/>
          </p:cNvSpPr>
          <p:nvPr>
            <p:ph type="title"/>
          </p:nvPr>
        </p:nvSpPr>
        <p:spPr/>
        <p:txBody>
          <a:bodyPr/>
          <a:lstStyle/>
          <a:p>
            <a:r>
              <a:rPr lang="en-US" dirty="0"/>
              <a:t>Greenberg’s Emotion-Focused Couple Therapy for Forgiveness</a:t>
            </a:r>
          </a:p>
        </p:txBody>
      </p:sp>
      <p:sp>
        <p:nvSpPr>
          <p:cNvPr id="3" name="Content Placeholder 2">
            <a:extLst>
              <a:ext uri="{FF2B5EF4-FFF2-40B4-BE49-F238E27FC236}">
                <a16:creationId xmlns:a16="http://schemas.microsoft.com/office/drawing/2014/main" id="{54F203D1-7625-A09A-1FB6-92A84901A14F}"/>
              </a:ext>
            </a:extLst>
          </p:cNvPr>
          <p:cNvSpPr>
            <a:spLocks noGrp="1"/>
          </p:cNvSpPr>
          <p:nvPr>
            <p:ph idx="1"/>
          </p:nvPr>
        </p:nvSpPr>
        <p:spPr>
          <a:xfrm>
            <a:off x="0" y="2209800"/>
            <a:ext cx="9144000" cy="4648200"/>
          </a:xfrm>
          <a:solidFill>
            <a:schemeClr val="accent4">
              <a:lumMod val="10000"/>
              <a:lumOff val="90000"/>
            </a:schemeClr>
          </a:solidFill>
        </p:spPr>
        <p:txBody>
          <a:bodyPr/>
          <a:lstStyle/>
          <a:p>
            <a:r>
              <a:rPr lang="en-US" dirty="0"/>
              <a:t>Greenberg's EFT approach to forgiveness stresses confronting emotions attending offenses and hurts (Greenberg &amp; Meneses, 2020). </a:t>
            </a:r>
          </a:p>
          <a:p>
            <a:r>
              <a:rPr lang="en-US" dirty="0"/>
              <a:t>The participant seeks to transform emotions from anger and hate to acceptance and compassion. Those are thought to eventually lead to forgiveness. </a:t>
            </a:r>
          </a:p>
          <a:p>
            <a:r>
              <a:rPr lang="en-US" dirty="0"/>
              <a:t>Relevant to the name of the intervention, emotional focus—processing and transforming emotions—is key. </a:t>
            </a:r>
          </a:p>
        </p:txBody>
      </p:sp>
    </p:spTree>
    <p:extLst>
      <p:ext uri="{BB962C8B-B14F-4D97-AF65-F5344CB8AC3E}">
        <p14:creationId xmlns:p14="http://schemas.microsoft.com/office/powerpoint/2010/main" val="3848586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19F33-78DA-A96B-8B82-9C915D565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204402-7BF8-0E1F-FD67-DAC525B8B667}"/>
              </a:ext>
            </a:extLst>
          </p:cNvPr>
          <p:cNvSpPr>
            <a:spLocks noGrp="1"/>
          </p:cNvSpPr>
          <p:nvPr>
            <p:ph type="title"/>
          </p:nvPr>
        </p:nvSpPr>
        <p:spPr/>
        <p:txBody>
          <a:bodyPr/>
          <a:lstStyle/>
          <a:p>
            <a:r>
              <a:rPr lang="en-US" dirty="0"/>
              <a:t>Greenberg’s Emotion-Focused Couple Therapy for Forgiveness</a:t>
            </a:r>
          </a:p>
        </p:txBody>
      </p:sp>
      <p:sp>
        <p:nvSpPr>
          <p:cNvPr id="3" name="Content Placeholder 2">
            <a:extLst>
              <a:ext uri="{FF2B5EF4-FFF2-40B4-BE49-F238E27FC236}">
                <a16:creationId xmlns:a16="http://schemas.microsoft.com/office/drawing/2014/main" id="{7B86BD5A-3521-8DCB-CEBF-CCD52BF095A9}"/>
              </a:ext>
            </a:extLst>
          </p:cNvPr>
          <p:cNvSpPr>
            <a:spLocks noGrp="1"/>
          </p:cNvSpPr>
          <p:nvPr>
            <p:ph idx="1"/>
          </p:nvPr>
        </p:nvSpPr>
        <p:spPr>
          <a:xfrm>
            <a:off x="0" y="2209800"/>
            <a:ext cx="9144000" cy="4648200"/>
          </a:xfrm>
          <a:solidFill>
            <a:schemeClr val="accent4">
              <a:lumMod val="10000"/>
              <a:lumOff val="90000"/>
            </a:schemeClr>
          </a:solidFill>
        </p:spPr>
        <p:txBody>
          <a:bodyPr/>
          <a:lstStyle/>
          <a:p>
            <a:r>
              <a:rPr lang="en-US" sz="2400" dirty="0"/>
              <a:t>The key theoretical understanding is derived from Gestalt therapy, which assumes that emotions are on a two-pole continuum. Anger is one end when resentments occur, but the person might be feeling and expressing anger to block the other end—more vulnerable emotions like shame or fear. </a:t>
            </a:r>
          </a:p>
          <a:p>
            <a:r>
              <a:rPr lang="en-US" sz="2400" dirty="0"/>
              <a:t>The therapist is crucial, creating a space that is safe to explore emotions. Clients are guided to identify the emotional wound, express the emotions, especially the vulnerable ones, cultivate self-compassion, and value the self by integrating both emotional poles. The therapist helps the client identify the unmet needs that contributed to their negative emotions.</a:t>
            </a:r>
          </a:p>
        </p:txBody>
      </p:sp>
    </p:spTree>
    <p:extLst>
      <p:ext uri="{BB962C8B-B14F-4D97-AF65-F5344CB8AC3E}">
        <p14:creationId xmlns:p14="http://schemas.microsoft.com/office/powerpoint/2010/main" val="2622188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B857D-4DD4-3E3C-ACDA-2A9638C5E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CFB5C-6493-65CD-CDCB-D229B31822AE}"/>
              </a:ext>
            </a:extLst>
          </p:cNvPr>
          <p:cNvSpPr>
            <a:spLocks noGrp="1"/>
          </p:cNvSpPr>
          <p:nvPr>
            <p:ph type="title"/>
          </p:nvPr>
        </p:nvSpPr>
        <p:spPr/>
        <p:txBody>
          <a:bodyPr/>
          <a:lstStyle/>
          <a:p>
            <a:r>
              <a:rPr lang="en-US" dirty="0"/>
              <a:t>Greenberg’s Emotion-Focused Couple Therapy for Forgiveness</a:t>
            </a:r>
          </a:p>
        </p:txBody>
      </p:sp>
      <p:sp>
        <p:nvSpPr>
          <p:cNvPr id="3" name="Content Placeholder 2">
            <a:extLst>
              <a:ext uri="{FF2B5EF4-FFF2-40B4-BE49-F238E27FC236}">
                <a16:creationId xmlns:a16="http://schemas.microsoft.com/office/drawing/2014/main" id="{7A9E07FA-5A92-C105-FBA0-FE643E4262AB}"/>
              </a:ext>
            </a:extLst>
          </p:cNvPr>
          <p:cNvSpPr>
            <a:spLocks noGrp="1"/>
          </p:cNvSpPr>
          <p:nvPr>
            <p:ph idx="1"/>
          </p:nvPr>
        </p:nvSpPr>
        <p:spPr>
          <a:xfrm>
            <a:off x="0" y="2209800"/>
            <a:ext cx="9144000" cy="4648200"/>
          </a:xfrm>
        </p:spPr>
        <p:txBody>
          <a:bodyPr/>
          <a:lstStyle/>
          <a:p>
            <a:r>
              <a:rPr lang="en-US" sz="2400" dirty="0"/>
              <a:t>EFT may be used in couple therapy or in individual therapy. The most important tool in EFT for forgiveness is the empty chair technique. Participants express their feelings to a chair that they imagine to be occupied by the transgressor. This has been found, in itself, to produce some forgiveness (Greenberg et al., 2008). </a:t>
            </a:r>
          </a:p>
          <a:p>
            <a:r>
              <a:rPr lang="en-US" sz="2400" dirty="0"/>
              <a:t>This has been supported by two studies and a book. </a:t>
            </a:r>
          </a:p>
          <a:p>
            <a:pPr lvl="1"/>
            <a:r>
              <a:rPr lang="en-US" sz="1600" dirty="0"/>
              <a:t>Greenberg, L. S., &amp; Meneses, C. W. (2020). Forgiveness and letting go in emotion-focused therapy. American Psychological Association. </a:t>
            </a:r>
          </a:p>
          <a:p>
            <a:pPr lvl="1"/>
            <a:r>
              <a:rPr lang="en-US" sz="1600" dirty="0"/>
              <a:t>Greenberg, L. S., Warwar, S., Malcolm, W. (2008). Differential effects of emotion-focused therapy and psychoeducation in facilitating </a:t>
            </a:r>
            <a:r>
              <a:rPr lang="en-US" sz="1600" dirty="0" err="1"/>
              <a:t>forgivenes</a:t>
            </a:r>
            <a:r>
              <a:rPr lang="en-US" sz="1600" dirty="0"/>
              <a:t> and letting go of emotional injuries. Journal of Counseling Psychology, 55(2), 185-196. </a:t>
            </a:r>
            <a:r>
              <a:rPr lang="en-US" sz="1600" dirty="0" err="1"/>
              <a:t>doi</a:t>
            </a:r>
            <a:r>
              <a:rPr lang="en-US" sz="1600" dirty="0"/>
              <a:t>: 10.1037/0022-0167.55.2.185</a:t>
            </a:r>
          </a:p>
          <a:p>
            <a:pPr lvl="1"/>
            <a:r>
              <a:rPr lang="en-US" sz="1600" dirty="0"/>
              <a:t>Greenberg, L. S., Warwar, S., Malcolm, W. (2010). Emotion-focused couples therapy and the facilitation of forgiveness. Journal of Marital and Family Therapy, 36(1), 28-42. </a:t>
            </a:r>
            <a:r>
              <a:rPr lang="en-US" sz="1600" dirty="0" err="1"/>
              <a:t>doi</a:t>
            </a:r>
            <a:r>
              <a:rPr lang="en-US" sz="1600" dirty="0"/>
              <a:t>: 10.1111/j.1752-0606.2009.00185.x</a:t>
            </a:r>
          </a:p>
          <a:p>
            <a:endParaRPr lang="en-US" sz="1800" dirty="0"/>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3611417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EF155-E89E-C496-BBCD-8A14EA587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B32F6A-6854-E7B7-0EB1-89A79D4DA468}"/>
              </a:ext>
            </a:extLst>
          </p:cNvPr>
          <p:cNvSpPr>
            <a:spLocks noGrp="1"/>
          </p:cNvSpPr>
          <p:nvPr>
            <p:ph type="title"/>
          </p:nvPr>
        </p:nvSpPr>
        <p:spPr/>
        <p:txBody>
          <a:bodyPr/>
          <a:lstStyle/>
          <a:p>
            <a:r>
              <a:rPr lang="en-US" dirty="0"/>
              <a:t>Wade’s Yalom-Based Group Process Model </a:t>
            </a:r>
          </a:p>
        </p:txBody>
      </p:sp>
      <p:sp>
        <p:nvSpPr>
          <p:cNvPr id="3" name="Content Placeholder 2">
            <a:extLst>
              <a:ext uri="{FF2B5EF4-FFF2-40B4-BE49-F238E27FC236}">
                <a16:creationId xmlns:a16="http://schemas.microsoft.com/office/drawing/2014/main" id="{F0E3F0EE-9F46-F069-3435-26CC738C21E3}"/>
              </a:ext>
            </a:extLst>
          </p:cNvPr>
          <p:cNvSpPr>
            <a:spLocks noGrp="1"/>
          </p:cNvSpPr>
          <p:nvPr>
            <p:ph idx="1"/>
          </p:nvPr>
        </p:nvSpPr>
        <p:spPr>
          <a:xfrm>
            <a:off x="0" y="2209800"/>
            <a:ext cx="9144000" cy="4495800"/>
          </a:xfrm>
          <a:solidFill>
            <a:schemeClr val="accent4">
              <a:lumMod val="10000"/>
              <a:lumOff val="90000"/>
            </a:schemeClr>
          </a:solidFill>
        </p:spPr>
        <p:txBody>
          <a:bodyPr/>
          <a:lstStyle/>
          <a:p>
            <a:r>
              <a:rPr lang="en-US" dirty="0"/>
              <a:t>This is an interpersonal group therapy model.</a:t>
            </a:r>
          </a:p>
          <a:p>
            <a:r>
              <a:rPr lang="en-US" dirty="0"/>
              <a:t>Participants were not exposed to any specific techniques for promoting forgiveness, although it was clear that forgiveness was of interest because the group is about dealing with transgressions. </a:t>
            </a:r>
          </a:p>
        </p:txBody>
      </p:sp>
    </p:spTree>
    <p:extLst>
      <p:ext uri="{BB962C8B-B14F-4D97-AF65-F5344CB8AC3E}">
        <p14:creationId xmlns:p14="http://schemas.microsoft.com/office/powerpoint/2010/main" val="3222745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0CE74-4230-65A5-FEB1-0E54DAACF8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4697B-9CA7-0CAF-2561-BF5CC9776095}"/>
              </a:ext>
            </a:extLst>
          </p:cNvPr>
          <p:cNvSpPr>
            <a:spLocks noGrp="1"/>
          </p:cNvSpPr>
          <p:nvPr>
            <p:ph type="title"/>
          </p:nvPr>
        </p:nvSpPr>
        <p:spPr/>
        <p:txBody>
          <a:bodyPr/>
          <a:lstStyle/>
          <a:p>
            <a:r>
              <a:rPr lang="en-US" dirty="0"/>
              <a:t>Theory of Wade’s Yalom-Based Group Process Model </a:t>
            </a:r>
          </a:p>
        </p:txBody>
      </p:sp>
      <p:sp>
        <p:nvSpPr>
          <p:cNvPr id="3" name="Content Placeholder 2">
            <a:extLst>
              <a:ext uri="{FF2B5EF4-FFF2-40B4-BE49-F238E27FC236}">
                <a16:creationId xmlns:a16="http://schemas.microsoft.com/office/drawing/2014/main" id="{FDDE5297-68FA-8B83-3663-0169FC34EFF9}"/>
              </a:ext>
            </a:extLst>
          </p:cNvPr>
          <p:cNvSpPr>
            <a:spLocks noGrp="1"/>
          </p:cNvSpPr>
          <p:nvPr>
            <p:ph idx="1"/>
          </p:nvPr>
        </p:nvSpPr>
        <p:spPr>
          <a:xfrm>
            <a:off x="0" y="2209800"/>
            <a:ext cx="9144000" cy="4495800"/>
          </a:xfrm>
        </p:spPr>
        <p:txBody>
          <a:bodyPr/>
          <a:lstStyle/>
          <a:p>
            <a:r>
              <a:rPr lang="en-US" sz="2400" dirty="0"/>
              <a:t>Healing occurs from therapeutic factors as the group bonds and members share themselves, struggles, and experiences with others (Yalom &amp; </a:t>
            </a:r>
            <a:r>
              <a:rPr lang="en-US" sz="2400" dirty="0" err="1"/>
              <a:t>Lescsz</a:t>
            </a:r>
            <a:r>
              <a:rPr lang="en-US" sz="2400" dirty="0"/>
              <a:t>, 2005).</a:t>
            </a:r>
          </a:p>
          <a:p>
            <a:r>
              <a:rPr lang="en-US" sz="2400" dirty="0"/>
              <a:t>Group-related healing factors: universality (i.e., one is not alone in suffering), interpersonal learning, instillation of hope, imparting information, and cohesiveness. </a:t>
            </a:r>
          </a:p>
          <a:p>
            <a:r>
              <a:rPr lang="en-US" sz="2400" dirty="0"/>
              <a:t>By focusing on the group members’ experiences, the facilitators attempt to activate these therapeutic factors to help the members with their concerns. </a:t>
            </a:r>
          </a:p>
          <a:p>
            <a:r>
              <a:rPr lang="en-US" sz="2400" dirty="0"/>
              <a:t>When forgiveness arises in the group, treat as any other topic. Emphasize universality, interpersonal learning from it, hope, and cohesiveness from shared experiences.</a:t>
            </a:r>
          </a:p>
        </p:txBody>
      </p:sp>
    </p:spTree>
    <p:extLst>
      <p:ext uri="{BB962C8B-B14F-4D97-AF65-F5344CB8AC3E}">
        <p14:creationId xmlns:p14="http://schemas.microsoft.com/office/powerpoint/2010/main" val="3410738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F1DD35C3-FE97-E993-D16F-B024F504ED52}"/>
              </a:ext>
            </a:extLst>
          </p:cNvPr>
          <p:cNvSpPr>
            <a:spLocks noGrp="1" noChangeArrowheads="1"/>
          </p:cNvSpPr>
          <p:nvPr>
            <p:ph type="title"/>
          </p:nvPr>
        </p:nvSpPr>
        <p:spPr>
          <a:xfrm>
            <a:off x="76200" y="152400"/>
            <a:ext cx="8839200" cy="1752600"/>
          </a:xfrm>
        </p:spPr>
        <p:txBody>
          <a:bodyPr/>
          <a:lstStyle/>
          <a:p>
            <a:r>
              <a:rPr lang="en-US" altLang="en-US"/>
              <a:t>Interpersonal Stressor (Step 1) is Appraised (Step 2) as a Threat and an Injustice</a:t>
            </a:r>
          </a:p>
        </p:txBody>
      </p:sp>
      <p:sp>
        <p:nvSpPr>
          <p:cNvPr id="8195" name="Content Placeholder 2">
            <a:extLst>
              <a:ext uri="{FF2B5EF4-FFF2-40B4-BE49-F238E27FC236}">
                <a16:creationId xmlns:a16="http://schemas.microsoft.com/office/drawing/2014/main" id="{32031A38-FEAE-EAAE-424A-36DE20D676BD}"/>
              </a:ext>
            </a:extLst>
          </p:cNvPr>
          <p:cNvSpPr>
            <a:spLocks noGrp="1" noChangeArrowheads="1"/>
          </p:cNvSpPr>
          <p:nvPr>
            <p:ph idx="1"/>
          </p:nvPr>
        </p:nvSpPr>
        <p:spPr>
          <a:xfrm>
            <a:off x="76200" y="2286000"/>
            <a:ext cx="9067800" cy="3800475"/>
          </a:xfrm>
        </p:spPr>
        <p:txBody>
          <a:bodyPr/>
          <a:lstStyle/>
          <a:p>
            <a:r>
              <a:rPr lang="en-US" altLang="en-US"/>
              <a:t>Injustice gap is NET degree of injustice experienced at present.</a:t>
            </a:r>
          </a:p>
          <a:p>
            <a:r>
              <a:rPr lang="en-US" altLang="en-US"/>
              <a:t>Severe injustices, hard to deal with; mild injustices, easier to deal with.</a:t>
            </a:r>
          </a:p>
          <a:p>
            <a:r>
              <a:rPr lang="en-US" altLang="en-US"/>
              <a:t>Keep ongoing (informal tally). Apology and making amends reduces size of injustice gap; denying responsibility or blaming the victim increases the size of injustice gap.</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E8581-7E61-D0F9-E0D9-4226FE5C7034}"/>
              </a:ext>
            </a:extLst>
          </p:cNvPr>
          <p:cNvSpPr>
            <a:spLocks noGrp="1"/>
          </p:cNvSpPr>
          <p:nvPr>
            <p:ph type="title"/>
          </p:nvPr>
        </p:nvSpPr>
        <p:spPr/>
        <p:txBody>
          <a:bodyPr/>
          <a:lstStyle/>
          <a:p>
            <a:r>
              <a:rPr lang="en-US" dirty="0"/>
              <a:t>Content Focused on in Wade’s Process Forgiveness Group</a:t>
            </a:r>
          </a:p>
        </p:txBody>
      </p:sp>
      <p:sp>
        <p:nvSpPr>
          <p:cNvPr id="3" name="Content Placeholder 2">
            <a:extLst>
              <a:ext uri="{FF2B5EF4-FFF2-40B4-BE49-F238E27FC236}">
                <a16:creationId xmlns:a16="http://schemas.microsoft.com/office/drawing/2014/main" id="{11720EAA-6DBF-E2CD-E9DC-5701A0490CB9}"/>
              </a:ext>
            </a:extLst>
          </p:cNvPr>
          <p:cNvSpPr>
            <a:spLocks noGrp="1"/>
          </p:cNvSpPr>
          <p:nvPr>
            <p:ph idx="1"/>
          </p:nvPr>
        </p:nvSpPr>
        <p:spPr>
          <a:xfrm>
            <a:off x="0" y="2209800"/>
            <a:ext cx="9067800" cy="4648200"/>
          </a:xfrm>
        </p:spPr>
        <p:txBody>
          <a:bodyPr/>
          <a:lstStyle/>
          <a:p>
            <a:r>
              <a:rPr lang="en-US" dirty="0"/>
              <a:t>The group experience highlighted the interactions and emotional experiences of the group members during the group sessions (i.e., the group process). </a:t>
            </a:r>
          </a:p>
          <a:p>
            <a:r>
              <a:rPr lang="en-US" dirty="0"/>
              <a:t>Participants were encouraged to talk about how they view other members, experiences being in the group, and the ways that they relate to the others. </a:t>
            </a:r>
          </a:p>
          <a:p>
            <a:r>
              <a:rPr lang="en-US" dirty="0"/>
              <a:t>In addition to this primary focus of the group sessions, participants also discussed their lives outside the group, their experiences with others, and the past offense for which they are seeking help. </a:t>
            </a:r>
          </a:p>
          <a:p>
            <a:endParaRPr lang="en-US" dirty="0"/>
          </a:p>
        </p:txBody>
      </p:sp>
    </p:spTree>
    <p:extLst>
      <p:ext uri="{BB962C8B-B14F-4D97-AF65-F5344CB8AC3E}">
        <p14:creationId xmlns:p14="http://schemas.microsoft.com/office/powerpoint/2010/main" val="2418432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15868-06D3-0B14-2A32-21F4FDD21791}"/>
              </a:ext>
            </a:extLst>
          </p:cNvPr>
          <p:cNvSpPr>
            <a:spLocks noGrp="1"/>
          </p:cNvSpPr>
          <p:nvPr>
            <p:ph type="title"/>
          </p:nvPr>
        </p:nvSpPr>
        <p:spPr/>
        <p:txBody>
          <a:bodyPr/>
          <a:lstStyle/>
          <a:p>
            <a:r>
              <a:rPr lang="en-US" dirty="0"/>
              <a:t>Wade’s Yalom-Based Group Process Model</a:t>
            </a:r>
          </a:p>
        </p:txBody>
      </p:sp>
      <p:sp>
        <p:nvSpPr>
          <p:cNvPr id="3" name="Content Placeholder 2">
            <a:extLst>
              <a:ext uri="{FF2B5EF4-FFF2-40B4-BE49-F238E27FC236}">
                <a16:creationId xmlns:a16="http://schemas.microsoft.com/office/drawing/2014/main" id="{D3CFFDE2-8EF9-B1EE-8B3C-AF91DE91A846}"/>
              </a:ext>
            </a:extLst>
          </p:cNvPr>
          <p:cNvSpPr>
            <a:spLocks noGrp="1"/>
          </p:cNvSpPr>
          <p:nvPr>
            <p:ph idx="1"/>
          </p:nvPr>
        </p:nvSpPr>
        <p:spPr>
          <a:xfrm>
            <a:off x="0" y="2286000"/>
            <a:ext cx="9144000" cy="4572000"/>
          </a:xfrm>
        </p:spPr>
        <p:txBody>
          <a:bodyPr/>
          <a:lstStyle/>
          <a:p>
            <a:r>
              <a:rPr lang="en-US" sz="2000" dirty="0"/>
              <a:t>Wade, N. G., Cornish, M. A., Tucker, J. R., Worthington, E. L., Jr., </a:t>
            </a:r>
            <a:r>
              <a:rPr lang="en-US" sz="2000" dirty="0" err="1"/>
              <a:t>Sandage</a:t>
            </a:r>
            <a:r>
              <a:rPr lang="en-US" sz="2000" dirty="0"/>
              <a:t>, S. J., &amp; Rye, M. S. (2018). Promoting forgiveness: Characteristics of the treatment, the clients, and their interaction. Journal of Counseling Psychology, 65(3), 358-371.</a:t>
            </a:r>
          </a:p>
          <a:p>
            <a:r>
              <a:rPr lang="en-US" sz="2000" dirty="0"/>
              <a:t>Wade, N. G., &amp; Meyer, J. E. (2009). Comparison of brief group interventions to promote forgiveness: A pilot outcome study. International Journal of Group Psychotherapy, Vol 59(2), 199-220. </a:t>
            </a:r>
            <a:r>
              <a:rPr lang="en-US" sz="2000" dirty="0" err="1"/>
              <a:t>doi</a:t>
            </a:r>
            <a:r>
              <a:rPr lang="en-US" sz="2000" dirty="0"/>
              <a:t>: 10.1521/ijgp.2009.59.2.199</a:t>
            </a:r>
          </a:p>
          <a:p>
            <a:r>
              <a:rPr lang="en-US" sz="2000" dirty="0"/>
              <a:t>Wade, N. G., Worthington, E. L., Jr., &amp; Haake, S. (2009). Promoting forgiveness: Comparison of explicit forgiveness interventions with an alternative treatment. </a:t>
            </a:r>
            <a:r>
              <a:rPr lang="en-US" sz="2000" i="1" dirty="0"/>
              <a:t>Journal of Counseling and Development, 87</a:t>
            </a:r>
            <a:r>
              <a:rPr lang="en-US" sz="2000" dirty="0"/>
              <a:t>,143-151. </a:t>
            </a:r>
          </a:p>
          <a:p>
            <a:endParaRPr lang="en-US" dirty="0"/>
          </a:p>
          <a:p>
            <a:endParaRPr lang="en-US" dirty="0"/>
          </a:p>
          <a:p>
            <a:endParaRPr lang="en-US" dirty="0"/>
          </a:p>
        </p:txBody>
      </p:sp>
    </p:spTree>
    <p:extLst>
      <p:ext uri="{BB962C8B-B14F-4D97-AF65-F5344CB8AC3E}">
        <p14:creationId xmlns:p14="http://schemas.microsoft.com/office/powerpoint/2010/main" val="829929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67FB3-DF9B-4CA5-12D7-71483ADF8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7813D-9997-64CD-FC5D-44B7B1E7E1DB}"/>
              </a:ext>
            </a:extLst>
          </p:cNvPr>
          <p:cNvSpPr>
            <a:spLocks noGrp="1"/>
          </p:cNvSpPr>
          <p:nvPr>
            <p:ph type="title"/>
          </p:nvPr>
        </p:nvSpPr>
        <p:spPr>
          <a:xfrm>
            <a:off x="609600" y="152400"/>
            <a:ext cx="8534400" cy="1752600"/>
          </a:xfrm>
        </p:spPr>
        <p:txBody>
          <a:bodyPr/>
          <a:lstStyle/>
          <a:p>
            <a:r>
              <a:rPr lang="en-US" dirty="0"/>
              <a:t>Wade’s Yalom-Based Group Process Model: How effective and how efficient?</a:t>
            </a:r>
          </a:p>
        </p:txBody>
      </p:sp>
      <p:sp>
        <p:nvSpPr>
          <p:cNvPr id="3" name="Content Placeholder 2">
            <a:extLst>
              <a:ext uri="{FF2B5EF4-FFF2-40B4-BE49-F238E27FC236}">
                <a16:creationId xmlns:a16="http://schemas.microsoft.com/office/drawing/2014/main" id="{AD3EB98F-D3FE-4599-526A-7AA745AC26A0}"/>
              </a:ext>
            </a:extLst>
          </p:cNvPr>
          <p:cNvSpPr>
            <a:spLocks noGrp="1"/>
          </p:cNvSpPr>
          <p:nvPr>
            <p:ph idx="1"/>
          </p:nvPr>
        </p:nvSpPr>
        <p:spPr>
          <a:xfrm>
            <a:off x="0" y="2286000"/>
            <a:ext cx="9144000" cy="4572000"/>
          </a:xfrm>
        </p:spPr>
        <p:txBody>
          <a:bodyPr/>
          <a:lstStyle/>
          <a:p>
            <a:r>
              <a:rPr lang="en-US" sz="1600" dirty="0"/>
              <a:t>Wade, N. G., Cornish, M. A., Tucker, J. R., Worthington, E. L., Jr., </a:t>
            </a:r>
            <a:r>
              <a:rPr lang="en-US" sz="1600" dirty="0" err="1"/>
              <a:t>Sandage</a:t>
            </a:r>
            <a:r>
              <a:rPr lang="en-US" sz="1600" dirty="0"/>
              <a:t>, S. J., &amp; Rye, M. S. (2018). Promoting forgiveness: Characteristics of the treatment, the clients, and their interaction. Journal of Counseling Psychology, 65(3), 358-371.</a:t>
            </a:r>
          </a:p>
          <a:p>
            <a:r>
              <a:rPr lang="en-US" sz="2400" dirty="0"/>
              <a:t>When compared directly with Yalom-based group therapy, REACH Forgiveness reduced rumination more, but did not differ in the other four measures. </a:t>
            </a:r>
          </a:p>
          <a:p>
            <a:r>
              <a:rPr lang="en-US" sz="2400" dirty="0"/>
              <a:t>For REACH Forgiveness groups, for pooled measures of forgiveness—revenge and benevolence—d = 0.720 at post-test (d/</a:t>
            </a:r>
            <a:r>
              <a:rPr lang="en-US" sz="2400" dirty="0" err="1"/>
              <a:t>hr</a:t>
            </a:r>
            <a:r>
              <a:rPr lang="en-US" sz="2400" dirty="0"/>
              <a:t> per hour = 0.060) and d = 0.43 at follow-up. </a:t>
            </a:r>
          </a:p>
          <a:p>
            <a:r>
              <a:rPr lang="en-US" sz="2400" dirty="0"/>
              <a:t>Process group therapy d = 0.53 at post-test (d/</a:t>
            </a:r>
            <a:r>
              <a:rPr lang="en-US" sz="2400" dirty="0" err="1"/>
              <a:t>hr</a:t>
            </a:r>
            <a:r>
              <a:rPr lang="en-US" sz="2400" dirty="0"/>
              <a:t> per hour = 0.045) and d = 0.41 at follow-up.</a:t>
            </a:r>
          </a:p>
        </p:txBody>
      </p:sp>
    </p:spTree>
    <p:extLst>
      <p:ext uri="{BB962C8B-B14F-4D97-AF65-F5344CB8AC3E}">
        <p14:creationId xmlns:p14="http://schemas.microsoft.com/office/powerpoint/2010/main" val="87205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AF98-CA02-E670-FFF5-AA1B0FBCC58E}"/>
              </a:ext>
            </a:extLst>
          </p:cNvPr>
          <p:cNvSpPr>
            <a:spLocks noGrp="1"/>
          </p:cNvSpPr>
          <p:nvPr>
            <p:ph type="title"/>
          </p:nvPr>
        </p:nvSpPr>
        <p:spPr>
          <a:xfrm>
            <a:off x="0" y="381000"/>
            <a:ext cx="9144000" cy="1524000"/>
          </a:xfrm>
        </p:spPr>
        <p:txBody>
          <a:bodyPr/>
          <a:lstStyle/>
          <a:p>
            <a:r>
              <a:rPr lang="en-US" dirty="0"/>
              <a:t>Baucom, Snyder, and Gordon Treatment of Unforgiveness after Affairs</a:t>
            </a:r>
          </a:p>
        </p:txBody>
      </p:sp>
      <p:sp>
        <p:nvSpPr>
          <p:cNvPr id="3" name="Content Placeholder 2">
            <a:extLst>
              <a:ext uri="{FF2B5EF4-FFF2-40B4-BE49-F238E27FC236}">
                <a16:creationId xmlns:a16="http://schemas.microsoft.com/office/drawing/2014/main" id="{00E6B006-6715-23AB-B65A-FA89299D273F}"/>
              </a:ext>
            </a:extLst>
          </p:cNvPr>
          <p:cNvSpPr>
            <a:spLocks noGrp="1"/>
          </p:cNvSpPr>
          <p:nvPr>
            <p:ph idx="1"/>
          </p:nvPr>
        </p:nvSpPr>
        <p:spPr>
          <a:xfrm>
            <a:off x="0" y="2286000"/>
            <a:ext cx="9144000" cy="4572000"/>
          </a:xfrm>
          <a:solidFill>
            <a:schemeClr val="accent4">
              <a:lumMod val="10000"/>
              <a:lumOff val="90000"/>
            </a:schemeClr>
          </a:solidFill>
        </p:spPr>
        <p:txBody>
          <a:bodyPr/>
          <a:lstStyle/>
          <a:p>
            <a:r>
              <a:rPr lang="en-US" sz="4000" dirty="0"/>
              <a:t>Baucom et al. (2009) have sought to develop an approach to help troubled couples in therapy who are dealing with a sexual infidelity. </a:t>
            </a:r>
          </a:p>
          <a:p>
            <a:r>
              <a:rPr lang="en-US" sz="4000" dirty="0"/>
              <a:t>Their approach integrates CBT and psychodynamic principles. </a:t>
            </a:r>
          </a:p>
        </p:txBody>
      </p:sp>
    </p:spTree>
    <p:extLst>
      <p:ext uri="{BB962C8B-B14F-4D97-AF65-F5344CB8AC3E}">
        <p14:creationId xmlns:p14="http://schemas.microsoft.com/office/powerpoint/2010/main" val="3335913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36F7C-2922-2A2E-BAA3-B45CED19D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3F848-AFEE-8F4D-5006-6CA82672B8BC}"/>
              </a:ext>
            </a:extLst>
          </p:cNvPr>
          <p:cNvSpPr>
            <a:spLocks noGrp="1"/>
          </p:cNvSpPr>
          <p:nvPr>
            <p:ph type="title"/>
          </p:nvPr>
        </p:nvSpPr>
        <p:spPr>
          <a:xfrm>
            <a:off x="0" y="381000"/>
            <a:ext cx="9144000" cy="1524000"/>
          </a:xfrm>
        </p:spPr>
        <p:txBody>
          <a:bodyPr/>
          <a:lstStyle/>
          <a:p>
            <a:r>
              <a:rPr lang="en-US" dirty="0"/>
              <a:t>Baucom, Snyder, and Gordon Treatment of Unforgiveness after Affairs</a:t>
            </a:r>
          </a:p>
        </p:txBody>
      </p:sp>
      <p:sp>
        <p:nvSpPr>
          <p:cNvPr id="3" name="Content Placeholder 2">
            <a:extLst>
              <a:ext uri="{FF2B5EF4-FFF2-40B4-BE49-F238E27FC236}">
                <a16:creationId xmlns:a16="http://schemas.microsoft.com/office/drawing/2014/main" id="{47A54224-D628-D2FA-AF61-64F40CB3C75F}"/>
              </a:ext>
            </a:extLst>
          </p:cNvPr>
          <p:cNvSpPr>
            <a:spLocks noGrp="1"/>
          </p:cNvSpPr>
          <p:nvPr>
            <p:ph idx="1"/>
          </p:nvPr>
        </p:nvSpPr>
        <p:spPr>
          <a:xfrm>
            <a:off x="0" y="2286000"/>
            <a:ext cx="9144000" cy="4572000"/>
          </a:xfrm>
          <a:solidFill>
            <a:schemeClr val="accent4">
              <a:lumMod val="10000"/>
              <a:lumOff val="90000"/>
            </a:schemeClr>
          </a:solidFill>
        </p:spPr>
        <p:txBody>
          <a:bodyPr/>
          <a:lstStyle/>
          <a:p>
            <a:r>
              <a:rPr lang="en-US" sz="2400" dirty="0"/>
              <a:t>There are three phases to the therapy. </a:t>
            </a:r>
          </a:p>
          <a:p>
            <a:pPr lvl="1"/>
            <a:r>
              <a:rPr lang="en-US" dirty="0"/>
              <a:t>1. Dealing with the initial impact of the affair. Most attention to reducing enormous emotional impacts of both faithful and unfaithful partner, to weather the crisis and keep talking. </a:t>
            </a:r>
          </a:p>
          <a:p>
            <a:pPr lvl="1"/>
            <a:r>
              <a:rPr lang="en-US" dirty="0"/>
              <a:t>2. Exploring contributing factors and finding meaning. Most of this draws on CBT methods to understand and contextualize the affair within the relationship. </a:t>
            </a:r>
          </a:p>
          <a:p>
            <a:pPr lvl="1"/>
            <a:r>
              <a:rPr lang="en-US" dirty="0"/>
              <a:t>3. Reaching an informed decision about how to move ahead—whether apart or together. Methods are from insight-oriented and psychodynamic  approaches. Insights into the conscious and unconscious aspects of the couple’s behavior are explored. Forgiveness comes into play in phase 3. </a:t>
            </a:r>
          </a:p>
        </p:txBody>
      </p:sp>
    </p:spTree>
    <p:extLst>
      <p:ext uri="{BB962C8B-B14F-4D97-AF65-F5344CB8AC3E}">
        <p14:creationId xmlns:p14="http://schemas.microsoft.com/office/powerpoint/2010/main" val="1479697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30EF6-85CC-3569-6F3C-F7970A3A3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F862D-EEA6-969F-3B06-075D73D97C87}"/>
              </a:ext>
            </a:extLst>
          </p:cNvPr>
          <p:cNvSpPr>
            <a:spLocks noGrp="1"/>
          </p:cNvSpPr>
          <p:nvPr>
            <p:ph type="title"/>
          </p:nvPr>
        </p:nvSpPr>
        <p:spPr>
          <a:xfrm>
            <a:off x="0" y="381000"/>
            <a:ext cx="9144000" cy="1524000"/>
          </a:xfrm>
        </p:spPr>
        <p:txBody>
          <a:bodyPr/>
          <a:lstStyle/>
          <a:p>
            <a:r>
              <a:rPr lang="en-US" dirty="0"/>
              <a:t>Baucom, Snyder, and Gordon Treatment of Unforgiveness after Affairs</a:t>
            </a:r>
          </a:p>
        </p:txBody>
      </p:sp>
      <p:sp>
        <p:nvSpPr>
          <p:cNvPr id="3" name="Content Placeholder 2">
            <a:extLst>
              <a:ext uri="{FF2B5EF4-FFF2-40B4-BE49-F238E27FC236}">
                <a16:creationId xmlns:a16="http://schemas.microsoft.com/office/drawing/2014/main" id="{8931EC82-EC28-7AE7-6B8B-83FF129CCA3F}"/>
              </a:ext>
            </a:extLst>
          </p:cNvPr>
          <p:cNvSpPr>
            <a:spLocks noGrp="1"/>
          </p:cNvSpPr>
          <p:nvPr>
            <p:ph idx="1"/>
          </p:nvPr>
        </p:nvSpPr>
        <p:spPr>
          <a:xfrm>
            <a:off x="0" y="2286000"/>
            <a:ext cx="9144000" cy="4572000"/>
          </a:xfrm>
        </p:spPr>
        <p:txBody>
          <a:bodyPr/>
          <a:lstStyle/>
          <a:p>
            <a:r>
              <a:rPr lang="en-US" sz="2400" dirty="0"/>
              <a:t>Baucom et al.’s approach shares commonalities with Greenberg’s (EFT) , </a:t>
            </a:r>
            <a:r>
              <a:rPr lang="en-US" sz="2400" dirty="0" err="1"/>
              <a:t>DiBlasio’s</a:t>
            </a:r>
            <a:r>
              <a:rPr lang="en-US" sz="2400" dirty="0"/>
              <a:t> (decision-based forgiveness) couple therapy, and Worthington and Ripley’s, 2024, hope-focused couple approach) in dealing with reconciliation of partners. The approach to therapy differs, but the forgiveness portion of the intervention blends an emphasis on CBT methods (similar to FFG) and insight-oriented methods (similar to EFT), therefore differing in emphasis to REACH Forgiveness and the process model. Uniquely, Baucom et al.’s approach integrates trauma treatment within the blend of insight and CBT methods.</a:t>
            </a:r>
          </a:p>
          <a:p>
            <a:r>
              <a:rPr lang="en-US" sz="2400" dirty="0"/>
              <a:t>They have supported their approach with several studies and books.</a:t>
            </a:r>
          </a:p>
        </p:txBody>
      </p:sp>
    </p:spTree>
    <p:extLst>
      <p:ext uri="{BB962C8B-B14F-4D97-AF65-F5344CB8AC3E}">
        <p14:creationId xmlns:p14="http://schemas.microsoft.com/office/powerpoint/2010/main" val="2298347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2422-931C-E972-56E9-6309035DB96D}"/>
              </a:ext>
            </a:extLst>
          </p:cNvPr>
          <p:cNvSpPr>
            <a:spLocks noGrp="1"/>
          </p:cNvSpPr>
          <p:nvPr>
            <p:ph type="title"/>
          </p:nvPr>
        </p:nvSpPr>
        <p:spPr>
          <a:xfrm>
            <a:off x="-76200" y="0"/>
            <a:ext cx="9220200" cy="1905000"/>
          </a:xfrm>
        </p:spPr>
        <p:txBody>
          <a:bodyPr/>
          <a:lstStyle/>
          <a:p>
            <a:r>
              <a:rPr lang="en-US" sz="2400" dirty="0"/>
              <a:t>Webb (2021): Webb, J. R. (2021). </a:t>
            </a:r>
            <a:r>
              <a:rPr lang="en-US" sz="2400" i="1" dirty="0"/>
              <a:t>Understanding forgiveness and addiction: Theory, research, and clinical application.</a:t>
            </a:r>
            <a:r>
              <a:rPr lang="en-US" sz="2400" dirty="0"/>
              <a:t> Routledge. </a:t>
            </a:r>
            <a:br>
              <a:rPr lang="en-US" sz="2400" dirty="0"/>
            </a:br>
            <a:r>
              <a:rPr lang="en-US" sz="2400" dirty="0"/>
              <a:t>(Webb’s Findings re Treating Forgiveness within Alcohol and Drug Misuse Population)</a:t>
            </a:r>
          </a:p>
        </p:txBody>
      </p:sp>
      <p:sp>
        <p:nvSpPr>
          <p:cNvPr id="3" name="Content Placeholder 2">
            <a:extLst>
              <a:ext uri="{FF2B5EF4-FFF2-40B4-BE49-F238E27FC236}">
                <a16:creationId xmlns:a16="http://schemas.microsoft.com/office/drawing/2014/main" id="{CA2BFD3C-A5B4-A112-4B54-5FA3DED24ED9}"/>
              </a:ext>
            </a:extLst>
          </p:cNvPr>
          <p:cNvSpPr>
            <a:spLocks noGrp="1"/>
          </p:cNvSpPr>
          <p:nvPr>
            <p:ph idx="1"/>
          </p:nvPr>
        </p:nvSpPr>
        <p:spPr>
          <a:xfrm>
            <a:off x="0" y="2286000"/>
            <a:ext cx="9144000" cy="4419600"/>
          </a:xfrm>
          <a:solidFill>
            <a:schemeClr val="accent4">
              <a:lumMod val="10000"/>
              <a:lumOff val="90000"/>
            </a:schemeClr>
          </a:solidFill>
        </p:spPr>
        <p:txBody>
          <a:bodyPr/>
          <a:lstStyle/>
          <a:p>
            <a:r>
              <a:rPr lang="en-US" sz="2000" dirty="0"/>
              <a:t>This book is very balanced between theory, research, and clinical application (so it is aptly named). Pages 116 to 188 tackle various treatment modalities in separate chapters.</a:t>
            </a:r>
          </a:p>
          <a:p>
            <a:r>
              <a:rPr lang="en-US" sz="2000" dirty="0"/>
              <a:t>Ch 8: Models of forgiveness intervention (Enright’s process model; REACH Forgiveness; Others [Luskin, interdependence theory, forgiveness of self])</a:t>
            </a:r>
          </a:p>
          <a:p>
            <a:r>
              <a:rPr lang="en-US" sz="2000" dirty="0"/>
              <a:t>Ch 9: 12-Step model and 12-step facilitation (These are compared to both REACH and Enright’s process models, see following slide.)</a:t>
            </a:r>
          </a:p>
          <a:p>
            <a:r>
              <a:rPr lang="en-US" sz="2000" dirty="0"/>
              <a:t>Ch 10: Motivational interviewing and stages of change.</a:t>
            </a:r>
          </a:p>
          <a:p>
            <a:r>
              <a:rPr lang="en-US" sz="2000" dirty="0"/>
              <a:t>Ch 11: Cognitive-behaviorism (covers REBT, CBT, meta-cognition, CB coping-skills training (compared to both REACH and Process, see second subsequent slide.)</a:t>
            </a:r>
          </a:p>
          <a:p>
            <a:r>
              <a:rPr lang="en-US" sz="2000" dirty="0"/>
              <a:t>Ch 12: Other modalities and processes (includes ACT, DBT, Mindfulness-based; Systemic-based like structural family therapy, internal family systems, alcohol-focused behavioral couple therapy; psychodynamic-based) </a:t>
            </a:r>
          </a:p>
        </p:txBody>
      </p:sp>
    </p:spTree>
    <p:extLst>
      <p:ext uri="{BB962C8B-B14F-4D97-AF65-F5344CB8AC3E}">
        <p14:creationId xmlns:p14="http://schemas.microsoft.com/office/powerpoint/2010/main" val="10323304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355B-4830-7671-11AE-2F44544CDD9F}"/>
              </a:ext>
            </a:extLst>
          </p:cNvPr>
          <p:cNvSpPr>
            <a:spLocks noGrp="1"/>
          </p:cNvSpPr>
          <p:nvPr>
            <p:ph type="title"/>
          </p:nvPr>
        </p:nvSpPr>
        <p:spPr>
          <a:xfrm>
            <a:off x="0" y="-76200"/>
            <a:ext cx="2286000" cy="1981200"/>
          </a:xfrm>
        </p:spPr>
        <p:txBody>
          <a:bodyPr/>
          <a:lstStyle/>
          <a:p>
            <a:r>
              <a:rPr lang="en-US" dirty="0"/>
              <a:t>Webb (2021)</a:t>
            </a:r>
          </a:p>
        </p:txBody>
      </p:sp>
      <p:sp>
        <p:nvSpPr>
          <p:cNvPr id="3" name="Content Placeholder 2">
            <a:extLst>
              <a:ext uri="{FF2B5EF4-FFF2-40B4-BE49-F238E27FC236}">
                <a16:creationId xmlns:a16="http://schemas.microsoft.com/office/drawing/2014/main" id="{51234979-B672-B100-E49E-D88079DA03A7}"/>
              </a:ext>
            </a:extLst>
          </p:cNvPr>
          <p:cNvSpPr>
            <a:spLocks noGrp="1"/>
          </p:cNvSpPr>
          <p:nvPr>
            <p:ph idx="1"/>
          </p:nvPr>
        </p:nvSpPr>
        <p:spPr>
          <a:xfrm>
            <a:off x="1" y="2362200"/>
            <a:ext cx="2666999" cy="4419599"/>
          </a:xfrm>
        </p:spPr>
        <p:txBody>
          <a:bodyPr/>
          <a:lstStyle/>
          <a:p>
            <a:pPr marL="0" indent="0">
              <a:buNone/>
            </a:pPr>
            <a:r>
              <a:rPr lang="en-US" dirty="0"/>
              <a:t>Webb, J. R. (2021). Understanding forgiveness and addiction: Theory, research, and clinical application. Routledge.</a:t>
            </a:r>
          </a:p>
        </p:txBody>
      </p:sp>
      <p:pic>
        <p:nvPicPr>
          <p:cNvPr id="4" name="Picture 3">
            <a:extLst>
              <a:ext uri="{FF2B5EF4-FFF2-40B4-BE49-F238E27FC236}">
                <a16:creationId xmlns:a16="http://schemas.microsoft.com/office/drawing/2014/main" id="{AFB7BCEE-D817-872F-CE71-AD1439703A08}"/>
              </a:ext>
            </a:extLst>
          </p:cNvPr>
          <p:cNvPicPr>
            <a:picLocks noChangeAspect="1"/>
          </p:cNvPicPr>
          <p:nvPr/>
        </p:nvPicPr>
        <p:blipFill rotWithShape="1">
          <a:blip r:embed="rId2"/>
          <a:srcRect l="14280" t="13267" r="24362" b="13905"/>
          <a:stretch/>
        </p:blipFill>
        <p:spPr bwMode="auto">
          <a:xfrm>
            <a:off x="2445957" y="793283"/>
            <a:ext cx="6677652" cy="4952999"/>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1D0CC8E-B0E6-9C82-F530-E9C6DBD0188D}"/>
              </a:ext>
            </a:extLst>
          </p:cNvPr>
          <p:cNvSpPr txBox="1"/>
          <p:nvPr/>
        </p:nvSpPr>
        <p:spPr>
          <a:xfrm>
            <a:off x="2514600" y="5715000"/>
            <a:ext cx="6400800" cy="646331"/>
          </a:xfrm>
          <a:prstGeom prst="rect">
            <a:avLst/>
          </a:prstGeom>
          <a:noFill/>
        </p:spPr>
        <p:txBody>
          <a:bodyPr wrap="square" rtlCol="0">
            <a:spAutoFit/>
          </a:bodyPr>
          <a:lstStyle/>
          <a:p>
            <a:r>
              <a:rPr lang="en-US" dirty="0"/>
              <a:t>Includes ways that the Process model and REACH Forgiveness model parallel with the 12 steps</a:t>
            </a:r>
          </a:p>
        </p:txBody>
      </p:sp>
      <p:sp>
        <p:nvSpPr>
          <p:cNvPr id="6" name="TextBox 5">
            <a:extLst>
              <a:ext uri="{FF2B5EF4-FFF2-40B4-BE49-F238E27FC236}">
                <a16:creationId xmlns:a16="http://schemas.microsoft.com/office/drawing/2014/main" id="{61F787DA-B2C8-C6AD-D7CC-B2D18F7BEB62}"/>
              </a:ext>
            </a:extLst>
          </p:cNvPr>
          <p:cNvSpPr txBox="1"/>
          <p:nvPr/>
        </p:nvSpPr>
        <p:spPr>
          <a:xfrm>
            <a:off x="381000" y="228600"/>
            <a:ext cx="7632218" cy="523220"/>
          </a:xfrm>
          <a:prstGeom prst="rect">
            <a:avLst/>
          </a:prstGeom>
          <a:noFill/>
        </p:spPr>
        <p:txBody>
          <a:bodyPr wrap="none" rtlCol="0">
            <a:spAutoFit/>
          </a:bodyPr>
          <a:lstStyle/>
          <a:p>
            <a:r>
              <a:rPr lang="en-US" sz="2800" dirty="0"/>
              <a:t>Ch 9: 12-Step and 12=Step Facilitation Models</a:t>
            </a:r>
          </a:p>
        </p:txBody>
      </p:sp>
    </p:spTree>
    <p:extLst>
      <p:ext uri="{BB962C8B-B14F-4D97-AF65-F5344CB8AC3E}">
        <p14:creationId xmlns:p14="http://schemas.microsoft.com/office/powerpoint/2010/main" val="3265958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B169A-CAD3-F404-8D7B-37269E56D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009FBD-E3C1-DABA-E40A-053F30F91198}"/>
              </a:ext>
            </a:extLst>
          </p:cNvPr>
          <p:cNvSpPr>
            <a:spLocks noGrp="1"/>
          </p:cNvSpPr>
          <p:nvPr>
            <p:ph type="title"/>
          </p:nvPr>
        </p:nvSpPr>
        <p:spPr>
          <a:xfrm>
            <a:off x="0" y="914400"/>
            <a:ext cx="3352800" cy="990600"/>
          </a:xfrm>
        </p:spPr>
        <p:txBody>
          <a:bodyPr/>
          <a:lstStyle/>
          <a:p>
            <a:r>
              <a:rPr lang="en-US" dirty="0"/>
              <a:t>Webb (2021)</a:t>
            </a:r>
          </a:p>
        </p:txBody>
      </p:sp>
      <p:sp>
        <p:nvSpPr>
          <p:cNvPr id="3" name="Content Placeholder 2">
            <a:extLst>
              <a:ext uri="{FF2B5EF4-FFF2-40B4-BE49-F238E27FC236}">
                <a16:creationId xmlns:a16="http://schemas.microsoft.com/office/drawing/2014/main" id="{23A559FF-AE4D-B6D8-07CC-F932FC4918F1}"/>
              </a:ext>
            </a:extLst>
          </p:cNvPr>
          <p:cNvSpPr>
            <a:spLocks noGrp="1"/>
          </p:cNvSpPr>
          <p:nvPr>
            <p:ph idx="1"/>
          </p:nvPr>
        </p:nvSpPr>
        <p:spPr>
          <a:xfrm>
            <a:off x="1" y="2362200"/>
            <a:ext cx="2666999" cy="4419599"/>
          </a:xfrm>
        </p:spPr>
        <p:txBody>
          <a:bodyPr/>
          <a:lstStyle/>
          <a:p>
            <a:pPr marL="0" indent="0">
              <a:buNone/>
            </a:pPr>
            <a:r>
              <a:rPr lang="en-US" dirty="0"/>
              <a:t>Webb, J. R. (2021). Understanding forgiveness and addiction: Theory, research, and clinical application. Routledge.</a:t>
            </a:r>
          </a:p>
        </p:txBody>
      </p:sp>
      <p:sp>
        <p:nvSpPr>
          <p:cNvPr id="5" name="TextBox 4">
            <a:extLst>
              <a:ext uri="{FF2B5EF4-FFF2-40B4-BE49-F238E27FC236}">
                <a16:creationId xmlns:a16="http://schemas.microsoft.com/office/drawing/2014/main" id="{5A15F69C-CF67-CF68-14CD-FF95C9BA011F}"/>
              </a:ext>
            </a:extLst>
          </p:cNvPr>
          <p:cNvSpPr txBox="1"/>
          <p:nvPr/>
        </p:nvSpPr>
        <p:spPr>
          <a:xfrm>
            <a:off x="2362200" y="4191000"/>
            <a:ext cx="1536032" cy="2585323"/>
          </a:xfrm>
          <a:prstGeom prst="rect">
            <a:avLst/>
          </a:prstGeom>
          <a:noFill/>
        </p:spPr>
        <p:txBody>
          <a:bodyPr wrap="square" rtlCol="0">
            <a:spAutoFit/>
          </a:bodyPr>
          <a:lstStyle/>
          <a:p>
            <a:r>
              <a:rPr lang="en-US" dirty="0"/>
              <a:t>Includes ways that the Process model and REACH Forgiveness model parallel three types of CBT</a:t>
            </a:r>
          </a:p>
        </p:txBody>
      </p:sp>
      <p:sp>
        <p:nvSpPr>
          <p:cNvPr id="6" name="TextBox 5">
            <a:extLst>
              <a:ext uri="{FF2B5EF4-FFF2-40B4-BE49-F238E27FC236}">
                <a16:creationId xmlns:a16="http://schemas.microsoft.com/office/drawing/2014/main" id="{622559A9-0AC2-5915-3291-8BC7F3032348}"/>
              </a:ext>
            </a:extLst>
          </p:cNvPr>
          <p:cNvSpPr txBox="1"/>
          <p:nvPr/>
        </p:nvSpPr>
        <p:spPr>
          <a:xfrm>
            <a:off x="381000" y="228600"/>
            <a:ext cx="5680209" cy="523220"/>
          </a:xfrm>
          <a:prstGeom prst="rect">
            <a:avLst/>
          </a:prstGeom>
          <a:noFill/>
        </p:spPr>
        <p:txBody>
          <a:bodyPr wrap="none" rtlCol="0">
            <a:spAutoFit/>
          </a:bodyPr>
          <a:lstStyle/>
          <a:p>
            <a:r>
              <a:rPr lang="en-US" sz="2800" dirty="0"/>
              <a:t>Ch 11: Three types of CBT Models</a:t>
            </a:r>
          </a:p>
        </p:txBody>
      </p:sp>
      <p:pic>
        <p:nvPicPr>
          <p:cNvPr id="8" name="Picture 7">
            <a:extLst>
              <a:ext uri="{FF2B5EF4-FFF2-40B4-BE49-F238E27FC236}">
                <a16:creationId xmlns:a16="http://schemas.microsoft.com/office/drawing/2014/main" id="{A1C8B644-D514-5EB9-C363-24383E8D4FFE}"/>
              </a:ext>
            </a:extLst>
          </p:cNvPr>
          <p:cNvPicPr>
            <a:picLocks noChangeAspect="1"/>
          </p:cNvPicPr>
          <p:nvPr/>
        </p:nvPicPr>
        <p:blipFill>
          <a:blip r:embed="rId2"/>
          <a:srcRect l="36666" t="32666" r="37500" b="19333"/>
          <a:stretch/>
        </p:blipFill>
        <p:spPr>
          <a:xfrm>
            <a:off x="3898232" y="612058"/>
            <a:ext cx="5181600" cy="6017342"/>
          </a:xfrm>
          <a:prstGeom prst="rect">
            <a:avLst/>
          </a:prstGeom>
        </p:spPr>
      </p:pic>
    </p:spTree>
    <p:extLst>
      <p:ext uri="{BB962C8B-B14F-4D97-AF65-F5344CB8AC3E}">
        <p14:creationId xmlns:p14="http://schemas.microsoft.com/office/powerpoint/2010/main" val="821971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71E6-AEBC-9896-9132-CB4FD895C36D}"/>
              </a:ext>
            </a:extLst>
          </p:cNvPr>
          <p:cNvSpPr>
            <a:spLocks noGrp="1"/>
          </p:cNvSpPr>
          <p:nvPr>
            <p:ph type="title"/>
          </p:nvPr>
        </p:nvSpPr>
        <p:spPr>
          <a:xfrm>
            <a:off x="0" y="152400"/>
            <a:ext cx="9144000" cy="1752600"/>
          </a:xfrm>
        </p:spPr>
        <p:txBody>
          <a:bodyPr/>
          <a:lstStyle/>
          <a:p>
            <a:r>
              <a:rPr lang="en-US" dirty="0"/>
              <a:t>Worthington and Anderson’s (2024) Treating Unforgiveness in the Army</a:t>
            </a:r>
          </a:p>
        </p:txBody>
      </p:sp>
      <p:sp>
        <p:nvSpPr>
          <p:cNvPr id="3" name="Content Placeholder 2">
            <a:extLst>
              <a:ext uri="{FF2B5EF4-FFF2-40B4-BE49-F238E27FC236}">
                <a16:creationId xmlns:a16="http://schemas.microsoft.com/office/drawing/2014/main" id="{8A3AAA6D-E96E-0240-3105-69B0E7B335BB}"/>
              </a:ext>
            </a:extLst>
          </p:cNvPr>
          <p:cNvSpPr>
            <a:spLocks noGrp="1"/>
          </p:cNvSpPr>
          <p:nvPr>
            <p:ph idx="1"/>
          </p:nvPr>
        </p:nvSpPr>
        <p:spPr>
          <a:xfrm>
            <a:off x="0" y="2362200"/>
            <a:ext cx="8991600" cy="4495800"/>
          </a:xfrm>
          <a:solidFill>
            <a:schemeClr val="accent4">
              <a:lumMod val="10000"/>
              <a:lumOff val="90000"/>
            </a:schemeClr>
          </a:solidFill>
        </p:spPr>
        <p:txBody>
          <a:bodyPr/>
          <a:lstStyle/>
          <a:p>
            <a:r>
              <a:rPr lang="en-US" dirty="0"/>
              <a:t>Worthington, E. L., Jr., &amp; Anderson, W. (2024). Strength to forgive: Soldiers forgiving others, forgiving themselves. Department of Defense.</a:t>
            </a:r>
          </a:p>
          <a:p>
            <a:r>
              <a:rPr lang="en-US" dirty="0"/>
              <a:t>This religion-compatible book for Army chaplains is framed to be not off-putting for people in armed services (i.e., strength to forgive). Its intervention is REACH Forgiveness. Forgiveness is described from 7 religious perspectives.</a:t>
            </a:r>
          </a:p>
          <a:p>
            <a:r>
              <a:rPr lang="en-US" dirty="0"/>
              <a:t>Also, this might be applicable to inform interventions with other armed services, veterans, and police.</a:t>
            </a:r>
          </a:p>
        </p:txBody>
      </p:sp>
    </p:spTree>
    <p:extLst>
      <p:ext uri="{BB962C8B-B14F-4D97-AF65-F5344CB8AC3E}">
        <p14:creationId xmlns:p14="http://schemas.microsoft.com/office/powerpoint/2010/main" val="414263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AD24-A533-531B-21A0-2A1801F119B2}"/>
              </a:ext>
            </a:extLst>
          </p:cNvPr>
          <p:cNvSpPr>
            <a:spLocks noGrp="1"/>
          </p:cNvSpPr>
          <p:nvPr>
            <p:ph type="title"/>
          </p:nvPr>
        </p:nvSpPr>
        <p:spPr>
          <a:xfrm>
            <a:off x="0" y="457200"/>
            <a:ext cx="2286000" cy="1752600"/>
          </a:xfrm>
        </p:spPr>
        <p:txBody>
          <a:bodyPr/>
          <a:lstStyle/>
          <a:p>
            <a:pPr>
              <a:defRPr/>
            </a:pPr>
            <a:r>
              <a:rPr lang="en-US" sz="3200" dirty="0"/>
              <a:t>Appraisal</a:t>
            </a:r>
            <a:br>
              <a:rPr lang="en-US" sz="3200" dirty="0"/>
            </a:br>
            <a:r>
              <a:rPr lang="en-US" sz="3200" dirty="0"/>
              <a:t>Injustice Gap</a:t>
            </a:r>
          </a:p>
        </p:txBody>
      </p:sp>
      <p:pic>
        <p:nvPicPr>
          <p:cNvPr id="15363" name="Content Placeholder 4">
            <a:extLst>
              <a:ext uri="{FF2B5EF4-FFF2-40B4-BE49-F238E27FC236}">
                <a16:creationId xmlns:a16="http://schemas.microsoft.com/office/drawing/2014/main" id="{DA594223-6FF0-0FC9-2EF0-84BBAB2FD4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7628" t="27856" r="32101" b="10979"/>
          <a:stretch>
            <a:fillRect/>
          </a:stretch>
        </p:blipFill>
        <p:spPr>
          <a:xfrm>
            <a:off x="2282825" y="76200"/>
            <a:ext cx="6861175" cy="6621463"/>
          </a:xfrm>
        </p:spPr>
      </p:pic>
      <p:sp>
        <p:nvSpPr>
          <p:cNvPr id="15364" name="TextBox 5">
            <a:extLst>
              <a:ext uri="{FF2B5EF4-FFF2-40B4-BE49-F238E27FC236}">
                <a16:creationId xmlns:a16="http://schemas.microsoft.com/office/drawing/2014/main" id="{0C2F8005-E2C4-6307-FEAA-61FD9526D4D4}"/>
              </a:ext>
            </a:extLst>
          </p:cNvPr>
          <p:cNvSpPr txBox="1">
            <a:spLocks noChangeArrowheads="1"/>
          </p:cNvSpPr>
          <p:nvPr/>
        </p:nvSpPr>
        <p:spPr bwMode="auto">
          <a:xfrm>
            <a:off x="76200" y="2895600"/>
            <a:ext cx="21336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1800">
                <a:latin typeface="Times New Roman" panose="02020603050405020304" pitchFamily="18" charset="0"/>
                <a:cs typeface="Times New Roman" panose="02020603050405020304" pitchFamily="18" charset="0"/>
              </a:rPr>
              <a:t>Davis, D. E., Yang, X., DeBlaere, C., McElroy, S. E., Van Tongeren, D. R., Hook, J. N., Worthington, E. L., Jr. (2016). The injustice gap. </a:t>
            </a:r>
            <a:r>
              <a:rPr lang="en-US" altLang="en-US" sz="1800" i="1">
                <a:latin typeface="Times New Roman" panose="02020603050405020304" pitchFamily="18" charset="0"/>
                <a:cs typeface="Times New Roman" panose="02020603050405020304" pitchFamily="18" charset="0"/>
              </a:rPr>
              <a:t>Psychology of Religion and Spirituality</a:t>
            </a:r>
            <a:r>
              <a:rPr lang="en-US" altLang="en-US" sz="1800">
                <a:latin typeface="Times New Roman" panose="02020603050405020304" pitchFamily="18" charset="0"/>
                <a:cs typeface="Times New Roman" panose="02020603050405020304" pitchFamily="18" charset="0"/>
              </a:rPr>
              <a:t>, </a:t>
            </a:r>
            <a:r>
              <a:rPr lang="en-US" altLang="en-US" sz="1800" i="1">
                <a:latin typeface="Times New Roman" panose="02020603050405020304" pitchFamily="18" charset="0"/>
                <a:cs typeface="Times New Roman" panose="02020603050405020304" pitchFamily="18" charset="0"/>
              </a:rPr>
              <a:t>8</a:t>
            </a:r>
            <a:r>
              <a:rPr lang="en-US" altLang="en-US" sz="1800">
                <a:latin typeface="Times New Roman" panose="02020603050405020304" pitchFamily="18" charset="0"/>
                <a:cs typeface="Times New Roman" panose="02020603050405020304" pitchFamily="18" charset="0"/>
              </a:rPr>
              <a:t>(3), 175-184.</a:t>
            </a:r>
            <a:endParaRPr lang="en-US" altLang="en-US" sz="1800">
              <a:latin typeface="Courier New" panose="02070309020205020404" pitchFamily="49" charset="0"/>
              <a:cs typeface="Times New Roman" panose="02020603050405020304" pitchFamily="18" charset="0"/>
            </a:endParaRPr>
          </a:p>
          <a:p>
            <a:pPr>
              <a:spcBef>
                <a:spcPct val="0"/>
              </a:spcBef>
              <a:buClrTx/>
              <a:buFontTx/>
              <a:buNone/>
            </a:pPr>
            <a:endParaRPr lang="en-US" altLang="en-US"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74FA0-2CB7-A61B-D9AB-74E09B0C51D2}"/>
              </a:ext>
            </a:extLst>
          </p:cNvPr>
          <p:cNvSpPr>
            <a:spLocks noGrp="1"/>
          </p:cNvSpPr>
          <p:nvPr>
            <p:ph type="title"/>
          </p:nvPr>
        </p:nvSpPr>
        <p:spPr/>
        <p:txBody>
          <a:bodyPr/>
          <a:lstStyle/>
          <a:p>
            <a:r>
              <a:rPr lang="en-US" dirty="0"/>
              <a:t>Christian-Accommodated REACH Forgiveness: What Were the Accommodations?</a:t>
            </a:r>
          </a:p>
        </p:txBody>
      </p:sp>
      <p:sp>
        <p:nvSpPr>
          <p:cNvPr id="3" name="Content Placeholder 2">
            <a:extLst>
              <a:ext uri="{FF2B5EF4-FFF2-40B4-BE49-F238E27FC236}">
                <a16:creationId xmlns:a16="http://schemas.microsoft.com/office/drawing/2014/main" id="{75C144B9-D4DA-07B2-D958-5E4F579AB0F2}"/>
              </a:ext>
            </a:extLst>
          </p:cNvPr>
          <p:cNvSpPr>
            <a:spLocks noGrp="1"/>
          </p:cNvSpPr>
          <p:nvPr>
            <p:ph idx="1"/>
          </p:nvPr>
        </p:nvSpPr>
        <p:spPr>
          <a:xfrm>
            <a:off x="0" y="2286000"/>
            <a:ext cx="9144000" cy="4495800"/>
          </a:xfrm>
          <a:solidFill>
            <a:schemeClr val="accent4">
              <a:lumMod val="10000"/>
              <a:lumOff val="90000"/>
            </a:schemeClr>
          </a:solidFill>
        </p:spPr>
        <p:txBody>
          <a:bodyPr/>
          <a:lstStyle/>
          <a:p>
            <a:r>
              <a:rPr lang="en-US" sz="2000" dirty="0"/>
              <a:t>(Note: “Christian accommodated tells us little. Lots or little accommodation? What specific changes were made? Will the Christian beliefs, values, and practices resonate with the user?)</a:t>
            </a:r>
          </a:p>
          <a:p>
            <a:r>
              <a:rPr lang="en-US" sz="2000" dirty="0"/>
              <a:t>The treatment is entitled as explicitly Christian.</a:t>
            </a:r>
          </a:p>
          <a:p>
            <a:r>
              <a:rPr lang="en-US" sz="2000" dirty="0"/>
              <a:t>The REACH acronym is explained as a metaphor for forms that create the shape of a mold. The real work of forgiveness is internal, like filling the form with concrete for permanent change. The six forms (REACH and DF) can be used repeatedly.</a:t>
            </a:r>
          </a:p>
          <a:p>
            <a:r>
              <a:rPr lang="en-US" sz="2000" dirty="0"/>
              <a:t>The lectio </a:t>
            </a:r>
            <a:r>
              <a:rPr lang="en-US" sz="2000" dirty="0" err="1"/>
              <a:t>divina</a:t>
            </a:r>
            <a:r>
              <a:rPr lang="en-US" sz="2000" dirty="0"/>
              <a:t> reflections use Scriptures. Scriptures can help us understand forgiveness.</a:t>
            </a:r>
          </a:p>
          <a:p>
            <a:r>
              <a:rPr lang="en-US" sz="2000" dirty="0"/>
              <a:t>When forgiveness is defined as decisional and emotional, reference is made to Mt 6:12, 14-5, and it is asserted that decisional forgiveness is Scripture “required” and emotional forgiveness is God-desired.</a:t>
            </a:r>
          </a:p>
        </p:txBody>
      </p:sp>
    </p:spTree>
    <p:extLst>
      <p:ext uri="{BB962C8B-B14F-4D97-AF65-F5344CB8AC3E}">
        <p14:creationId xmlns:p14="http://schemas.microsoft.com/office/powerpoint/2010/main" val="36352493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FC735-08DD-9885-FFD8-03C57AF60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98FB3-7212-FA31-8890-6824D54FE446}"/>
              </a:ext>
            </a:extLst>
          </p:cNvPr>
          <p:cNvSpPr>
            <a:spLocks noGrp="1"/>
          </p:cNvSpPr>
          <p:nvPr>
            <p:ph type="title"/>
          </p:nvPr>
        </p:nvSpPr>
        <p:spPr/>
        <p:txBody>
          <a:bodyPr/>
          <a:lstStyle/>
          <a:p>
            <a:r>
              <a:rPr lang="en-US" dirty="0"/>
              <a:t>Christian-Accommodated REACH Forgiveness: What Were the Accommodations?</a:t>
            </a:r>
          </a:p>
        </p:txBody>
      </p:sp>
      <p:sp>
        <p:nvSpPr>
          <p:cNvPr id="3" name="Content Placeholder 2">
            <a:extLst>
              <a:ext uri="{FF2B5EF4-FFF2-40B4-BE49-F238E27FC236}">
                <a16:creationId xmlns:a16="http://schemas.microsoft.com/office/drawing/2014/main" id="{102F6FC4-545D-19ED-F532-E5ECBD985C81}"/>
              </a:ext>
            </a:extLst>
          </p:cNvPr>
          <p:cNvSpPr>
            <a:spLocks noGrp="1"/>
          </p:cNvSpPr>
          <p:nvPr>
            <p:ph idx="1"/>
          </p:nvPr>
        </p:nvSpPr>
        <p:spPr>
          <a:xfrm>
            <a:off x="0" y="2286000"/>
            <a:ext cx="9144000" cy="4495800"/>
          </a:xfrm>
        </p:spPr>
        <p:txBody>
          <a:bodyPr/>
          <a:lstStyle/>
          <a:p>
            <a:pPr lvl="1"/>
            <a:r>
              <a:rPr lang="en-US" sz="2000" dirty="0"/>
              <a:t>Spiritual benefits are explicit</a:t>
            </a:r>
          </a:p>
          <a:p>
            <a:pPr lvl="1"/>
            <a:r>
              <a:rPr lang="en-US" sz="2000" dirty="0"/>
              <a:t>Humble forgiveness, looking to others, is emphasized. Part of the humility is (1) looking to God in prayer for empowering forgiveness and (2) praying for the one who offended you.</a:t>
            </a:r>
          </a:p>
          <a:p>
            <a:pPr lvl="1"/>
            <a:r>
              <a:rPr lang="en-US" sz="2000" dirty="0"/>
              <a:t>Altruistic forgiveness is other-oriented, Christian undeserved (grace-motivated) forgiveness </a:t>
            </a:r>
          </a:p>
          <a:p>
            <a:pPr lvl="1"/>
            <a:r>
              <a:rPr lang="en-US" sz="2000" dirty="0"/>
              <a:t>Commitment is needed, like commitment is needed to solidify God’s forgiveness in our lives.</a:t>
            </a:r>
          </a:p>
          <a:p>
            <a:pPr lvl="1"/>
            <a:r>
              <a:rPr lang="en-US" sz="2000" dirty="0"/>
              <a:t>Maintenance can be aided by prayer.</a:t>
            </a:r>
          </a:p>
          <a:p>
            <a:pPr lvl="1"/>
            <a:r>
              <a:rPr lang="en-US" sz="2000" dirty="0"/>
              <a:t>The 12-steps are aimed at character change through the work of the Holy Spirit working, again, through the “forms” of the 12 “steps” in which REACH is applied repeatedly.</a:t>
            </a:r>
          </a:p>
        </p:txBody>
      </p:sp>
    </p:spTree>
    <p:extLst>
      <p:ext uri="{BB962C8B-B14F-4D97-AF65-F5344CB8AC3E}">
        <p14:creationId xmlns:p14="http://schemas.microsoft.com/office/powerpoint/2010/main" val="23761600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6149-CEA2-CB26-EB97-1AAF56AC9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9E7885-9F16-9E8C-6AD7-E368739CB590}"/>
              </a:ext>
            </a:extLst>
          </p:cNvPr>
          <p:cNvSpPr>
            <a:spLocks noGrp="1"/>
          </p:cNvSpPr>
          <p:nvPr>
            <p:ph type="title"/>
          </p:nvPr>
        </p:nvSpPr>
        <p:spPr>
          <a:xfrm>
            <a:off x="0" y="152400"/>
            <a:ext cx="9144000" cy="1752600"/>
          </a:xfrm>
        </p:spPr>
        <p:txBody>
          <a:bodyPr/>
          <a:lstStyle/>
          <a:p>
            <a:r>
              <a:rPr lang="en-US" dirty="0"/>
              <a:t>Christian Accommodated REACH Forgiveness: What Were the Outcomes?</a:t>
            </a:r>
          </a:p>
        </p:txBody>
      </p:sp>
      <p:sp>
        <p:nvSpPr>
          <p:cNvPr id="3" name="Content Placeholder 2">
            <a:extLst>
              <a:ext uri="{FF2B5EF4-FFF2-40B4-BE49-F238E27FC236}">
                <a16:creationId xmlns:a16="http://schemas.microsoft.com/office/drawing/2014/main" id="{CF3CA645-E29B-7DB9-C599-04BB958DEB17}"/>
              </a:ext>
            </a:extLst>
          </p:cNvPr>
          <p:cNvSpPr>
            <a:spLocks noGrp="1"/>
          </p:cNvSpPr>
          <p:nvPr>
            <p:ph idx="1"/>
          </p:nvPr>
        </p:nvSpPr>
        <p:spPr>
          <a:xfrm>
            <a:off x="76200" y="2362200"/>
            <a:ext cx="9067800" cy="4495800"/>
          </a:xfrm>
        </p:spPr>
        <p:txBody>
          <a:bodyPr/>
          <a:lstStyle/>
          <a:p>
            <a:r>
              <a:rPr lang="en-US" sz="2400" dirty="0"/>
              <a:t>The “usual” effects of accommodating secular treatments to religious populations: see </a:t>
            </a:r>
            <a:r>
              <a:rPr lang="en-US" sz="2400" dirty="0" err="1"/>
              <a:t>Captari</a:t>
            </a:r>
            <a:r>
              <a:rPr lang="en-US" sz="2400" dirty="0"/>
              <a:t> et al., 2019</a:t>
            </a:r>
          </a:p>
          <a:p>
            <a:r>
              <a:rPr lang="en-US" sz="2400" dirty="0" err="1"/>
              <a:t>Captari</a:t>
            </a:r>
            <a:r>
              <a:rPr lang="en-US" sz="2400" dirty="0"/>
              <a:t>, L. E., Hook, J. N., Hoyt, W. T., Davis, D. E., McElroy, S., &amp; Worthington, E. L., Jr. (2019). Religion and spirituality. In J. Norcross and B. E. </a:t>
            </a:r>
            <a:r>
              <a:rPr lang="en-US" sz="2400" dirty="0" err="1"/>
              <a:t>Wampold</a:t>
            </a:r>
            <a:r>
              <a:rPr lang="en-US" sz="2400" dirty="0"/>
              <a:t> (Eds.), Psychotherapy adaptations that work: Evidence-based transdiagnostic responsiveness (pp. 212-263). Oxford University Press.</a:t>
            </a:r>
          </a:p>
          <a:p>
            <a:endParaRPr lang="en-US" sz="2400" dirty="0"/>
          </a:p>
          <a:p>
            <a:r>
              <a:rPr lang="en-US" sz="2400" dirty="0"/>
              <a:t>Strictly accommodated treatments have been equal in psychological outcomes but accommodated treatments have been better than secular treatments in spiritual outcomes.</a:t>
            </a:r>
          </a:p>
        </p:txBody>
      </p:sp>
    </p:spTree>
    <p:extLst>
      <p:ext uri="{BB962C8B-B14F-4D97-AF65-F5344CB8AC3E}">
        <p14:creationId xmlns:p14="http://schemas.microsoft.com/office/powerpoint/2010/main" val="5143918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1DC4-EF42-8BC8-539D-423DBC40CC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E5CB2-705A-31A7-4BED-CB65569A9607}"/>
              </a:ext>
            </a:extLst>
          </p:cNvPr>
          <p:cNvSpPr>
            <a:spLocks noGrp="1"/>
          </p:cNvSpPr>
          <p:nvPr>
            <p:ph type="title"/>
          </p:nvPr>
        </p:nvSpPr>
        <p:spPr>
          <a:xfrm>
            <a:off x="0" y="152400"/>
            <a:ext cx="9144000" cy="1752600"/>
          </a:xfrm>
        </p:spPr>
        <p:txBody>
          <a:bodyPr/>
          <a:lstStyle/>
          <a:p>
            <a:r>
              <a:rPr lang="en-US" dirty="0"/>
              <a:t>Christian-Accommodated REACH Forgiveness: What Were the Outcomes?</a:t>
            </a:r>
          </a:p>
        </p:txBody>
      </p:sp>
      <p:sp>
        <p:nvSpPr>
          <p:cNvPr id="3" name="Content Placeholder 2">
            <a:extLst>
              <a:ext uri="{FF2B5EF4-FFF2-40B4-BE49-F238E27FC236}">
                <a16:creationId xmlns:a16="http://schemas.microsoft.com/office/drawing/2014/main" id="{C5C10769-BB80-FEAF-8347-669288C5AD1A}"/>
              </a:ext>
            </a:extLst>
          </p:cNvPr>
          <p:cNvSpPr>
            <a:spLocks noGrp="1"/>
          </p:cNvSpPr>
          <p:nvPr>
            <p:ph idx="1"/>
          </p:nvPr>
        </p:nvSpPr>
        <p:spPr>
          <a:xfrm>
            <a:off x="76200" y="2362200"/>
            <a:ext cx="9067800" cy="4495800"/>
          </a:xfrm>
        </p:spPr>
        <p:txBody>
          <a:bodyPr/>
          <a:lstStyle/>
          <a:p>
            <a:r>
              <a:rPr lang="en-US" sz="2000" dirty="0"/>
              <a:t>There is reason to believe that this might not hold for forgiveness religiously accommodated treatments. </a:t>
            </a:r>
          </a:p>
          <a:p>
            <a:pPr lvl="1"/>
            <a:r>
              <a:rPr lang="en-US" sz="2000" dirty="0"/>
              <a:t>Forgiveness figures heavily in Christianity. The same is not true for accommodating CBT, EFT, Behavior therapy, etc.</a:t>
            </a:r>
          </a:p>
          <a:p>
            <a:pPr lvl="1"/>
            <a:r>
              <a:rPr lang="en-US" sz="2000" dirty="0"/>
              <a:t>Rye and Pargament (2002) found, with a Christian accommodated proto-REACH Forgiveness treatment that Christians assigned to the secular treatment still did most things recommended in the Christian-accommodated treatment: prayer, consult Scripture, talk to others in the church, etc. Therefore, empirically, their secular treatment did not differ from their Christian-accommodated treatment for Christian participants.</a:t>
            </a:r>
          </a:p>
          <a:p>
            <a:r>
              <a:rPr lang="en-US" sz="2000" dirty="0"/>
              <a:t>What did we find in reviewing all: For Christians?</a:t>
            </a:r>
          </a:p>
          <a:p>
            <a:pPr lvl="1"/>
            <a:r>
              <a:rPr lang="en-US" sz="2800" b="1" dirty="0"/>
              <a:t>REACH-Christian groups (d/</a:t>
            </a:r>
            <a:r>
              <a:rPr lang="en-US" sz="2800" b="1" dirty="0" err="1"/>
              <a:t>hr</a:t>
            </a:r>
            <a:r>
              <a:rPr lang="en-US" sz="2800" b="1" dirty="0"/>
              <a:t> = 0.091, k = 7) vs REACH-secular groups (d/</a:t>
            </a:r>
            <a:r>
              <a:rPr lang="en-US" sz="2800" b="1" dirty="0" err="1"/>
              <a:t>hr</a:t>
            </a:r>
            <a:r>
              <a:rPr lang="en-US" sz="2800" b="1" dirty="0"/>
              <a:t> = 0.093, k = 12)</a:t>
            </a:r>
          </a:p>
        </p:txBody>
      </p:sp>
    </p:spTree>
    <p:extLst>
      <p:ext uri="{BB962C8B-B14F-4D97-AF65-F5344CB8AC3E}">
        <p14:creationId xmlns:p14="http://schemas.microsoft.com/office/powerpoint/2010/main" val="1586481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8731-81C9-B55B-F7CE-1A4E73FE4E88}"/>
              </a:ext>
            </a:extLst>
          </p:cNvPr>
          <p:cNvSpPr>
            <a:spLocks noGrp="1"/>
          </p:cNvSpPr>
          <p:nvPr>
            <p:ph type="title"/>
          </p:nvPr>
        </p:nvSpPr>
        <p:spPr/>
        <p:txBody>
          <a:bodyPr/>
          <a:lstStyle/>
          <a:p>
            <a:r>
              <a:rPr lang="en-US" dirty="0"/>
              <a:t>Secular REACH Forgiveness with Christians</a:t>
            </a:r>
          </a:p>
        </p:txBody>
      </p:sp>
      <p:sp>
        <p:nvSpPr>
          <p:cNvPr id="3" name="Content Placeholder 2">
            <a:extLst>
              <a:ext uri="{FF2B5EF4-FFF2-40B4-BE49-F238E27FC236}">
                <a16:creationId xmlns:a16="http://schemas.microsoft.com/office/drawing/2014/main" id="{991F5FAC-60FE-D30E-E7B3-885A7DAAEA1A}"/>
              </a:ext>
            </a:extLst>
          </p:cNvPr>
          <p:cNvSpPr>
            <a:spLocks noGrp="1"/>
          </p:cNvSpPr>
          <p:nvPr>
            <p:ph idx="1"/>
          </p:nvPr>
        </p:nvSpPr>
        <p:spPr>
          <a:xfrm>
            <a:off x="0" y="2286000"/>
            <a:ext cx="9144000" cy="4572000"/>
          </a:xfrm>
          <a:solidFill>
            <a:schemeClr val="accent4">
              <a:lumMod val="10000"/>
              <a:lumOff val="90000"/>
            </a:schemeClr>
          </a:solidFill>
        </p:spPr>
        <p:txBody>
          <a:bodyPr/>
          <a:lstStyle/>
          <a:p>
            <a:r>
              <a:rPr lang="en-US" sz="2000" dirty="0"/>
              <a:t>(Ohio) Rye &amp; Pargament (2002) Proto-REACH</a:t>
            </a:r>
          </a:p>
          <a:p>
            <a:r>
              <a:rPr lang="en-US" sz="2000" dirty="0"/>
              <a:t>(Ohio) Rye et al. (2005) Proto-REACH</a:t>
            </a:r>
          </a:p>
          <a:p>
            <a:r>
              <a:rPr lang="en-US" sz="2000" dirty="0"/>
              <a:t>(Philippines) (Worthington et al., 2010)</a:t>
            </a:r>
          </a:p>
          <a:p>
            <a:r>
              <a:rPr lang="en-US" sz="2000" dirty="0"/>
              <a:t>(Iowa) Toussaint, Griffin et al. (2020)</a:t>
            </a:r>
          </a:p>
          <a:p>
            <a:r>
              <a:rPr lang="en-US" sz="2000" dirty="0"/>
              <a:t>(India) Toussaint, Worthington et al. (2020) Mixed religious, mostly Hindu</a:t>
            </a:r>
          </a:p>
          <a:p>
            <a:r>
              <a:rPr lang="en-US" sz="2000" dirty="0"/>
              <a:t>(Virginia) Greer et al. (2014) 7-hr DIY Workbook </a:t>
            </a:r>
          </a:p>
          <a:p>
            <a:r>
              <a:rPr lang="en-US" sz="2000" dirty="0"/>
              <a:t>(Indonesia) (</a:t>
            </a:r>
            <a:r>
              <a:rPr lang="en-US" sz="2000" dirty="0" err="1"/>
              <a:t>Kurniati</a:t>
            </a:r>
            <a:r>
              <a:rPr lang="en-US" sz="2000" dirty="0"/>
              <a:t> et al., 2021) 3.34-hr DIY Workbook</a:t>
            </a:r>
          </a:p>
          <a:p>
            <a:r>
              <a:rPr lang="en-US" sz="2000" dirty="0"/>
              <a:t>(Indonesia) (</a:t>
            </a:r>
            <a:r>
              <a:rPr lang="en-US" sz="2000" dirty="0" err="1"/>
              <a:t>Kurniati</a:t>
            </a:r>
            <a:r>
              <a:rPr lang="en-US" sz="2000" dirty="0"/>
              <a:t> et al., 2024) 3.34-hr DIY workbook</a:t>
            </a:r>
          </a:p>
          <a:p>
            <a:r>
              <a:rPr lang="en-US" sz="2000" dirty="0"/>
              <a:t>Colombia (Chen et al., 2024) 3.34-hr DIY workbook</a:t>
            </a:r>
          </a:p>
          <a:p>
            <a:r>
              <a:rPr lang="en-US" sz="2000" dirty="0"/>
              <a:t>Did they work? YES, equally in psychological variables to Christian-accommodated versions. But spiritual side not assessed and other meta-analyses (</a:t>
            </a:r>
            <a:r>
              <a:rPr lang="en-US" sz="2000" dirty="0" err="1"/>
              <a:t>Captari</a:t>
            </a:r>
            <a:r>
              <a:rPr lang="en-US" sz="2000" dirty="0"/>
              <a:t> et al.) show better spiritual outcomes and more acceptance by some theologically conservative participants</a:t>
            </a:r>
          </a:p>
        </p:txBody>
      </p:sp>
    </p:spTree>
    <p:extLst>
      <p:ext uri="{BB962C8B-B14F-4D97-AF65-F5344CB8AC3E}">
        <p14:creationId xmlns:p14="http://schemas.microsoft.com/office/powerpoint/2010/main" val="6611523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D3E23-DF3D-B2F2-D48C-7C34C63656A8}"/>
              </a:ext>
            </a:extLst>
          </p:cNvPr>
          <p:cNvSpPr>
            <a:spLocks noGrp="1"/>
          </p:cNvSpPr>
          <p:nvPr>
            <p:ph type="title"/>
          </p:nvPr>
        </p:nvSpPr>
        <p:spPr/>
        <p:txBody>
          <a:bodyPr/>
          <a:lstStyle/>
          <a:p>
            <a:r>
              <a:rPr lang="en-US" dirty="0"/>
              <a:t>Hope-Focused Couple Approach (with Christians)</a:t>
            </a:r>
          </a:p>
        </p:txBody>
      </p:sp>
      <p:sp>
        <p:nvSpPr>
          <p:cNvPr id="3" name="Content Placeholder 2">
            <a:extLst>
              <a:ext uri="{FF2B5EF4-FFF2-40B4-BE49-F238E27FC236}">
                <a16:creationId xmlns:a16="http://schemas.microsoft.com/office/drawing/2014/main" id="{C7335736-1E56-687B-09D5-B049548155E8}"/>
              </a:ext>
            </a:extLst>
          </p:cNvPr>
          <p:cNvSpPr>
            <a:spLocks noGrp="1"/>
          </p:cNvSpPr>
          <p:nvPr>
            <p:ph idx="1"/>
          </p:nvPr>
        </p:nvSpPr>
        <p:spPr>
          <a:xfrm>
            <a:off x="0" y="2286000"/>
            <a:ext cx="9144000" cy="4572000"/>
          </a:xfrm>
          <a:solidFill>
            <a:schemeClr val="accent4">
              <a:lumMod val="10000"/>
              <a:lumOff val="90000"/>
            </a:schemeClr>
          </a:solidFill>
        </p:spPr>
        <p:txBody>
          <a:bodyPr/>
          <a:lstStyle/>
          <a:p>
            <a:r>
              <a:rPr lang="en-US" dirty="0"/>
              <a:t>Numerous studies, including</a:t>
            </a:r>
          </a:p>
          <a:p>
            <a:r>
              <a:rPr lang="en-US" dirty="0"/>
              <a:t>Hook et al. (2009) Survey AACC members</a:t>
            </a:r>
          </a:p>
          <a:p>
            <a:r>
              <a:rPr lang="en-US" dirty="0"/>
              <a:t>Ripley et al. (2015) Compare HFCA Christian vs HFCA Secular </a:t>
            </a:r>
          </a:p>
          <a:p>
            <a:r>
              <a:rPr lang="en-US" dirty="0"/>
              <a:t>Hook et al. (2016) Assess patients at sessions 1 to 6 </a:t>
            </a:r>
          </a:p>
          <a:p>
            <a:r>
              <a:rPr lang="en-US" dirty="0"/>
              <a:t>Ripley et al. (2023) Assess patients at sessions 1 to 5</a:t>
            </a:r>
          </a:p>
          <a:p>
            <a:r>
              <a:rPr lang="en-US" dirty="0"/>
              <a:t>Ripley et al. (2023) Long-term follow-up vs short-term.</a:t>
            </a:r>
          </a:p>
        </p:txBody>
      </p:sp>
    </p:spTree>
    <p:extLst>
      <p:ext uri="{BB962C8B-B14F-4D97-AF65-F5344CB8AC3E}">
        <p14:creationId xmlns:p14="http://schemas.microsoft.com/office/powerpoint/2010/main" val="13802787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E8F0-0B09-2259-B32C-DBF506BE0737}"/>
              </a:ext>
            </a:extLst>
          </p:cNvPr>
          <p:cNvSpPr>
            <a:spLocks noGrp="1"/>
          </p:cNvSpPr>
          <p:nvPr>
            <p:ph type="title"/>
          </p:nvPr>
        </p:nvSpPr>
        <p:spPr/>
        <p:txBody>
          <a:bodyPr/>
          <a:lstStyle/>
          <a:p>
            <a:r>
              <a:rPr lang="en-US" dirty="0"/>
              <a:t>Hope-Focused Couple Approach (Secular)</a:t>
            </a:r>
          </a:p>
        </p:txBody>
      </p:sp>
      <p:sp>
        <p:nvSpPr>
          <p:cNvPr id="3" name="Content Placeholder 2">
            <a:extLst>
              <a:ext uri="{FF2B5EF4-FFF2-40B4-BE49-F238E27FC236}">
                <a16:creationId xmlns:a16="http://schemas.microsoft.com/office/drawing/2014/main" id="{F152B5AD-041E-A5E4-BC7F-ABC2D5BC5DC2}"/>
              </a:ext>
            </a:extLst>
          </p:cNvPr>
          <p:cNvSpPr>
            <a:spLocks noGrp="1"/>
          </p:cNvSpPr>
          <p:nvPr>
            <p:ph idx="1"/>
          </p:nvPr>
        </p:nvSpPr>
        <p:spPr/>
        <p:txBody>
          <a:bodyPr/>
          <a:lstStyle/>
          <a:p>
            <a:r>
              <a:rPr lang="en-US" dirty="0"/>
              <a:t>Worthington et al. (1997)</a:t>
            </a:r>
          </a:p>
          <a:p>
            <a:r>
              <a:rPr lang="en-US" dirty="0"/>
              <a:t>Ripley &amp; Worthington (2002)</a:t>
            </a:r>
          </a:p>
          <a:p>
            <a:r>
              <a:rPr lang="en-US" dirty="0"/>
              <a:t>Burchard et al. (2005)</a:t>
            </a:r>
          </a:p>
          <a:p>
            <a:r>
              <a:rPr lang="en-US" dirty="0"/>
              <a:t>Worthington et al. (2015) HOPE vs FREE vs control</a:t>
            </a:r>
          </a:p>
        </p:txBody>
      </p:sp>
    </p:spTree>
    <p:extLst>
      <p:ext uri="{BB962C8B-B14F-4D97-AF65-F5344CB8AC3E}">
        <p14:creationId xmlns:p14="http://schemas.microsoft.com/office/powerpoint/2010/main" val="244571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083C-60ED-BB21-22EE-930F1B509B46}"/>
              </a:ext>
            </a:extLst>
          </p:cNvPr>
          <p:cNvSpPr>
            <a:spLocks noGrp="1"/>
          </p:cNvSpPr>
          <p:nvPr>
            <p:ph type="title"/>
          </p:nvPr>
        </p:nvSpPr>
        <p:spPr/>
        <p:txBody>
          <a:bodyPr/>
          <a:lstStyle/>
          <a:p>
            <a:r>
              <a:rPr lang="en-US" dirty="0" err="1"/>
              <a:t>DiBlasio’s</a:t>
            </a:r>
            <a:r>
              <a:rPr lang="en-US" dirty="0"/>
              <a:t> Decision-Based Forgiveness with Couples</a:t>
            </a:r>
          </a:p>
        </p:txBody>
      </p:sp>
      <p:sp>
        <p:nvSpPr>
          <p:cNvPr id="3" name="Content Placeholder 2">
            <a:extLst>
              <a:ext uri="{FF2B5EF4-FFF2-40B4-BE49-F238E27FC236}">
                <a16:creationId xmlns:a16="http://schemas.microsoft.com/office/drawing/2014/main" id="{77122FE4-A698-E690-0811-B19502A0F973}"/>
              </a:ext>
            </a:extLst>
          </p:cNvPr>
          <p:cNvSpPr>
            <a:spLocks noGrp="1"/>
          </p:cNvSpPr>
          <p:nvPr>
            <p:ph idx="1"/>
          </p:nvPr>
        </p:nvSpPr>
        <p:spPr>
          <a:xfrm>
            <a:off x="15240" y="2209800"/>
            <a:ext cx="9128760" cy="4572000"/>
          </a:xfrm>
          <a:solidFill>
            <a:schemeClr val="accent4">
              <a:lumMod val="10000"/>
              <a:lumOff val="90000"/>
            </a:schemeClr>
          </a:solidFill>
        </p:spPr>
        <p:txBody>
          <a:bodyPr/>
          <a:lstStyle/>
          <a:p>
            <a:r>
              <a:rPr lang="en-US" sz="2000" dirty="0" err="1"/>
              <a:t>DiBlasio's</a:t>
            </a:r>
            <a:r>
              <a:rPr lang="en-US" sz="2000" dirty="0"/>
              <a:t> (2000) decision-based forgiveness is designed for couple therapy. </a:t>
            </a:r>
          </a:p>
          <a:p>
            <a:r>
              <a:rPr lang="en-US" sz="2000" dirty="0"/>
              <a:t>Unlike all other interventionists, it is conducted in a separate 3-hour session </a:t>
            </a:r>
            <a:r>
              <a:rPr lang="en-US" sz="2000" b="1" i="1" dirty="0"/>
              <a:t>prior to</a:t>
            </a:r>
            <a:r>
              <a:rPr lang="en-US" sz="2000" dirty="0"/>
              <a:t> couple therapy proper. </a:t>
            </a:r>
          </a:p>
          <a:p>
            <a:r>
              <a:rPr lang="en-US" sz="2000" dirty="0" err="1"/>
              <a:t>DiBlasio</a:t>
            </a:r>
            <a:r>
              <a:rPr lang="en-US" sz="2000" dirty="0"/>
              <a:t> suggests that forgiveness is a decision—let go of resentment and negative emotions after the decision. Treatment aimed at DF, not EF/. </a:t>
            </a:r>
          </a:p>
          <a:p>
            <a:r>
              <a:rPr lang="en-US" sz="2000" dirty="0"/>
              <a:t>Decision-based forgiveness uses reframing and is more focused on reconciliation than most other approaches, presumably because in couple therapy, the therapist is generally coaching both partners about how to behave. Often involves reframing the offense to reduce its emotional impact, helping facilitate partners’ decision to forgive. </a:t>
            </a:r>
          </a:p>
          <a:p>
            <a:r>
              <a:rPr lang="en-US" sz="2000" dirty="0"/>
              <a:t>Approach differs from standard CBT, but it is focused more on changing behaviors and cognition than on changing emotions. Partners are encouraged to manage their cognition, feelings, and motivations. </a:t>
            </a:r>
          </a:p>
          <a:p>
            <a:pPr marL="0" indent="0">
              <a:buNone/>
            </a:pPr>
            <a:endParaRPr lang="en-US" sz="1800" dirty="0"/>
          </a:p>
        </p:txBody>
      </p:sp>
    </p:spTree>
    <p:extLst>
      <p:ext uri="{BB962C8B-B14F-4D97-AF65-F5344CB8AC3E}">
        <p14:creationId xmlns:p14="http://schemas.microsoft.com/office/powerpoint/2010/main" val="12179084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4A34-1B66-6602-B7A9-45FFC71BF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5F15E9-6D15-8730-CB37-12DC3EDF352C}"/>
              </a:ext>
            </a:extLst>
          </p:cNvPr>
          <p:cNvSpPr>
            <a:spLocks noGrp="1"/>
          </p:cNvSpPr>
          <p:nvPr>
            <p:ph type="title"/>
          </p:nvPr>
        </p:nvSpPr>
        <p:spPr/>
        <p:txBody>
          <a:bodyPr/>
          <a:lstStyle/>
          <a:p>
            <a:r>
              <a:rPr lang="en-US" dirty="0" err="1"/>
              <a:t>DiBlasio’s</a:t>
            </a:r>
            <a:r>
              <a:rPr lang="en-US" dirty="0"/>
              <a:t> Decision-Based Forgiveness with Couples</a:t>
            </a:r>
          </a:p>
        </p:txBody>
      </p:sp>
      <p:sp>
        <p:nvSpPr>
          <p:cNvPr id="3" name="Content Placeholder 2">
            <a:extLst>
              <a:ext uri="{FF2B5EF4-FFF2-40B4-BE49-F238E27FC236}">
                <a16:creationId xmlns:a16="http://schemas.microsoft.com/office/drawing/2014/main" id="{AD247252-42F9-1D38-BA23-EE88133BAC11}"/>
              </a:ext>
            </a:extLst>
          </p:cNvPr>
          <p:cNvSpPr>
            <a:spLocks noGrp="1"/>
          </p:cNvSpPr>
          <p:nvPr>
            <p:ph idx="1"/>
          </p:nvPr>
        </p:nvSpPr>
        <p:spPr>
          <a:xfrm>
            <a:off x="15240" y="2209800"/>
            <a:ext cx="9128760" cy="4572000"/>
          </a:xfrm>
          <a:solidFill>
            <a:schemeClr val="accent4">
              <a:lumMod val="10000"/>
              <a:lumOff val="90000"/>
            </a:schemeClr>
          </a:solidFill>
        </p:spPr>
        <p:txBody>
          <a:bodyPr/>
          <a:lstStyle/>
          <a:p>
            <a:r>
              <a:rPr lang="en-US" dirty="0"/>
              <a:t>Two studies support the effectiveness with couples (DiBlasio &amp; Benda, 2008).</a:t>
            </a:r>
          </a:p>
          <a:p>
            <a:pPr marL="0" indent="0">
              <a:buNone/>
            </a:pPr>
            <a:r>
              <a:rPr lang="en-US" dirty="0" err="1"/>
              <a:t>DiBlasio</a:t>
            </a:r>
            <a:r>
              <a:rPr lang="en-US" dirty="0"/>
              <a:t>, F. A., &amp; Benda B. B. (2002). The effect of forgiveness treatment on self-esteem of spouses: Initial experimental results. Marriage and Family: A Christian Journal, 5, 511–523.</a:t>
            </a:r>
          </a:p>
          <a:p>
            <a:pPr marL="0" indent="0">
              <a:buNone/>
            </a:pPr>
            <a:r>
              <a:rPr lang="en-US" dirty="0" err="1"/>
              <a:t>DiBlasio</a:t>
            </a:r>
            <a:r>
              <a:rPr lang="en-US" dirty="0"/>
              <a:t>, F. A., &amp; Benda B. B. (2008). Forgiveness intervention with married couples: Two empirical analyses. Journal of Psychology and Christianity, 27(2), 150-158.</a:t>
            </a:r>
          </a:p>
          <a:p>
            <a:endParaRPr lang="en-US" sz="1600" dirty="0"/>
          </a:p>
          <a:p>
            <a:pPr marL="0" indent="0">
              <a:buNone/>
            </a:pPr>
            <a:endParaRPr lang="en-US" sz="1800" dirty="0"/>
          </a:p>
        </p:txBody>
      </p:sp>
    </p:spTree>
    <p:extLst>
      <p:ext uri="{BB962C8B-B14F-4D97-AF65-F5344CB8AC3E}">
        <p14:creationId xmlns:p14="http://schemas.microsoft.com/office/powerpoint/2010/main" val="31762954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54E3-F954-C54F-E5A8-A13ACC132098}"/>
              </a:ext>
            </a:extLst>
          </p:cNvPr>
          <p:cNvSpPr>
            <a:spLocks noGrp="1"/>
          </p:cNvSpPr>
          <p:nvPr>
            <p:ph type="title"/>
          </p:nvPr>
        </p:nvSpPr>
        <p:spPr>
          <a:xfrm>
            <a:off x="0" y="152400"/>
            <a:ext cx="9067800" cy="1752600"/>
          </a:xfrm>
        </p:spPr>
        <p:txBody>
          <a:bodyPr/>
          <a:lstStyle/>
          <a:p>
            <a:r>
              <a:rPr lang="en-US" dirty="0"/>
              <a:t>Generalizations from Comparing the Content of the Various Interventions</a:t>
            </a:r>
          </a:p>
        </p:txBody>
      </p:sp>
      <p:sp>
        <p:nvSpPr>
          <p:cNvPr id="3" name="Content Placeholder 2">
            <a:extLst>
              <a:ext uri="{FF2B5EF4-FFF2-40B4-BE49-F238E27FC236}">
                <a16:creationId xmlns:a16="http://schemas.microsoft.com/office/drawing/2014/main" id="{9379F69F-4A05-DD59-064A-F5EAC263B00B}"/>
              </a:ext>
            </a:extLst>
          </p:cNvPr>
          <p:cNvSpPr>
            <a:spLocks noGrp="1"/>
          </p:cNvSpPr>
          <p:nvPr>
            <p:ph idx="1"/>
          </p:nvPr>
        </p:nvSpPr>
        <p:spPr>
          <a:solidFill>
            <a:schemeClr val="accent4">
              <a:lumMod val="25000"/>
              <a:lumOff val="75000"/>
            </a:schemeClr>
          </a:solidFill>
        </p:spPr>
        <p:txBody>
          <a:bodyPr/>
          <a:lstStyle/>
          <a:p>
            <a:r>
              <a:rPr lang="en-US" dirty="0"/>
              <a:t>Almost all forgiveness treatments share more in common than they differ. Almost all use most of the same principles. </a:t>
            </a:r>
          </a:p>
        </p:txBody>
      </p:sp>
    </p:spTree>
    <p:extLst>
      <p:ext uri="{BB962C8B-B14F-4D97-AF65-F5344CB8AC3E}">
        <p14:creationId xmlns:p14="http://schemas.microsoft.com/office/powerpoint/2010/main" val="136961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567D2B9-DF7B-FFC5-B86D-20BBEC37CEAF}"/>
              </a:ext>
            </a:extLst>
          </p:cNvPr>
          <p:cNvSpPr>
            <a:spLocks noGrp="1" noChangeArrowheads="1"/>
          </p:cNvSpPr>
          <p:nvPr>
            <p:ph type="title"/>
          </p:nvPr>
        </p:nvSpPr>
        <p:spPr/>
        <p:txBody>
          <a:bodyPr/>
          <a:lstStyle/>
          <a:p>
            <a:r>
              <a:rPr lang="en-US" altLang="en-US"/>
              <a:t>Unforgiveness</a:t>
            </a:r>
          </a:p>
        </p:txBody>
      </p:sp>
      <p:sp>
        <p:nvSpPr>
          <p:cNvPr id="9219" name="Content Placeholder 2">
            <a:extLst>
              <a:ext uri="{FF2B5EF4-FFF2-40B4-BE49-F238E27FC236}">
                <a16:creationId xmlns:a16="http://schemas.microsoft.com/office/drawing/2014/main" id="{26A94204-3CC9-A3E4-D016-BA1A71CA555C}"/>
              </a:ext>
            </a:extLst>
          </p:cNvPr>
          <p:cNvSpPr>
            <a:spLocks noGrp="1" noChangeArrowheads="1"/>
          </p:cNvSpPr>
          <p:nvPr>
            <p:ph idx="1"/>
          </p:nvPr>
        </p:nvSpPr>
        <p:spPr>
          <a:xfrm>
            <a:off x="152400" y="2286000"/>
            <a:ext cx="8915400" cy="3733800"/>
          </a:xfrm>
        </p:spPr>
        <p:txBody>
          <a:bodyPr/>
          <a:lstStyle/>
          <a:p>
            <a:r>
              <a:rPr lang="en-US" altLang="en-US"/>
              <a:t>Unforgiveness is a stress response to appraisal of a stressor as </a:t>
            </a:r>
            <a:r>
              <a:rPr lang="en-US" altLang="en-US" b="1" i="1"/>
              <a:t>threatening</a:t>
            </a:r>
            <a:r>
              <a:rPr lang="en-US" altLang="en-US"/>
              <a:t> and </a:t>
            </a:r>
            <a:r>
              <a:rPr lang="en-US" altLang="en-US" b="1" i="1"/>
              <a:t>unjust</a:t>
            </a:r>
            <a:r>
              <a:rPr lang="en-US" altLang="en-US"/>
              <a:t> and appraisal of coping as </a:t>
            </a:r>
            <a:r>
              <a:rPr lang="en-US" altLang="en-US" b="1" i="1"/>
              <a:t>potentially inadequate to handle the stressor</a:t>
            </a:r>
            <a:r>
              <a:rPr lang="en-US" altLang="en-US"/>
              <a:t> without damage. </a:t>
            </a:r>
          </a:p>
          <a:p>
            <a:r>
              <a:rPr lang="en-US" altLang="en-US"/>
              <a:t>As a stress reaction, unforgiveness is a combination of physiological, emotional, motivational, and cognitive factors, and it may involve behavioral intentions.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9754-FEA8-6A73-B119-C44BA1685714}"/>
              </a:ext>
            </a:extLst>
          </p:cNvPr>
          <p:cNvSpPr>
            <a:spLocks noGrp="1"/>
          </p:cNvSpPr>
          <p:nvPr>
            <p:ph type="title"/>
          </p:nvPr>
        </p:nvSpPr>
        <p:spPr>
          <a:xfrm>
            <a:off x="0" y="76200"/>
            <a:ext cx="9067800" cy="1828800"/>
          </a:xfrm>
        </p:spPr>
        <p:txBody>
          <a:bodyPr/>
          <a:lstStyle/>
          <a:p>
            <a:r>
              <a:rPr lang="en-US" dirty="0"/>
              <a:t>Similarities That All or Most Share—Based on Narrative Review of 14 Secular Forgiveness Interventions</a:t>
            </a:r>
          </a:p>
        </p:txBody>
      </p:sp>
      <p:sp>
        <p:nvSpPr>
          <p:cNvPr id="3" name="Content Placeholder 2">
            <a:extLst>
              <a:ext uri="{FF2B5EF4-FFF2-40B4-BE49-F238E27FC236}">
                <a16:creationId xmlns:a16="http://schemas.microsoft.com/office/drawing/2014/main" id="{4351EFD7-34DF-BBB9-DC5F-80FD7160E73E}"/>
              </a:ext>
            </a:extLst>
          </p:cNvPr>
          <p:cNvSpPr>
            <a:spLocks noGrp="1"/>
          </p:cNvSpPr>
          <p:nvPr>
            <p:ph idx="1"/>
          </p:nvPr>
        </p:nvSpPr>
        <p:spPr>
          <a:xfrm>
            <a:off x="0" y="2286000"/>
            <a:ext cx="9144000" cy="4495800"/>
          </a:xfrm>
        </p:spPr>
        <p:txBody>
          <a:bodyPr/>
          <a:lstStyle/>
          <a:p>
            <a:r>
              <a:rPr lang="en-US" sz="2000" dirty="0"/>
              <a:t>First, they motivate forgiving by recounting psychological, physical, relational, and (perhaps) spiritual benefits of forgiving to the forgiver. </a:t>
            </a:r>
          </a:p>
          <a:p>
            <a:r>
              <a:rPr lang="en-US" sz="2000" dirty="0"/>
              <a:t>Second, they typically have people work on forgiving a specific hurt or offense rather than forgiving more in general. </a:t>
            </a:r>
          </a:p>
          <a:p>
            <a:r>
              <a:rPr lang="en-US" sz="2000" dirty="0"/>
              <a:t>Third, they all guide people to recall and process the hurt—though they differ starkly in how much of the treatment is devoted to that. </a:t>
            </a:r>
          </a:p>
          <a:p>
            <a:r>
              <a:rPr lang="en-US" sz="2000" dirty="0"/>
              <a:t>Fourth, they invite the potential forgiver to take the perspective—cognitively, and especially, empathically—of the offender and extend compassion. </a:t>
            </a:r>
          </a:p>
          <a:p>
            <a:r>
              <a:rPr lang="en-US" sz="2000" dirty="0"/>
              <a:t>Fifth, they invite the potential forgiver to take an inventory of his or her own life and embrace a humble acceptance that they too have offended and to do so is a shared human failing calling for a generous response. </a:t>
            </a:r>
          </a:p>
          <a:p>
            <a:r>
              <a:rPr lang="en-US" sz="2000" dirty="0"/>
              <a:t>Sixth, they encourage forgiveness but all treat it as choice rather than duty.</a:t>
            </a:r>
          </a:p>
        </p:txBody>
      </p:sp>
    </p:spTree>
    <p:extLst>
      <p:ext uri="{BB962C8B-B14F-4D97-AF65-F5344CB8AC3E}">
        <p14:creationId xmlns:p14="http://schemas.microsoft.com/office/powerpoint/2010/main" val="3606882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4166B-D9FE-49D7-B3A4-0614622E65DC}"/>
              </a:ext>
            </a:extLst>
          </p:cNvPr>
          <p:cNvSpPr>
            <a:spLocks noGrp="1"/>
          </p:cNvSpPr>
          <p:nvPr>
            <p:ph type="title"/>
          </p:nvPr>
        </p:nvSpPr>
        <p:spPr>
          <a:xfrm>
            <a:off x="0" y="381000"/>
            <a:ext cx="9067800" cy="1524000"/>
          </a:xfrm>
        </p:spPr>
        <p:txBody>
          <a:bodyPr/>
          <a:lstStyle/>
          <a:p>
            <a:r>
              <a:rPr lang="en-US" dirty="0"/>
              <a:t>10 Similarities Shared by Some But Not by Others</a:t>
            </a:r>
          </a:p>
        </p:txBody>
      </p:sp>
      <p:sp>
        <p:nvSpPr>
          <p:cNvPr id="3" name="Content Placeholder 2">
            <a:extLst>
              <a:ext uri="{FF2B5EF4-FFF2-40B4-BE49-F238E27FC236}">
                <a16:creationId xmlns:a16="http://schemas.microsoft.com/office/drawing/2014/main" id="{A0A2DD05-0E14-FFF2-C3BB-09A37BF9C8BC}"/>
              </a:ext>
            </a:extLst>
          </p:cNvPr>
          <p:cNvSpPr>
            <a:spLocks noGrp="1"/>
          </p:cNvSpPr>
          <p:nvPr>
            <p:ph idx="1"/>
          </p:nvPr>
        </p:nvSpPr>
        <p:spPr>
          <a:xfrm>
            <a:off x="0" y="2209800"/>
            <a:ext cx="9220200" cy="4648200"/>
          </a:xfrm>
        </p:spPr>
        <p:txBody>
          <a:bodyPr/>
          <a:lstStyle/>
          <a:p>
            <a:r>
              <a:rPr lang="en-US" sz="1800" dirty="0"/>
              <a:t>Seventh, they encourage decisional or emotional forgiveness, or both. </a:t>
            </a:r>
          </a:p>
          <a:p>
            <a:r>
              <a:rPr lang="en-US" sz="1800" dirty="0"/>
              <a:t>Eighth, most attempt to place struggles in some larger perspective. </a:t>
            </a:r>
          </a:p>
          <a:p>
            <a:r>
              <a:rPr lang="en-US" sz="1800" dirty="0"/>
              <a:t>Ninth, they encourage a long-term commitment to forgiving. </a:t>
            </a:r>
          </a:p>
          <a:p>
            <a:r>
              <a:rPr lang="en-US" sz="1800" dirty="0"/>
              <a:t>Tenth, some explicitly instruct in ways to maintain gains. </a:t>
            </a:r>
          </a:p>
          <a:p>
            <a:r>
              <a:rPr lang="en-US" sz="1800" dirty="0"/>
              <a:t>Eleventh, some seek to broaden forgiveness beyond forgiving an offense to forgivingness. </a:t>
            </a:r>
          </a:p>
          <a:p>
            <a:r>
              <a:rPr lang="en-US" sz="1800" dirty="0"/>
              <a:t>Twelfth, most encourage reflection on the gains made through the intervention. </a:t>
            </a:r>
          </a:p>
          <a:p>
            <a:r>
              <a:rPr lang="en-US" sz="1800" dirty="0"/>
              <a:t>Thirteenth, some encourage some deeper insight into subtle unconscious or contextual factors pushing people towards forgiveness or unforgiveness. </a:t>
            </a:r>
          </a:p>
          <a:p>
            <a:r>
              <a:rPr lang="en-US" sz="1800" dirty="0"/>
              <a:t>Fourteenth, some direct explicit attention to things that the offender can do to make forgiveness easier or more difficult. </a:t>
            </a:r>
          </a:p>
          <a:p>
            <a:r>
              <a:rPr lang="en-US" sz="1800" dirty="0"/>
              <a:t>Fifteenth, some refer to forgiveness as a way of restoring hope (personally or relationally), easing depression and anxiety, and promoting well-being and flourishing. </a:t>
            </a:r>
          </a:p>
          <a:p>
            <a:r>
              <a:rPr lang="en-US" sz="1800" dirty="0"/>
              <a:t>Sixteenth, some make the application specific to a particular harm (i.e., incest, couple conflict) or clientele (i.e., people in some non-US country, Christians). </a:t>
            </a:r>
          </a:p>
        </p:txBody>
      </p:sp>
    </p:spTree>
    <p:extLst>
      <p:ext uri="{BB962C8B-B14F-4D97-AF65-F5344CB8AC3E}">
        <p14:creationId xmlns:p14="http://schemas.microsoft.com/office/powerpoint/2010/main" val="7010303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0485A-C8A6-FCC5-3257-EBB18EEE3954}"/>
              </a:ext>
            </a:extLst>
          </p:cNvPr>
          <p:cNvSpPr>
            <a:spLocks noGrp="1"/>
          </p:cNvSpPr>
          <p:nvPr>
            <p:ph type="title"/>
          </p:nvPr>
        </p:nvSpPr>
        <p:spPr/>
        <p:txBody>
          <a:bodyPr/>
          <a:lstStyle/>
          <a:p>
            <a:r>
              <a:rPr lang="en-US" dirty="0"/>
              <a:t>Comparing All</a:t>
            </a:r>
          </a:p>
        </p:txBody>
      </p:sp>
      <p:sp>
        <p:nvSpPr>
          <p:cNvPr id="3" name="Content Placeholder 2">
            <a:extLst>
              <a:ext uri="{FF2B5EF4-FFF2-40B4-BE49-F238E27FC236}">
                <a16:creationId xmlns:a16="http://schemas.microsoft.com/office/drawing/2014/main" id="{6B40B155-97FF-8760-5021-EB96207DECBC}"/>
              </a:ext>
            </a:extLst>
          </p:cNvPr>
          <p:cNvSpPr>
            <a:spLocks noGrp="1"/>
          </p:cNvSpPr>
          <p:nvPr>
            <p:ph idx="1"/>
          </p:nvPr>
        </p:nvSpPr>
        <p:spPr/>
        <p:txBody>
          <a:bodyPr/>
          <a:lstStyle/>
          <a:p>
            <a:r>
              <a:rPr lang="en-US" sz="2800" dirty="0"/>
              <a:t>Overall, looking at each of the principles, no single intervention employs all 16 of these. However, most of the interventions use most of the principles.</a:t>
            </a:r>
          </a:p>
          <a:p>
            <a:endParaRPr lang="en-US" dirty="0"/>
          </a:p>
        </p:txBody>
      </p:sp>
    </p:spTree>
    <p:extLst>
      <p:ext uri="{BB962C8B-B14F-4D97-AF65-F5344CB8AC3E}">
        <p14:creationId xmlns:p14="http://schemas.microsoft.com/office/powerpoint/2010/main" val="21157529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EB37ED0-78E2-359C-2044-4ED3F5E8073C}"/>
              </a:ext>
            </a:extLst>
          </p:cNvPr>
          <p:cNvSpPr>
            <a:spLocks noGrp="1" noChangeArrowheads="1"/>
          </p:cNvSpPr>
          <p:nvPr>
            <p:ph type="title"/>
          </p:nvPr>
        </p:nvSpPr>
        <p:spPr>
          <a:xfrm>
            <a:off x="76200" y="76200"/>
            <a:ext cx="8991600" cy="1828800"/>
          </a:xfrm>
        </p:spPr>
        <p:txBody>
          <a:bodyPr/>
          <a:lstStyle/>
          <a:p>
            <a:r>
              <a:rPr lang="en-US" altLang="en-US" sz="2800" dirty="0"/>
              <a:t>Overview of </a:t>
            </a:r>
            <a:r>
              <a:rPr lang="en-US" altLang="en-US" sz="2800" i="1" dirty="0"/>
              <a:t>Amount of Empirical Support</a:t>
            </a:r>
            <a:r>
              <a:rPr lang="en-US" altLang="en-US" sz="2800" dirty="0"/>
              <a:t> for Interventions to Promote Forgiving (# studies; does not address effectiveness or efficiency)</a:t>
            </a:r>
          </a:p>
        </p:txBody>
      </p:sp>
      <p:sp>
        <p:nvSpPr>
          <p:cNvPr id="56323" name="Content Placeholder 2">
            <a:extLst>
              <a:ext uri="{FF2B5EF4-FFF2-40B4-BE49-F238E27FC236}">
                <a16:creationId xmlns:a16="http://schemas.microsoft.com/office/drawing/2014/main" id="{0CE116DE-D272-DA1D-36A5-E82B68D68A90}"/>
              </a:ext>
            </a:extLst>
          </p:cNvPr>
          <p:cNvSpPr>
            <a:spLocks noGrp="1" noChangeArrowheads="1"/>
          </p:cNvSpPr>
          <p:nvPr>
            <p:ph idx="1"/>
          </p:nvPr>
        </p:nvSpPr>
        <p:spPr>
          <a:xfrm>
            <a:off x="0" y="2286000"/>
            <a:ext cx="9144000" cy="4648200"/>
          </a:xfrm>
        </p:spPr>
        <p:txBody>
          <a:bodyPr/>
          <a:lstStyle/>
          <a:p>
            <a:pPr>
              <a:defRPr/>
            </a:pPr>
            <a:r>
              <a:rPr lang="en-US" altLang="en-US" sz="2400" dirty="0"/>
              <a:t>General psychoeducational groups: REACH Forgiveness &gt;&gt; Enright Process &gt;&gt; Luskin = Greenberg = Wade</a:t>
            </a:r>
          </a:p>
          <a:p>
            <a:pPr>
              <a:defRPr/>
            </a:pPr>
            <a:r>
              <a:rPr lang="en-US" altLang="en-US" sz="2400" dirty="0"/>
              <a:t>DIY workbook psychoeducation: REACH</a:t>
            </a:r>
          </a:p>
          <a:p>
            <a:pPr>
              <a:defRPr/>
            </a:pPr>
            <a:r>
              <a:rPr lang="en-US" altLang="en-US" sz="2400" dirty="0"/>
              <a:t>Psychoeducational group to supplement psychotherapy and make it more efficient: REACH &gt;&gt; Enright &gt;&gt; Luskin</a:t>
            </a:r>
          </a:p>
          <a:p>
            <a:pPr>
              <a:defRPr/>
            </a:pPr>
            <a:r>
              <a:rPr lang="en-US" altLang="en-US" sz="2400" dirty="0"/>
              <a:t>Couples: REACH (within HFCA); Emotionally focused couple therapy (Greenberg); affairs (</a:t>
            </a:r>
            <a:r>
              <a:rPr lang="en-US" altLang="en-US" sz="2400" dirty="0" err="1"/>
              <a:t>Baucom</a:t>
            </a:r>
            <a:r>
              <a:rPr lang="en-US" altLang="en-US" sz="2400" dirty="0"/>
              <a:t>, Snyder, Gordon); decisions (</a:t>
            </a:r>
            <a:r>
              <a:rPr lang="en-US" altLang="en-US" sz="2400" dirty="0" err="1"/>
              <a:t>DiBlasio</a:t>
            </a:r>
            <a:r>
              <a:rPr lang="en-US" altLang="en-US" sz="2400" dirty="0"/>
              <a:t>)</a:t>
            </a:r>
          </a:p>
          <a:p>
            <a:pPr>
              <a:defRPr/>
            </a:pPr>
            <a:r>
              <a:rPr lang="en-US" altLang="en-US" sz="2400" dirty="0">
                <a:solidFill>
                  <a:schemeClr val="accent4"/>
                </a:solidFill>
              </a:rPr>
              <a:t>Targeted at particular problems) long-term psychotherapy: Enright &gt;&gt; REACH</a:t>
            </a:r>
          </a:p>
          <a:p>
            <a:pPr>
              <a:defRPr/>
            </a:pPr>
            <a:r>
              <a:rPr lang="en-US" altLang="en-US" sz="2400" dirty="0">
                <a:solidFill>
                  <a:schemeClr val="accent4"/>
                </a:solidFill>
              </a:rPr>
              <a:t>Education (pre-college): Enright &gt;&gt; REACH (see next)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1AE3-AF8E-3EAF-B85C-7A50175F6BB1}"/>
              </a:ext>
            </a:extLst>
          </p:cNvPr>
          <p:cNvSpPr>
            <a:spLocks noGrp="1"/>
          </p:cNvSpPr>
          <p:nvPr>
            <p:ph type="title"/>
          </p:nvPr>
        </p:nvSpPr>
        <p:spPr/>
        <p:txBody>
          <a:bodyPr/>
          <a:lstStyle/>
          <a:p>
            <a:r>
              <a:rPr lang="en-US" dirty="0"/>
              <a:t>Advances in International Use and in Health</a:t>
            </a:r>
          </a:p>
        </p:txBody>
      </p:sp>
      <p:sp>
        <p:nvSpPr>
          <p:cNvPr id="3" name="Content Placeholder 2">
            <a:extLst>
              <a:ext uri="{FF2B5EF4-FFF2-40B4-BE49-F238E27FC236}">
                <a16:creationId xmlns:a16="http://schemas.microsoft.com/office/drawing/2014/main" id="{B6308348-F2FA-86D7-C70E-0CEBBF2B992C}"/>
              </a:ext>
            </a:extLst>
          </p:cNvPr>
          <p:cNvSpPr>
            <a:spLocks noGrp="1"/>
          </p:cNvSpPr>
          <p:nvPr>
            <p:ph idx="1"/>
          </p:nvPr>
        </p:nvSpPr>
        <p:spPr>
          <a:xfrm>
            <a:off x="0" y="1828800"/>
            <a:ext cx="9144000" cy="5029200"/>
          </a:xfrm>
          <a:solidFill>
            <a:schemeClr val="tx1">
              <a:lumMod val="20000"/>
              <a:lumOff val="80000"/>
            </a:schemeClr>
          </a:solidFill>
        </p:spPr>
        <p:txBody>
          <a:bodyPr/>
          <a:lstStyle/>
          <a:p>
            <a:r>
              <a:rPr lang="en-US" dirty="0"/>
              <a:t>Overall, international applications of forgiveness-groups and DIY-workbooks have multiplied.</a:t>
            </a:r>
          </a:p>
          <a:p>
            <a:r>
              <a:rPr lang="en-US" dirty="0"/>
              <a:t>Health applications have greatly multiplied from 2015 edited book, </a:t>
            </a:r>
            <a:r>
              <a:rPr lang="en-US" i="1" dirty="0"/>
              <a:t>Forgiveness and Health</a:t>
            </a:r>
            <a:r>
              <a:rPr lang="en-US" dirty="0"/>
              <a:t> (Toussaint, Worthington, &amp; Williams, Eds.) to 2020 review in Handbook of Forgiveness, 2</a:t>
            </a:r>
            <a:r>
              <a:rPr lang="en-US" baseline="30000" dirty="0"/>
              <a:t>nd</a:t>
            </a:r>
            <a:r>
              <a:rPr lang="en-US" dirty="0"/>
              <a:t> ed. (Toussaint, Worthington, Williams, &amp; Webb) to today. </a:t>
            </a:r>
          </a:p>
          <a:p>
            <a:r>
              <a:rPr lang="en-US" dirty="0"/>
              <a:t>Today, forgiveness is an international public mental health concern due to its strong connection with bettering depression, anxiety, flourishing, and well-being. </a:t>
            </a:r>
          </a:p>
        </p:txBody>
      </p:sp>
    </p:spTree>
    <p:extLst>
      <p:ext uri="{BB962C8B-B14F-4D97-AF65-F5344CB8AC3E}">
        <p14:creationId xmlns:p14="http://schemas.microsoft.com/office/powerpoint/2010/main" val="35791716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AC7E6-71F0-2BA3-65D2-F133C1A565B4}"/>
              </a:ext>
            </a:extLst>
          </p:cNvPr>
          <p:cNvSpPr>
            <a:spLocks noGrp="1"/>
          </p:cNvSpPr>
          <p:nvPr>
            <p:ph type="title"/>
          </p:nvPr>
        </p:nvSpPr>
        <p:spPr/>
        <p:txBody>
          <a:bodyPr/>
          <a:lstStyle/>
          <a:p>
            <a:r>
              <a:rPr lang="en-US" dirty="0"/>
              <a:t>Applications in Public Mental Health</a:t>
            </a:r>
          </a:p>
        </p:txBody>
      </p:sp>
      <p:sp>
        <p:nvSpPr>
          <p:cNvPr id="3" name="Content Placeholder 2">
            <a:extLst>
              <a:ext uri="{FF2B5EF4-FFF2-40B4-BE49-F238E27FC236}">
                <a16:creationId xmlns:a16="http://schemas.microsoft.com/office/drawing/2014/main" id="{EE18DC90-1E22-FAEF-FB26-BAE9CFE475EE}"/>
              </a:ext>
            </a:extLst>
          </p:cNvPr>
          <p:cNvSpPr>
            <a:spLocks noGrp="1"/>
          </p:cNvSpPr>
          <p:nvPr>
            <p:ph idx="1"/>
          </p:nvPr>
        </p:nvSpPr>
        <p:spPr>
          <a:solidFill>
            <a:schemeClr val="accent4">
              <a:lumMod val="10000"/>
              <a:lumOff val="90000"/>
            </a:schemeClr>
          </a:solidFill>
        </p:spPr>
        <p:txBody>
          <a:bodyPr/>
          <a:lstStyle/>
          <a:p>
            <a:r>
              <a:rPr lang="en-US" dirty="0"/>
              <a:t>Creating a valid treatment that can be used in public mental health</a:t>
            </a:r>
          </a:p>
          <a:p>
            <a:r>
              <a:rPr lang="en-US" dirty="0"/>
              <a:t>Creating forgiveness campaigns that can promote forgiveness in “mediating organizations” to change societies.</a:t>
            </a:r>
          </a:p>
        </p:txBody>
      </p:sp>
    </p:spTree>
    <p:extLst>
      <p:ext uri="{BB962C8B-B14F-4D97-AF65-F5344CB8AC3E}">
        <p14:creationId xmlns:p14="http://schemas.microsoft.com/office/powerpoint/2010/main" val="38795250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2F05-E10B-0D1C-2C8F-8EED75978547}"/>
              </a:ext>
            </a:extLst>
          </p:cNvPr>
          <p:cNvSpPr>
            <a:spLocks noGrp="1"/>
          </p:cNvSpPr>
          <p:nvPr>
            <p:ph type="title"/>
          </p:nvPr>
        </p:nvSpPr>
        <p:spPr>
          <a:xfrm>
            <a:off x="0" y="457200"/>
            <a:ext cx="9067800" cy="1143000"/>
          </a:xfrm>
        </p:spPr>
        <p:txBody>
          <a:bodyPr/>
          <a:lstStyle/>
          <a:p>
            <a:r>
              <a:rPr lang="en-US" dirty="0"/>
              <a:t>Creating a valid Intervention that can be used in public mental health</a:t>
            </a:r>
          </a:p>
        </p:txBody>
      </p:sp>
      <p:sp>
        <p:nvSpPr>
          <p:cNvPr id="3" name="Content Placeholder 2">
            <a:extLst>
              <a:ext uri="{FF2B5EF4-FFF2-40B4-BE49-F238E27FC236}">
                <a16:creationId xmlns:a16="http://schemas.microsoft.com/office/drawing/2014/main" id="{425C00A7-45FA-68DF-E72F-24E74D2AA0D9}"/>
              </a:ext>
            </a:extLst>
          </p:cNvPr>
          <p:cNvSpPr>
            <a:spLocks noGrp="1"/>
          </p:cNvSpPr>
          <p:nvPr>
            <p:ph idx="1"/>
          </p:nvPr>
        </p:nvSpPr>
        <p:spPr>
          <a:solidFill>
            <a:schemeClr val="accent4">
              <a:lumMod val="25000"/>
              <a:lumOff val="75000"/>
            </a:schemeClr>
          </a:solidFill>
        </p:spPr>
        <p:txBody>
          <a:bodyPr/>
          <a:lstStyle/>
          <a:p>
            <a:endParaRPr lang="en-US" dirty="0"/>
          </a:p>
        </p:txBody>
      </p:sp>
    </p:spTree>
    <p:extLst>
      <p:ext uri="{BB962C8B-B14F-4D97-AF65-F5344CB8AC3E}">
        <p14:creationId xmlns:p14="http://schemas.microsoft.com/office/powerpoint/2010/main" val="39344747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7EC9-4443-84AE-BCA0-57101F1E386B}"/>
              </a:ext>
            </a:extLst>
          </p:cNvPr>
          <p:cNvSpPr>
            <a:spLocks noGrp="1"/>
          </p:cNvSpPr>
          <p:nvPr>
            <p:ph type="title"/>
          </p:nvPr>
        </p:nvSpPr>
        <p:spPr/>
        <p:txBody>
          <a:bodyPr/>
          <a:lstStyle/>
          <a:p>
            <a:r>
              <a:rPr lang="en-US" dirty="0"/>
              <a:t>History of Efforts</a:t>
            </a:r>
          </a:p>
        </p:txBody>
      </p:sp>
      <p:sp>
        <p:nvSpPr>
          <p:cNvPr id="3" name="Content Placeholder 2">
            <a:extLst>
              <a:ext uri="{FF2B5EF4-FFF2-40B4-BE49-F238E27FC236}">
                <a16:creationId xmlns:a16="http://schemas.microsoft.com/office/drawing/2014/main" id="{ECB79D1A-89E2-A9DF-DF1B-680307B3733D}"/>
              </a:ext>
            </a:extLst>
          </p:cNvPr>
          <p:cNvSpPr>
            <a:spLocks noGrp="1"/>
          </p:cNvSpPr>
          <p:nvPr>
            <p:ph idx="1"/>
          </p:nvPr>
        </p:nvSpPr>
        <p:spPr/>
        <p:txBody>
          <a:bodyPr/>
          <a:lstStyle/>
          <a:p>
            <a:r>
              <a:rPr lang="en-US" dirty="0"/>
              <a:t>7-hour workbooks (secular [n = 2] and Christian [n = 1]) and testing them at VCU</a:t>
            </a:r>
          </a:p>
          <a:p>
            <a:r>
              <a:rPr lang="en-US" dirty="0"/>
              <a:t>Turning the 7-hour workbook into a 7-hour open-internet study (LESSONS LEARNED)</a:t>
            </a:r>
          </a:p>
          <a:p>
            <a:r>
              <a:rPr lang="en-US" dirty="0"/>
              <a:t>Creating a “2-hour” that turns out to be 3.3-hour workbook for international randomized controlled trial</a:t>
            </a:r>
          </a:p>
        </p:txBody>
      </p:sp>
    </p:spTree>
    <p:extLst>
      <p:ext uri="{BB962C8B-B14F-4D97-AF65-F5344CB8AC3E}">
        <p14:creationId xmlns:p14="http://schemas.microsoft.com/office/powerpoint/2010/main" val="1078901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7E3D364B-7920-A560-3094-83474C137271}"/>
              </a:ext>
            </a:extLst>
          </p:cNvPr>
          <p:cNvSpPr>
            <a:spLocks noGrp="1" noChangeArrowheads="1"/>
          </p:cNvSpPr>
          <p:nvPr>
            <p:ph type="title"/>
          </p:nvPr>
        </p:nvSpPr>
        <p:spPr>
          <a:xfrm>
            <a:off x="5715000" y="152400"/>
            <a:ext cx="3200400" cy="1816100"/>
          </a:xfrm>
        </p:spPr>
        <p:txBody>
          <a:bodyPr/>
          <a:lstStyle/>
          <a:p>
            <a:r>
              <a:rPr lang="en-US" altLang="en-US"/>
              <a:t>3-Hour DIY Workbook</a:t>
            </a:r>
          </a:p>
        </p:txBody>
      </p:sp>
      <p:pic>
        <p:nvPicPr>
          <p:cNvPr id="33795" name="Content Placeholder 3">
            <a:extLst>
              <a:ext uri="{FF2B5EF4-FFF2-40B4-BE49-F238E27FC236}">
                <a16:creationId xmlns:a16="http://schemas.microsoft.com/office/drawing/2014/main" id="{B483C997-1ECA-C827-ED3E-36CE00B30A9F}"/>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l="35957" t="12595" r="23610" b="6113"/>
          <a:stretch>
            <a:fillRect/>
          </a:stretch>
        </p:blipFill>
        <p:spPr>
          <a:xfrm>
            <a:off x="19050" y="76200"/>
            <a:ext cx="5543550" cy="6629400"/>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0E02A420-8A37-CF19-A5CD-9DE6EEE2E18C}"/>
              </a:ext>
            </a:extLst>
          </p:cNvPr>
          <p:cNvSpPr>
            <a:spLocks noGrp="1" noChangeArrowheads="1"/>
          </p:cNvSpPr>
          <p:nvPr>
            <p:ph type="title"/>
          </p:nvPr>
        </p:nvSpPr>
        <p:spPr>
          <a:xfrm>
            <a:off x="0" y="152400"/>
            <a:ext cx="9144000" cy="1828800"/>
          </a:xfrm>
        </p:spPr>
        <p:txBody>
          <a:bodyPr/>
          <a:lstStyle/>
          <a:p>
            <a:r>
              <a:rPr lang="en-US" altLang="en-US" sz="3200"/>
              <a:t>Putting the Lessons to Work (A Project Funded by the Templeton World Charity Foundation [TWCF]; HO Man Yee, PI)</a:t>
            </a:r>
          </a:p>
        </p:txBody>
      </p:sp>
      <p:sp>
        <p:nvSpPr>
          <p:cNvPr id="34819" name="Content Placeholder 2">
            <a:extLst>
              <a:ext uri="{FF2B5EF4-FFF2-40B4-BE49-F238E27FC236}">
                <a16:creationId xmlns:a16="http://schemas.microsoft.com/office/drawing/2014/main" id="{4C7799EC-5426-283C-2EE0-2DFAF5BAD599}"/>
              </a:ext>
            </a:extLst>
          </p:cNvPr>
          <p:cNvSpPr>
            <a:spLocks noGrp="1" noChangeArrowheads="1"/>
          </p:cNvSpPr>
          <p:nvPr>
            <p:ph idx="1"/>
          </p:nvPr>
        </p:nvSpPr>
        <p:spPr>
          <a:xfrm>
            <a:off x="76200" y="2286000"/>
            <a:ext cx="9144000" cy="4572000"/>
          </a:xfrm>
        </p:spPr>
        <p:txBody>
          <a:bodyPr/>
          <a:lstStyle/>
          <a:p>
            <a:r>
              <a:rPr lang="en-US" altLang="en-US"/>
              <a:t>Hong Kong—an entire (secular) university</a:t>
            </a:r>
          </a:p>
          <a:p>
            <a:r>
              <a:rPr lang="en-US" altLang="en-US"/>
              <a:t>Indonesia—a large Christian church that had been razed by religious opponents in the past</a:t>
            </a:r>
          </a:p>
          <a:p>
            <a:r>
              <a:rPr lang="en-US" altLang="en-US"/>
              <a:t>Ukraine (two sites)—one near the Russian-Ukrainian conflict, one in a large church in Kyiv</a:t>
            </a:r>
          </a:p>
          <a:p>
            <a:r>
              <a:rPr lang="en-US" altLang="en-US"/>
              <a:t>Colombia (two projects)—war survivors; in a (secular) college</a:t>
            </a:r>
          </a:p>
          <a:p>
            <a:r>
              <a:rPr lang="en-US" altLang="en-US"/>
              <a:t>South Africa (an entire geographical section of the country, about 1/5 of the population)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531C7C29-054F-B618-D033-87C685D18ECA}"/>
              </a:ext>
            </a:extLst>
          </p:cNvPr>
          <p:cNvSpPr>
            <a:spLocks noGrp="1" noChangeArrowheads="1"/>
          </p:cNvSpPr>
          <p:nvPr>
            <p:ph type="title"/>
          </p:nvPr>
        </p:nvSpPr>
        <p:spPr/>
        <p:txBody>
          <a:bodyPr/>
          <a:lstStyle/>
          <a:p>
            <a:r>
              <a:rPr lang="en-US" altLang="en-US"/>
              <a:t>Coping Can Seek to Change…</a:t>
            </a:r>
          </a:p>
        </p:txBody>
      </p:sp>
      <p:sp>
        <p:nvSpPr>
          <p:cNvPr id="10243" name="Content Placeholder 2">
            <a:extLst>
              <a:ext uri="{FF2B5EF4-FFF2-40B4-BE49-F238E27FC236}">
                <a16:creationId xmlns:a16="http://schemas.microsoft.com/office/drawing/2014/main" id="{15825A90-5B97-197E-2B5F-FB1CC8088DF5}"/>
              </a:ext>
            </a:extLst>
          </p:cNvPr>
          <p:cNvSpPr>
            <a:spLocks noGrp="1" noChangeArrowheads="1"/>
          </p:cNvSpPr>
          <p:nvPr>
            <p:ph idx="1"/>
          </p:nvPr>
        </p:nvSpPr>
        <p:spPr>
          <a:xfrm>
            <a:off x="0" y="2286000"/>
            <a:ext cx="9144000" cy="3800475"/>
          </a:xfrm>
        </p:spPr>
        <p:txBody>
          <a:bodyPr/>
          <a:lstStyle/>
          <a:p>
            <a:r>
              <a:rPr lang="en-US" altLang="en-US"/>
              <a:t>The offense</a:t>
            </a:r>
          </a:p>
          <a:p>
            <a:r>
              <a:rPr lang="en-US" altLang="en-US"/>
              <a:t>The appraisals of the offense</a:t>
            </a:r>
          </a:p>
          <a:p>
            <a:r>
              <a:rPr lang="en-US" altLang="en-US"/>
              <a:t>The stress reactions (physiological, emotional, motivational, cognitive, behavioral intentions)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BA1C7E8-C35B-A2A3-46DE-3FB3CB370FE3}"/>
              </a:ext>
            </a:extLst>
          </p:cNvPr>
          <p:cNvSpPr>
            <a:spLocks noGrp="1" noChangeArrowheads="1"/>
          </p:cNvSpPr>
          <p:nvPr>
            <p:ph type="title"/>
          </p:nvPr>
        </p:nvSpPr>
        <p:spPr>
          <a:xfrm>
            <a:off x="152400" y="152400"/>
            <a:ext cx="8839200" cy="1676400"/>
          </a:xfrm>
        </p:spPr>
        <p:txBody>
          <a:bodyPr/>
          <a:lstStyle/>
          <a:p>
            <a:pPr eaLnBrk="1" hangingPunct="1"/>
            <a:r>
              <a:rPr lang="en-US" altLang="en-US"/>
              <a:t>Forgiveness can change your world by helping you to forgive faster and more thoroughly.</a:t>
            </a:r>
          </a:p>
        </p:txBody>
      </p:sp>
      <p:sp>
        <p:nvSpPr>
          <p:cNvPr id="35843" name="Content Placeholder 2">
            <a:extLst>
              <a:ext uri="{FF2B5EF4-FFF2-40B4-BE49-F238E27FC236}">
                <a16:creationId xmlns:a16="http://schemas.microsoft.com/office/drawing/2014/main" id="{A129C838-C230-5F09-F3AB-5A3833F96D58}"/>
              </a:ext>
            </a:extLst>
          </p:cNvPr>
          <p:cNvSpPr>
            <a:spLocks noGrp="1" noChangeArrowheads="1"/>
          </p:cNvSpPr>
          <p:nvPr>
            <p:ph idx="1"/>
          </p:nvPr>
        </p:nvSpPr>
        <p:spPr>
          <a:xfrm>
            <a:off x="152400" y="2438400"/>
            <a:ext cx="4724400" cy="4191000"/>
          </a:xfrm>
        </p:spPr>
        <p:txBody>
          <a:bodyPr/>
          <a:lstStyle/>
          <a:p>
            <a:pPr eaLnBrk="1" hangingPunct="1"/>
            <a:r>
              <a:rPr lang="en-US" altLang="en-US"/>
              <a:t>HO et al. (2023) is a Cross-Cultural Experimental (Wait-List cross-over Design) Test of Effectiveness of a Two- or Three-Hour Workbook of (Secular) REACH Forgiveness in highly stressed people.</a:t>
            </a:r>
          </a:p>
        </p:txBody>
      </p:sp>
      <p:pic>
        <p:nvPicPr>
          <p:cNvPr id="35844" name="Picture 2">
            <a:extLst>
              <a:ext uri="{FF2B5EF4-FFF2-40B4-BE49-F238E27FC236}">
                <a16:creationId xmlns:a16="http://schemas.microsoft.com/office/drawing/2014/main" id="{DBB10F90-84E7-46C2-41A2-1996A4F406AA}"/>
              </a:ext>
            </a:extLst>
          </p:cNvPr>
          <p:cNvPicPr>
            <a:picLocks noChangeAspect="1"/>
          </p:cNvPicPr>
          <p:nvPr/>
        </p:nvPicPr>
        <p:blipFill>
          <a:blip r:embed="rId2">
            <a:extLst>
              <a:ext uri="{28A0092B-C50C-407E-A947-70E740481C1C}">
                <a14:useLocalDpi xmlns:a14="http://schemas.microsoft.com/office/drawing/2010/main" val="0"/>
              </a:ext>
            </a:extLst>
          </a:blip>
          <a:srcRect l="34286" t="15717" r="20242" b="7332"/>
          <a:stretch>
            <a:fillRect/>
          </a:stretch>
        </p:blipFill>
        <p:spPr bwMode="auto">
          <a:xfrm>
            <a:off x="5518150" y="2057400"/>
            <a:ext cx="3302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1">
            <a:extLst>
              <a:ext uri="{FF2B5EF4-FFF2-40B4-BE49-F238E27FC236}">
                <a16:creationId xmlns:a16="http://schemas.microsoft.com/office/drawing/2014/main" id="{21678B0B-CAB3-D633-3013-1666F310539E}"/>
              </a:ext>
            </a:extLst>
          </p:cNvPr>
          <p:cNvSpPr txBox="1">
            <a:spLocks noChangeArrowheads="1"/>
          </p:cNvSpPr>
          <p:nvPr/>
        </p:nvSpPr>
        <p:spPr bwMode="auto">
          <a:xfrm>
            <a:off x="5105400" y="5867400"/>
            <a:ext cx="403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800"/>
              <a:t>Available in English, Spanish, Chinese, Indonesian, Ukrainian at </a:t>
            </a:r>
            <a:r>
              <a:rPr lang="en-US" altLang="en-US" sz="1800">
                <a:hlinkClick r:id="rId3"/>
              </a:rPr>
              <a:t>https://reach.discoverforgiveness.org</a:t>
            </a:r>
            <a:r>
              <a:rPr lang="en-US" altLang="en-US" sz="1800"/>
              <a:t>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81F734E6-B20E-9173-8D9E-D911D842D298}"/>
              </a:ext>
            </a:extLst>
          </p:cNvPr>
          <p:cNvSpPr>
            <a:spLocks noGrp="1" noChangeArrowheads="1"/>
          </p:cNvSpPr>
          <p:nvPr>
            <p:ph type="title"/>
          </p:nvPr>
        </p:nvSpPr>
        <p:spPr>
          <a:xfrm>
            <a:off x="533400" y="152400"/>
            <a:ext cx="8610600" cy="1524000"/>
          </a:xfrm>
        </p:spPr>
        <p:txBody>
          <a:bodyPr/>
          <a:lstStyle/>
          <a:p>
            <a:r>
              <a:rPr lang="en-US" altLang="en-US"/>
              <a:t>Wade et al. (2014) vs HO et al. (2023)</a:t>
            </a:r>
          </a:p>
        </p:txBody>
      </p:sp>
      <p:sp>
        <p:nvSpPr>
          <p:cNvPr id="76803" name="Content Placeholder 2">
            <a:extLst>
              <a:ext uri="{FF2B5EF4-FFF2-40B4-BE49-F238E27FC236}">
                <a16:creationId xmlns:a16="http://schemas.microsoft.com/office/drawing/2014/main" id="{6559F777-B267-707C-1E9E-916D62573B64}"/>
              </a:ext>
            </a:extLst>
          </p:cNvPr>
          <p:cNvSpPr>
            <a:spLocks noGrp="1" noChangeArrowheads="1"/>
          </p:cNvSpPr>
          <p:nvPr>
            <p:ph idx="1"/>
          </p:nvPr>
        </p:nvSpPr>
        <p:spPr>
          <a:xfrm>
            <a:off x="-76200" y="2286000"/>
            <a:ext cx="3810000" cy="4572000"/>
          </a:xfrm>
        </p:spPr>
        <p:txBody>
          <a:bodyPr/>
          <a:lstStyle/>
          <a:p>
            <a:pPr marL="0" indent="0" algn="ctr">
              <a:buFont typeface="Wingdings" panose="05000000000000000000" pitchFamily="2" charset="2"/>
              <a:buNone/>
              <a:defRPr/>
            </a:pPr>
            <a:r>
              <a:rPr lang="en-US" altLang="en-US" u="sng" dirty="0"/>
              <a:t>All Randomized controlled trials from the beginning to 2013</a:t>
            </a:r>
          </a:p>
          <a:p>
            <a:pPr>
              <a:defRPr/>
            </a:pPr>
            <a:r>
              <a:rPr lang="en-US" altLang="en-US" dirty="0"/>
              <a:t>53 studies (N = 2,323) at post-test</a:t>
            </a:r>
          </a:p>
          <a:p>
            <a:pPr>
              <a:defRPr/>
            </a:pPr>
            <a:r>
              <a:rPr lang="en-US" altLang="en-US" dirty="0"/>
              <a:t>41 studies (N = 1,716) at follow-up</a:t>
            </a:r>
          </a:p>
          <a:p>
            <a:pPr>
              <a:defRPr/>
            </a:pPr>
            <a:r>
              <a:rPr lang="en-US" altLang="en-US" dirty="0"/>
              <a:t>(“Dose” = 1 hour to 60 hours)</a:t>
            </a:r>
          </a:p>
        </p:txBody>
      </p:sp>
      <p:sp>
        <p:nvSpPr>
          <p:cNvPr id="36868" name="TextBox 3">
            <a:extLst>
              <a:ext uri="{FF2B5EF4-FFF2-40B4-BE49-F238E27FC236}">
                <a16:creationId xmlns:a16="http://schemas.microsoft.com/office/drawing/2014/main" id="{2824AF75-787D-B049-5E08-37D0C384C8B6}"/>
              </a:ext>
            </a:extLst>
          </p:cNvPr>
          <p:cNvSpPr txBox="1">
            <a:spLocks noChangeArrowheads="1"/>
          </p:cNvSpPr>
          <p:nvPr/>
        </p:nvSpPr>
        <p:spPr bwMode="auto">
          <a:xfrm>
            <a:off x="3733800" y="1828800"/>
            <a:ext cx="533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eaLnBrk="1" hangingPunct="1">
              <a:spcBef>
                <a:spcPct val="0"/>
              </a:spcBef>
              <a:buClrTx/>
              <a:buSzTx/>
              <a:buFontTx/>
              <a:buNone/>
            </a:pPr>
            <a:r>
              <a:rPr lang="en-US" altLang="en-US" b="1" u="sng">
                <a:latin typeface="Corbel" panose="020B0503020204020204" pitchFamily="34" charset="0"/>
              </a:rPr>
              <a:t>Our Study</a:t>
            </a:r>
          </a:p>
          <a:p>
            <a:pPr eaLnBrk="1" hangingPunct="1">
              <a:spcBef>
                <a:spcPct val="0"/>
              </a:spcBef>
              <a:buClrTx/>
              <a:buSzTx/>
              <a:buFontTx/>
              <a:buNone/>
            </a:pPr>
            <a:r>
              <a:rPr lang="en-US" altLang="en-US">
                <a:latin typeface="Corbel" panose="020B0503020204020204" pitchFamily="34" charset="0"/>
              </a:rPr>
              <a:t>6 sites at &gt;500 per site; most people are retained at follow-up; total N = 4,598 </a:t>
            </a:r>
          </a:p>
          <a:p>
            <a:pPr eaLnBrk="1" hangingPunct="1">
              <a:spcBef>
                <a:spcPct val="0"/>
              </a:spcBef>
              <a:buClrTx/>
              <a:buSzTx/>
              <a:buFontTx/>
              <a:buNone/>
            </a:pPr>
            <a:endParaRPr lang="en-US" altLang="en-US">
              <a:latin typeface="Corbel" panose="020B0503020204020204" pitchFamily="34" charset="0"/>
            </a:endParaRPr>
          </a:p>
          <a:p>
            <a:pPr eaLnBrk="1" hangingPunct="1">
              <a:spcBef>
                <a:spcPct val="0"/>
              </a:spcBef>
              <a:buClrTx/>
              <a:buSzTx/>
              <a:buFontTx/>
              <a:buNone/>
            </a:pPr>
            <a:r>
              <a:rPr lang="en-US" altLang="en-US">
                <a:latin typeface="Corbel" panose="020B0503020204020204" pitchFamily="34" charset="0"/>
              </a:rPr>
              <a:t>N ~ 2300 </a:t>
            </a:r>
            <a:r>
              <a:rPr lang="en-US" altLang="en-US" u="sng">
                <a:latin typeface="Corbel" panose="020B0503020204020204" pitchFamily="34" charset="0"/>
              </a:rPr>
              <a:t>all studies up to 2013</a:t>
            </a:r>
            <a:r>
              <a:rPr lang="en-US" altLang="en-US">
                <a:latin typeface="Corbel" panose="020B0503020204020204" pitchFamily="34" charset="0"/>
              </a:rPr>
              <a:t> and N = 1800 all studies 2013-2020.</a:t>
            </a:r>
          </a:p>
          <a:p>
            <a:pPr eaLnBrk="1" hangingPunct="1">
              <a:spcBef>
                <a:spcPct val="0"/>
              </a:spcBef>
              <a:buClrTx/>
              <a:buSzTx/>
              <a:buFontTx/>
              <a:buNone/>
            </a:pPr>
            <a:endParaRPr lang="en-US" altLang="en-US">
              <a:latin typeface="Corbel" panose="020B0503020204020204" pitchFamily="34" charset="0"/>
            </a:endParaRPr>
          </a:p>
          <a:p>
            <a:pPr eaLnBrk="1" hangingPunct="1">
              <a:spcBef>
                <a:spcPct val="0"/>
              </a:spcBef>
              <a:buClrTx/>
              <a:buSzTx/>
              <a:buFontTx/>
              <a:buNone/>
            </a:pPr>
            <a:r>
              <a:rPr lang="en-US" altLang="en-US">
                <a:latin typeface="Corbel" panose="020B0503020204020204" pitchFamily="34" charset="0"/>
              </a:rPr>
              <a:t>“Dose” = 3.34 hours (depending on reading level)</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CACF29CA-4B0A-5B52-791D-F1D0E7EB08E8}"/>
              </a:ext>
            </a:extLst>
          </p:cNvPr>
          <p:cNvSpPr>
            <a:spLocks noGrp="1" noChangeArrowheads="1"/>
          </p:cNvSpPr>
          <p:nvPr>
            <p:ph type="title"/>
          </p:nvPr>
        </p:nvSpPr>
        <p:spPr>
          <a:xfrm>
            <a:off x="76200" y="0"/>
            <a:ext cx="8915400" cy="2133600"/>
          </a:xfrm>
        </p:spPr>
        <p:txBody>
          <a:bodyPr/>
          <a:lstStyle/>
          <a:p>
            <a:r>
              <a:rPr lang="en-US" altLang="en-US"/>
              <a:t>We have posted, on a central website, all translations of the workbook (without cost) </a:t>
            </a:r>
            <a:r>
              <a:rPr lang="en-US" altLang="en-US">
                <a:hlinkClick r:id="rId2"/>
              </a:rPr>
              <a:t>https://reach.discoverforgiveness.org</a:t>
            </a:r>
            <a:r>
              <a:rPr lang="en-US" altLang="en-US"/>
              <a:t> </a:t>
            </a:r>
          </a:p>
        </p:txBody>
      </p:sp>
      <p:sp>
        <p:nvSpPr>
          <p:cNvPr id="37891" name="Content Placeholder 2">
            <a:extLst>
              <a:ext uri="{FF2B5EF4-FFF2-40B4-BE49-F238E27FC236}">
                <a16:creationId xmlns:a16="http://schemas.microsoft.com/office/drawing/2014/main" id="{59CA1557-B709-D439-EB04-792DFB3B2957}"/>
              </a:ext>
            </a:extLst>
          </p:cNvPr>
          <p:cNvSpPr>
            <a:spLocks noGrp="1" noChangeArrowheads="1"/>
          </p:cNvSpPr>
          <p:nvPr>
            <p:ph idx="1"/>
          </p:nvPr>
        </p:nvSpPr>
        <p:spPr>
          <a:xfrm>
            <a:off x="76200" y="2438400"/>
            <a:ext cx="8991600" cy="4419600"/>
          </a:xfrm>
        </p:spPr>
        <p:txBody>
          <a:bodyPr/>
          <a:lstStyle/>
          <a:p>
            <a:r>
              <a:rPr lang="en-US" altLang="en-US"/>
              <a:t>Thus, REACH Forgiveness brief DIY Workbooks will be available to about ¾ of the world in their first language </a:t>
            </a:r>
            <a:r>
              <a:rPr lang="en-US" altLang="en-US" u="sng"/>
              <a:t>without cost</a:t>
            </a:r>
            <a:r>
              <a:rPr lang="en-US" altLang="en-US"/>
              <a:t>: </a:t>
            </a:r>
          </a:p>
          <a:p>
            <a:pPr lvl="1"/>
            <a:r>
              <a:rPr lang="en-US" altLang="en-US"/>
              <a:t>English</a:t>
            </a:r>
          </a:p>
          <a:p>
            <a:pPr lvl="1"/>
            <a:r>
              <a:rPr lang="en-US" altLang="en-US"/>
              <a:t>Spanish </a:t>
            </a:r>
          </a:p>
          <a:p>
            <a:pPr lvl="1"/>
            <a:r>
              <a:rPr lang="en-US" altLang="en-US"/>
              <a:t>Mandarin </a:t>
            </a:r>
          </a:p>
          <a:p>
            <a:pPr lvl="1"/>
            <a:r>
              <a:rPr lang="en-US" altLang="en-US"/>
              <a:t>Ukrainian </a:t>
            </a:r>
          </a:p>
          <a:p>
            <a:pPr lvl="1"/>
            <a:r>
              <a:rPr lang="en-US" altLang="en-US"/>
              <a:t>Indonesian</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0A95FE7A-32B8-1E26-B250-5F85A9696FDC}"/>
              </a:ext>
            </a:extLst>
          </p:cNvPr>
          <p:cNvSpPr>
            <a:spLocks noGrp="1" noChangeArrowheads="1"/>
          </p:cNvSpPr>
          <p:nvPr>
            <p:ph type="title"/>
          </p:nvPr>
        </p:nvSpPr>
        <p:spPr>
          <a:xfrm>
            <a:off x="0" y="76200"/>
            <a:ext cx="9144000" cy="609600"/>
          </a:xfrm>
        </p:spPr>
        <p:txBody>
          <a:bodyPr/>
          <a:lstStyle/>
          <a:p>
            <a:r>
              <a:rPr lang="en-US" altLang="en-US"/>
              <a:t>Results of HO et al. (2023) Study</a:t>
            </a:r>
          </a:p>
        </p:txBody>
      </p:sp>
      <p:pic>
        <p:nvPicPr>
          <p:cNvPr id="38915" name="Content Placeholder 3">
            <a:extLst>
              <a:ext uri="{FF2B5EF4-FFF2-40B4-BE49-F238E27FC236}">
                <a16:creationId xmlns:a16="http://schemas.microsoft.com/office/drawing/2014/main" id="{1F2F986B-6A4B-B22F-460E-FC5549720DB9}"/>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l="28123" t="18092" r="32674" b="61320"/>
          <a:stretch>
            <a:fillRect/>
          </a:stretch>
        </p:blipFill>
        <p:spPr>
          <a:xfrm>
            <a:off x="457200" y="952500"/>
            <a:ext cx="7315200" cy="2286000"/>
          </a:xfrm>
        </p:spPr>
      </p:pic>
      <p:pic>
        <p:nvPicPr>
          <p:cNvPr id="38916" name="Picture 4">
            <a:extLst>
              <a:ext uri="{FF2B5EF4-FFF2-40B4-BE49-F238E27FC236}">
                <a16:creationId xmlns:a16="http://schemas.microsoft.com/office/drawing/2014/main" id="{9CD2D47E-1567-E283-6657-EF74032BF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22" t="14862" r="32240" b="57813"/>
          <a:stretch>
            <a:fillRect/>
          </a:stretch>
        </p:blipFill>
        <p:spPr bwMode="auto">
          <a:xfrm>
            <a:off x="457200" y="335280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Box 5">
            <a:extLst>
              <a:ext uri="{FF2B5EF4-FFF2-40B4-BE49-F238E27FC236}">
                <a16:creationId xmlns:a16="http://schemas.microsoft.com/office/drawing/2014/main" id="{0D1A64C9-AC7C-BF92-6A6D-E56A3FCBF0FA}"/>
              </a:ext>
            </a:extLst>
          </p:cNvPr>
          <p:cNvSpPr txBox="1">
            <a:spLocks noChangeArrowheads="1"/>
          </p:cNvSpPr>
          <p:nvPr/>
        </p:nvSpPr>
        <p:spPr bwMode="auto">
          <a:xfrm>
            <a:off x="5334000" y="3200400"/>
            <a:ext cx="3733800" cy="3786188"/>
          </a:xfrm>
          <a:prstGeom prst="rect">
            <a:avLst/>
          </a:prstGeom>
          <a:solidFill>
            <a:schemeClr val="tx2">
              <a:lumMod val="20000"/>
              <a:lumOff val="80000"/>
            </a:schemeClr>
          </a:solidFill>
          <a:ln>
            <a:noFill/>
          </a:ln>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defRPr/>
            </a:pPr>
            <a:r>
              <a:rPr lang="en-US" altLang="en-US" sz="2400" b="1" u="sng" dirty="0">
                <a:solidFill>
                  <a:srgbClr val="FF0000"/>
                </a:solidFill>
              </a:rPr>
              <a:t>Take home: Completing a two- to three-hour DIY workbook yields increases in forgiveness, disposition to forgive, forbearance, and flourishing. ALSO decreases in unforgiving motives, depression, and anxiety.</a:t>
            </a:r>
          </a:p>
        </p:txBody>
      </p:sp>
      <p:sp>
        <p:nvSpPr>
          <p:cNvPr id="126982" name="TextBox 6">
            <a:extLst>
              <a:ext uri="{FF2B5EF4-FFF2-40B4-BE49-F238E27FC236}">
                <a16:creationId xmlns:a16="http://schemas.microsoft.com/office/drawing/2014/main" id="{A5F7C3D1-9516-5048-A64B-2B17D90696B8}"/>
              </a:ext>
            </a:extLst>
          </p:cNvPr>
          <p:cNvSpPr txBox="1">
            <a:spLocks noChangeArrowheads="1"/>
          </p:cNvSpPr>
          <p:nvPr/>
        </p:nvSpPr>
        <p:spPr bwMode="auto">
          <a:xfrm>
            <a:off x="1219200" y="685800"/>
            <a:ext cx="6553200" cy="646113"/>
          </a:xfrm>
          <a:prstGeom prst="rect">
            <a:avLst/>
          </a:prstGeom>
          <a:solidFill>
            <a:schemeClr val="tx2">
              <a:lumMod val="20000"/>
              <a:lumOff val="80000"/>
            </a:schemeClr>
          </a:solidFill>
          <a:ln>
            <a:noFill/>
          </a:ln>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defRPr/>
            </a:pPr>
            <a:r>
              <a:rPr lang="en-US" altLang="en-US" sz="1800" dirty="0">
                <a:solidFill>
                  <a:schemeClr val="accent4"/>
                </a:solidFill>
              </a:rPr>
              <a:t>Remember: 26 </a:t>
            </a:r>
            <a:r>
              <a:rPr lang="en-US" altLang="en-US" sz="1800" dirty="0" err="1">
                <a:solidFill>
                  <a:schemeClr val="accent4"/>
                </a:solidFill>
              </a:rPr>
              <a:t>hrs</a:t>
            </a:r>
            <a:r>
              <a:rPr lang="en-US" altLang="en-US" sz="1800" dirty="0">
                <a:solidFill>
                  <a:schemeClr val="accent4"/>
                </a:solidFill>
              </a:rPr>
              <a:t> of CBT for depression, d = 1.26. This is 2.5 </a:t>
            </a:r>
            <a:r>
              <a:rPr lang="en-US" altLang="en-US" sz="1800" dirty="0" err="1">
                <a:solidFill>
                  <a:schemeClr val="accent4"/>
                </a:solidFill>
              </a:rPr>
              <a:t>hrs</a:t>
            </a:r>
            <a:r>
              <a:rPr lang="en-US" altLang="en-US" sz="1800" dirty="0">
                <a:solidFill>
                  <a:schemeClr val="accent4"/>
                </a:solidFill>
              </a:rPr>
              <a:t>  of forgive treatment, yet </a:t>
            </a:r>
            <a:r>
              <a:rPr lang="en-US" altLang="en-US" sz="1800" b="1" i="1" dirty="0">
                <a:solidFill>
                  <a:schemeClr val="accent4"/>
                </a:solidFill>
              </a:rPr>
              <a:t>for depression</a:t>
            </a:r>
            <a:r>
              <a:rPr lang="en-US" altLang="en-US" sz="1800" dirty="0">
                <a:solidFill>
                  <a:schemeClr val="accent4"/>
                </a:solidFill>
              </a:rPr>
              <a:t>, d = 0.22.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E6A3E6C-4A1C-709D-2BA5-D12DF3CEA233}"/>
              </a:ext>
            </a:extLst>
          </p:cNvPr>
          <p:cNvSpPr>
            <a:spLocks noGrp="1" noChangeArrowheads="1"/>
          </p:cNvSpPr>
          <p:nvPr>
            <p:ph type="title"/>
          </p:nvPr>
        </p:nvSpPr>
        <p:spPr>
          <a:xfrm>
            <a:off x="0" y="0"/>
            <a:ext cx="9067800" cy="1219200"/>
          </a:xfrm>
        </p:spPr>
        <p:txBody>
          <a:bodyPr/>
          <a:lstStyle/>
          <a:p>
            <a:r>
              <a:rPr lang="en-US" altLang="en-US" sz="4000"/>
              <a:t>Omnibus Means over Time for Unforgiveness, Depression, and Anxiety</a:t>
            </a:r>
          </a:p>
        </p:txBody>
      </p:sp>
      <p:pic>
        <p:nvPicPr>
          <p:cNvPr id="39939" name="Content Placeholder 3">
            <a:extLst>
              <a:ext uri="{FF2B5EF4-FFF2-40B4-BE49-F238E27FC236}">
                <a16:creationId xmlns:a16="http://schemas.microsoft.com/office/drawing/2014/main" id="{89484B38-64C1-FC18-E9E6-7A99F90A8E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24" t="41573" r="21443" b="32715"/>
          <a:stretch>
            <a:fillRect/>
          </a:stretch>
        </p:blipFill>
        <p:spPr>
          <a:xfrm>
            <a:off x="19050" y="1295400"/>
            <a:ext cx="9124950" cy="2057400"/>
          </a:xfrm>
        </p:spPr>
      </p:pic>
      <p:sp>
        <p:nvSpPr>
          <p:cNvPr id="39940" name="TextBox 2">
            <a:extLst>
              <a:ext uri="{FF2B5EF4-FFF2-40B4-BE49-F238E27FC236}">
                <a16:creationId xmlns:a16="http://schemas.microsoft.com/office/drawing/2014/main" id="{64906EE1-4E61-F41E-0E07-0C89499AE7B5}"/>
              </a:ext>
            </a:extLst>
          </p:cNvPr>
          <p:cNvSpPr txBox="1">
            <a:spLocks noChangeArrowheads="1"/>
          </p:cNvSpPr>
          <p:nvPr/>
        </p:nvSpPr>
        <p:spPr bwMode="auto">
          <a:xfrm>
            <a:off x="152400" y="4230688"/>
            <a:ext cx="89916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3200" b="1" i="1" u="sng">
                <a:solidFill>
                  <a:srgbClr val="FF0000"/>
                </a:solidFill>
                <a:latin typeface="Garamond" panose="02020404030301010803" pitchFamily="18" charset="0"/>
              </a:rPr>
              <a:t>Take home: Immediate treatment forgave better (forgave immediately and maintained). They reduced depression and anxiety and it kept improving over time. Delayed treatment mirrored performance of IT (of course without follow-up).</a:t>
            </a:r>
          </a:p>
        </p:txBody>
      </p:sp>
      <p:sp>
        <p:nvSpPr>
          <p:cNvPr id="39941" name="TextBox 2">
            <a:extLst>
              <a:ext uri="{FF2B5EF4-FFF2-40B4-BE49-F238E27FC236}">
                <a16:creationId xmlns:a16="http://schemas.microsoft.com/office/drawing/2014/main" id="{36C9D366-36BC-B5D8-C360-6B887DA2D80A}"/>
              </a:ext>
            </a:extLst>
          </p:cNvPr>
          <p:cNvSpPr txBox="1">
            <a:spLocks noChangeArrowheads="1"/>
          </p:cNvSpPr>
          <p:nvPr/>
        </p:nvSpPr>
        <p:spPr bwMode="auto">
          <a:xfrm>
            <a:off x="76200" y="3581400"/>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3600" b="1">
                <a:latin typeface="Garamond" panose="02020404030301010803" pitchFamily="18" charset="0"/>
              </a:rPr>
              <a:t>Unforgiveness     Depression         Anxiety</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DDC42677-07FC-728F-4DAA-3235B55B9DE0}"/>
              </a:ext>
            </a:extLst>
          </p:cNvPr>
          <p:cNvSpPr>
            <a:spLocks noGrp="1" noChangeArrowheads="1"/>
          </p:cNvSpPr>
          <p:nvPr>
            <p:ph type="title"/>
          </p:nvPr>
        </p:nvSpPr>
        <p:spPr>
          <a:xfrm>
            <a:off x="155575" y="0"/>
            <a:ext cx="6200775" cy="685800"/>
          </a:xfrm>
        </p:spPr>
        <p:txBody>
          <a:bodyPr/>
          <a:lstStyle/>
          <a:p>
            <a:r>
              <a:rPr lang="en-US" altLang="en-US"/>
              <a:t>Site-by-Site Results</a:t>
            </a:r>
          </a:p>
        </p:txBody>
      </p:sp>
      <p:pic>
        <p:nvPicPr>
          <p:cNvPr id="40963" name="Content Placeholder 3">
            <a:extLst>
              <a:ext uri="{FF2B5EF4-FFF2-40B4-BE49-F238E27FC236}">
                <a16:creationId xmlns:a16="http://schemas.microsoft.com/office/drawing/2014/main" id="{08F1409F-6A67-D0C5-8266-14F241C723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014" t="11784" r="23694" b="7401"/>
          <a:stretch>
            <a:fillRect/>
          </a:stretch>
        </p:blipFill>
        <p:spPr>
          <a:xfrm>
            <a:off x="155575" y="1066800"/>
            <a:ext cx="6026150" cy="4591050"/>
          </a:xfrm>
        </p:spPr>
      </p:pic>
      <p:sp>
        <p:nvSpPr>
          <p:cNvPr id="40964" name="TextBox 2">
            <a:extLst>
              <a:ext uri="{FF2B5EF4-FFF2-40B4-BE49-F238E27FC236}">
                <a16:creationId xmlns:a16="http://schemas.microsoft.com/office/drawing/2014/main" id="{29CE1430-BCE2-1C01-2F5F-C28E7B69C9FF}"/>
              </a:ext>
            </a:extLst>
          </p:cNvPr>
          <p:cNvSpPr txBox="1">
            <a:spLocks noChangeArrowheads="1"/>
          </p:cNvSpPr>
          <p:nvPr/>
        </p:nvSpPr>
        <p:spPr bwMode="auto">
          <a:xfrm>
            <a:off x="6181725" y="0"/>
            <a:ext cx="2962275"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a:latin typeface="Garamond" panose="02020404030301010803" pitchFamily="18" charset="0"/>
              </a:rPr>
              <a:t>Sites sampled from different populations and communities.</a:t>
            </a:r>
          </a:p>
          <a:p>
            <a:pPr>
              <a:spcBef>
                <a:spcPct val="0"/>
              </a:spcBef>
              <a:buClrTx/>
              <a:buSzTx/>
              <a:buFontTx/>
              <a:buNone/>
            </a:pPr>
            <a:endParaRPr lang="en-US" altLang="en-US">
              <a:latin typeface="Garamond" panose="02020404030301010803" pitchFamily="18" charset="0"/>
            </a:endParaRPr>
          </a:p>
          <a:p>
            <a:pPr>
              <a:spcBef>
                <a:spcPct val="0"/>
              </a:spcBef>
              <a:buClrTx/>
              <a:buSzTx/>
              <a:buFontTx/>
              <a:buNone/>
            </a:pPr>
            <a:r>
              <a:rPr lang="en-US" altLang="en-US">
                <a:latin typeface="Garamond" panose="02020404030301010803" pitchFamily="18" charset="0"/>
              </a:rPr>
              <a:t>Ukraine site 1 was Christian churches. All others were generally secular (containing religious and non-religious people).</a:t>
            </a:r>
          </a:p>
          <a:p>
            <a:pPr>
              <a:spcBef>
                <a:spcPct val="0"/>
              </a:spcBef>
              <a:buClrTx/>
              <a:buSzTx/>
              <a:buFontTx/>
              <a:buNone/>
            </a:pPr>
            <a:endParaRPr lang="en-US" altLang="en-US">
              <a:latin typeface="Garamond" panose="02020404030301010803" pitchFamily="18" charset="0"/>
            </a:endParaRPr>
          </a:p>
          <a:p>
            <a:pPr>
              <a:spcBef>
                <a:spcPct val="0"/>
              </a:spcBef>
              <a:buClrTx/>
              <a:buSzTx/>
              <a:buFontTx/>
              <a:buNone/>
            </a:pPr>
            <a:r>
              <a:rPr lang="en-US" altLang="en-US">
                <a:latin typeface="Garamond" panose="02020404030301010803" pitchFamily="18" charset="0"/>
              </a:rPr>
              <a:t>Colombia 2 samples: university and war survivors.</a:t>
            </a:r>
          </a:p>
        </p:txBody>
      </p:sp>
      <p:sp>
        <p:nvSpPr>
          <p:cNvPr id="40965" name="TextBox 2">
            <a:extLst>
              <a:ext uri="{FF2B5EF4-FFF2-40B4-BE49-F238E27FC236}">
                <a16:creationId xmlns:a16="http://schemas.microsoft.com/office/drawing/2014/main" id="{C79FE253-720B-C522-4925-560C0CCCB7AC}"/>
              </a:ext>
            </a:extLst>
          </p:cNvPr>
          <p:cNvSpPr txBox="1">
            <a:spLocks noChangeArrowheads="1"/>
          </p:cNvSpPr>
          <p:nvPr/>
        </p:nvSpPr>
        <p:spPr bwMode="auto">
          <a:xfrm>
            <a:off x="990600" y="3498850"/>
            <a:ext cx="2286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3600" b="1">
                <a:solidFill>
                  <a:srgbClr val="FF0000"/>
                </a:solidFill>
                <a:latin typeface="Garamond" panose="02020404030301010803" pitchFamily="18" charset="0"/>
              </a:rPr>
              <a:t>Take home: Sites differ</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70759CA-1173-B0CF-5FEB-F39D297F80D4}"/>
              </a:ext>
            </a:extLst>
          </p:cNvPr>
          <p:cNvSpPr>
            <a:spLocks noGrp="1" noChangeArrowheads="1"/>
          </p:cNvSpPr>
          <p:nvPr>
            <p:ph type="title"/>
          </p:nvPr>
        </p:nvSpPr>
        <p:spPr>
          <a:xfrm>
            <a:off x="0" y="76200"/>
            <a:ext cx="8686800" cy="2133600"/>
          </a:xfrm>
        </p:spPr>
        <p:txBody>
          <a:bodyPr/>
          <a:lstStyle/>
          <a:p>
            <a:r>
              <a:rPr lang="en-US" altLang="en-US" sz="4000"/>
              <a:t>Comparing DIY Workbooks to Groups—</a:t>
            </a:r>
            <a:r>
              <a:rPr lang="en-US" altLang="en-US" sz="4000" i="1" u="sng">
                <a:solidFill>
                  <a:srgbClr val="FF0000"/>
                </a:solidFill>
              </a:rPr>
              <a:t>Take Home: DIY Workbooks Twice as Effective as Groups (see bottom two lines)</a:t>
            </a:r>
          </a:p>
        </p:txBody>
      </p:sp>
      <p:pic>
        <p:nvPicPr>
          <p:cNvPr id="41987" name="Content Placeholder 3">
            <a:extLst>
              <a:ext uri="{FF2B5EF4-FFF2-40B4-BE49-F238E27FC236}">
                <a16:creationId xmlns:a16="http://schemas.microsoft.com/office/drawing/2014/main" id="{F50F7D06-EDB9-D21C-1F73-62EA698A0D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8889" t="22290" r="5122" b="18082"/>
          <a:stretch>
            <a:fillRect/>
          </a:stretch>
        </p:blipFill>
        <p:spPr>
          <a:xfrm>
            <a:off x="0" y="1965325"/>
            <a:ext cx="7959725" cy="4495800"/>
          </a:xfrm>
        </p:spPr>
      </p:pic>
      <p:sp>
        <p:nvSpPr>
          <p:cNvPr id="41988" name="TextBox 2">
            <a:extLst>
              <a:ext uri="{FF2B5EF4-FFF2-40B4-BE49-F238E27FC236}">
                <a16:creationId xmlns:a16="http://schemas.microsoft.com/office/drawing/2014/main" id="{0B82E5CE-F3A1-EFBA-36EA-6D43E1130099}"/>
              </a:ext>
            </a:extLst>
          </p:cNvPr>
          <p:cNvSpPr txBox="1">
            <a:spLocks noChangeArrowheads="1"/>
          </p:cNvSpPr>
          <p:nvPr/>
        </p:nvSpPr>
        <p:spPr bwMode="auto">
          <a:xfrm>
            <a:off x="6477000" y="495300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3200">
                <a:solidFill>
                  <a:srgbClr val="FF0000"/>
                </a:solidFill>
                <a:latin typeface="Garamond" panose="02020404030301010803" pitchFamily="18" charset="0"/>
              </a:rPr>
              <a:t>*</a:t>
            </a:r>
          </a:p>
        </p:txBody>
      </p:sp>
      <p:sp>
        <p:nvSpPr>
          <p:cNvPr id="41989" name="TextBox 3">
            <a:extLst>
              <a:ext uri="{FF2B5EF4-FFF2-40B4-BE49-F238E27FC236}">
                <a16:creationId xmlns:a16="http://schemas.microsoft.com/office/drawing/2014/main" id="{AD17907A-09B9-7352-3F9A-10EA525414F4}"/>
              </a:ext>
            </a:extLst>
          </p:cNvPr>
          <p:cNvSpPr txBox="1">
            <a:spLocks noChangeArrowheads="1"/>
          </p:cNvSpPr>
          <p:nvPr/>
        </p:nvSpPr>
        <p:spPr bwMode="auto">
          <a:xfrm>
            <a:off x="6477000" y="5638800"/>
            <a:ext cx="38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3200">
                <a:solidFill>
                  <a:srgbClr val="FF0000"/>
                </a:solidFill>
                <a:latin typeface="Garamond" panose="02020404030301010803" pitchFamily="18" charset="0"/>
              </a:rPr>
              <a:t>*</a:t>
            </a:r>
          </a:p>
        </p:txBody>
      </p:sp>
      <p:sp>
        <p:nvSpPr>
          <p:cNvPr id="41990" name="TextBox 2">
            <a:extLst>
              <a:ext uri="{FF2B5EF4-FFF2-40B4-BE49-F238E27FC236}">
                <a16:creationId xmlns:a16="http://schemas.microsoft.com/office/drawing/2014/main" id="{7E4977C1-B9EC-5938-9842-FAC7F8F16F95}"/>
              </a:ext>
            </a:extLst>
          </p:cNvPr>
          <p:cNvSpPr txBox="1">
            <a:spLocks noChangeArrowheads="1"/>
          </p:cNvSpPr>
          <p:nvPr/>
        </p:nvSpPr>
        <p:spPr bwMode="auto">
          <a:xfrm>
            <a:off x="8077200" y="4572000"/>
            <a:ext cx="914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400">
                <a:latin typeface="Garamond" panose="02020404030301010803" pitchFamily="18" charset="0"/>
              </a:rPr>
              <a:t>[Recall: Meta Mean ES = 0.56 for 10 hours of treatment. (d/hr ~ 0.056)]</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07952-8C48-381E-8F7B-1B048AC6E670}"/>
              </a:ext>
            </a:extLst>
          </p:cNvPr>
          <p:cNvSpPr>
            <a:spLocks noGrp="1"/>
          </p:cNvSpPr>
          <p:nvPr>
            <p:ph type="title"/>
          </p:nvPr>
        </p:nvSpPr>
        <p:spPr/>
        <p:txBody>
          <a:bodyPr/>
          <a:lstStyle/>
          <a:p>
            <a:r>
              <a:rPr lang="en-US" dirty="0"/>
              <a:t>Advances Beyond the Therapy Hour</a:t>
            </a:r>
          </a:p>
        </p:txBody>
      </p:sp>
      <p:sp>
        <p:nvSpPr>
          <p:cNvPr id="3" name="Content Placeholder 2">
            <a:extLst>
              <a:ext uri="{FF2B5EF4-FFF2-40B4-BE49-F238E27FC236}">
                <a16:creationId xmlns:a16="http://schemas.microsoft.com/office/drawing/2014/main" id="{9439FAF4-8293-D02D-6217-6F80B6D97595}"/>
              </a:ext>
            </a:extLst>
          </p:cNvPr>
          <p:cNvSpPr>
            <a:spLocks noGrp="1"/>
          </p:cNvSpPr>
          <p:nvPr>
            <p:ph idx="1"/>
          </p:nvPr>
        </p:nvSpPr>
        <p:spPr>
          <a:xfrm>
            <a:off x="0" y="2362200"/>
            <a:ext cx="9144000" cy="4495800"/>
          </a:xfrm>
          <a:solidFill>
            <a:schemeClr val="tx1">
              <a:lumMod val="20000"/>
              <a:lumOff val="80000"/>
            </a:schemeClr>
          </a:solidFill>
        </p:spPr>
        <p:txBody>
          <a:bodyPr/>
          <a:lstStyle/>
          <a:p>
            <a:r>
              <a:rPr lang="en-US" sz="2000" dirty="0"/>
              <a:t>Beyond the therapy hour, the APA convened a task force to identify ways that psychology can meet a growing deficit between need for therapy and number of providers (Dodge et al., 2024). Deficit will grow starkly in future. </a:t>
            </a:r>
          </a:p>
          <a:p>
            <a:r>
              <a:rPr lang="en-US" sz="2000" dirty="0"/>
              <a:t>Forgiveness treatments can help. Forgiveness interventions have been related to reduced depression and anxiety, increased flourishing and well-being. DIY interventions and internet-delivered interventions have been shown to be effective. </a:t>
            </a:r>
          </a:p>
          <a:p>
            <a:r>
              <a:rPr lang="en-US" sz="2000" dirty="0"/>
              <a:t>Delivery by other providers needed: classroom, church, pastoral counseling, workplaces, and counseling/therapy with individuals and couples. </a:t>
            </a:r>
          </a:p>
          <a:p>
            <a:r>
              <a:rPr lang="en-US" sz="2000" dirty="0"/>
              <a:t>A DIY workbook psychoeducational REACH Forgiveness model (Ho et al., 2024; N=4,598; 5 countries) showed great promise for adults. </a:t>
            </a:r>
          </a:p>
          <a:p>
            <a:r>
              <a:rPr lang="en-US" sz="2000" dirty="0"/>
              <a:t>A meta-analysis of k = 20 studies (N = 1,472; 10 countries) by Rapp et al. (2022) showed that Enright’s process model of forgiveness (Enright &amp; Fitzgibbons, 2024) can be taught in middle and high schools.</a:t>
            </a:r>
          </a:p>
        </p:txBody>
      </p:sp>
    </p:spTree>
    <p:extLst>
      <p:ext uri="{BB962C8B-B14F-4D97-AF65-F5344CB8AC3E}">
        <p14:creationId xmlns:p14="http://schemas.microsoft.com/office/powerpoint/2010/main" val="11310280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5DBB4D0C-45E7-2EB6-8793-EF45A1EB96AB}"/>
              </a:ext>
            </a:extLst>
          </p:cNvPr>
          <p:cNvSpPr>
            <a:spLocks noGrp="1" noChangeArrowheads="1"/>
          </p:cNvSpPr>
          <p:nvPr>
            <p:ph type="title"/>
          </p:nvPr>
        </p:nvSpPr>
        <p:spPr>
          <a:xfrm>
            <a:off x="76200" y="0"/>
            <a:ext cx="9067800" cy="1828800"/>
          </a:xfrm>
        </p:spPr>
        <p:txBody>
          <a:bodyPr/>
          <a:lstStyle/>
          <a:p>
            <a:r>
              <a:rPr lang="en-US" altLang="en-US">
                <a:effectLst/>
              </a:rPr>
              <a:t>With 3.34-hour DIY Workbooks, we have a tool to help people in the public forgive.</a:t>
            </a:r>
          </a:p>
        </p:txBody>
      </p:sp>
      <p:sp>
        <p:nvSpPr>
          <p:cNvPr id="3" name="Content Placeholder 2">
            <a:extLst>
              <a:ext uri="{FF2B5EF4-FFF2-40B4-BE49-F238E27FC236}">
                <a16:creationId xmlns:a16="http://schemas.microsoft.com/office/drawing/2014/main" id="{5E4A721F-F9BA-F3C7-DAB5-D075F18376DC}"/>
              </a:ext>
            </a:extLst>
          </p:cNvPr>
          <p:cNvSpPr>
            <a:spLocks noGrp="1"/>
          </p:cNvSpPr>
          <p:nvPr>
            <p:ph idx="1"/>
          </p:nvPr>
        </p:nvSpPr>
        <p:spPr>
          <a:xfrm>
            <a:off x="0" y="1905000"/>
            <a:ext cx="9144000" cy="4953000"/>
          </a:xfrm>
          <a:solidFill>
            <a:schemeClr val="accent6"/>
          </a:solidFill>
        </p:spPr>
        <p:txBody>
          <a:bodyPr/>
          <a:lstStyle/>
          <a:p>
            <a:pPr>
              <a:defRPr/>
            </a:pPr>
            <a:r>
              <a:rPr lang="en-US" altLang="en-US" b="1" dirty="0">
                <a:solidFill>
                  <a:schemeClr val="accent4"/>
                </a:solidFill>
              </a:rPr>
              <a:t>Can community campaigns promote forgiveness?</a:t>
            </a:r>
          </a:p>
          <a:p>
            <a:pPr>
              <a:defRPr/>
            </a:pPr>
            <a:r>
              <a:rPr lang="en-US" b="1" dirty="0">
                <a:solidFill>
                  <a:schemeClr val="accent4"/>
                </a:solidFill>
              </a:rPr>
              <a:t>Could an entire country be enticed to complete these workbooks and engage in other forgiveness activities?</a:t>
            </a:r>
          </a:p>
          <a:p>
            <a:pPr>
              <a:defRPr/>
            </a:pPr>
            <a:r>
              <a:rPr lang="en-US" b="1" dirty="0">
                <a:solidFill>
                  <a:schemeClr val="accent4"/>
                </a:solidFill>
              </a:rPr>
              <a:t>A city?</a:t>
            </a:r>
          </a:p>
          <a:p>
            <a:pPr>
              <a:defRPr/>
            </a:pPr>
            <a:r>
              <a:rPr lang="en-US" b="1" dirty="0">
                <a:solidFill>
                  <a:schemeClr val="accent4"/>
                </a:solidFill>
              </a:rPr>
              <a:t>An organization within a city?</a:t>
            </a:r>
          </a:p>
          <a:p>
            <a:pPr>
              <a:defRPr/>
            </a:pPr>
            <a:r>
              <a:rPr lang="en-US" b="1" dirty="0">
                <a:solidFill>
                  <a:schemeClr val="accent4"/>
                </a:solidFill>
              </a:rPr>
              <a:t>A church</a:t>
            </a:r>
          </a:p>
          <a:p>
            <a:pPr>
              <a:defRPr/>
            </a:pPr>
            <a:r>
              <a:rPr lang="en-US" b="1" dirty="0">
                <a:solidFill>
                  <a:schemeClr val="accent4"/>
                </a:solidFill>
              </a:rPr>
              <a:t>Note: I’m just presenting a few slides on this.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3E1714FB-7495-AD7F-91E4-6D3CEEA5AE9F}"/>
              </a:ext>
            </a:extLst>
          </p:cNvPr>
          <p:cNvSpPr>
            <a:spLocks noGrp="1" noChangeArrowheads="1"/>
          </p:cNvSpPr>
          <p:nvPr>
            <p:ph type="title"/>
          </p:nvPr>
        </p:nvSpPr>
        <p:spPr>
          <a:xfrm>
            <a:off x="1143000" y="533400"/>
            <a:ext cx="5334000" cy="1066800"/>
          </a:xfrm>
        </p:spPr>
        <p:txBody>
          <a:bodyPr/>
          <a:lstStyle/>
          <a:p>
            <a:r>
              <a:rPr lang="en-US" altLang="en-US"/>
              <a:t>General Summary</a:t>
            </a:r>
          </a:p>
        </p:txBody>
      </p:sp>
      <p:sp>
        <p:nvSpPr>
          <p:cNvPr id="45059" name="Content Placeholder 2">
            <a:extLst>
              <a:ext uri="{FF2B5EF4-FFF2-40B4-BE49-F238E27FC236}">
                <a16:creationId xmlns:a16="http://schemas.microsoft.com/office/drawing/2014/main" id="{98F1D767-3696-9744-9BDB-2BC4FEDC0F7A}"/>
              </a:ext>
            </a:extLst>
          </p:cNvPr>
          <p:cNvSpPr>
            <a:spLocks noGrp="1" noChangeArrowheads="1"/>
          </p:cNvSpPr>
          <p:nvPr>
            <p:ph idx="1"/>
          </p:nvPr>
        </p:nvSpPr>
        <p:spPr>
          <a:xfrm>
            <a:off x="38100" y="2209800"/>
            <a:ext cx="9105900" cy="2209800"/>
          </a:xfrm>
        </p:spPr>
        <p:txBody>
          <a:bodyPr/>
          <a:lstStyle/>
          <a:p>
            <a:r>
              <a:rPr lang="en-US" altLang="en-US" dirty="0"/>
              <a:t>Outperforms (efficiency, not effectiveness) CBT (d/</a:t>
            </a:r>
            <a:r>
              <a:rPr lang="en-US" altLang="en-US" dirty="0" err="1"/>
              <a:t>hr</a:t>
            </a:r>
            <a:r>
              <a:rPr lang="en-US" altLang="en-US" dirty="0"/>
              <a:t> 0.05) and General Forgiveness Interventions in 2013 (d/</a:t>
            </a:r>
            <a:r>
              <a:rPr lang="en-US" altLang="en-US" dirty="0" err="1"/>
              <a:t>hr</a:t>
            </a:r>
            <a:r>
              <a:rPr lang="en-US" altLang="en-US" dirty="0"/>
              <a:t> = 0.056)</a:t>
            </a:r>
          </a:p>
          <a:p>
            <a:r>
              <a:rPr lang="en-US" altLang="en-US" dirty="0"/>
              <a:t>Secular and Christian versions equal (d/</a:t>
            </a:r>
            <a:r>
              <a:rPr lang="en-US" altLang="en-US" dirty="0" err="1"/>
              <a:t>hr</a:t>
            </a:r>
            <a:r>
              <a:rPr lang="en-US" altLang="en-US" dirty="0"/>
              <a:t> = 0.16)</a:t>
            </a:r>
          </a:p>
          <a:p>
            <a:r>
              <a:rPr lang="en-US" altLang="en-US" dirty="0"/>
              <a:t>DIY Workbooks (d/</a:t>
            </a:r>
            <a:r>
              <a:rPr lang="en-US" altLang="en-US" dirty="0" err="1"/>
              <a:t>hr</a:t>
            </a:r>
            <a:r>
              <a:rPr lang="en-US" altLang="en-US" dirty="0"/>
              <a:t> = 0.16) &gt; Groups (d/</a:t>
            </a:r>
            <a:r>
              <a:rPr lang="en-US" altLang="en-US" dirty="0" err="1"/>
              <a:t>hr</a:t>
            </a:r>
            <a:r>
              <a:rPr lang="en-US" altLang="en-US" dirty="0"/>
              <a:t> = 0.08)</a:t>
            </a:r>
          </a:p>
        </p:txBody>
      </p:sp>
      <p:pic>
        <p:nvPicPr>
          <p:cNvPr id="45060" name="Picture 5">
            <a:extLst>
              <a:ext uri="{FF2B5EF4-FFF2-40B4-BE49-F238E27FC236}">
                <a16:creationId xmlns:a16="http://schemas.microsoft.com/office/drawing/2014/main" id="{E2AC4519-F8BC-FE66-B275-6AFC974AE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480" t="75328" r="23682" b="12891"/>
          <a:stretch>
            <a:fillRect/>
          </a:stretch>
        </p:blipFill>
        <p:spPr bwMode="auto">
          <a:xfrm>
            <a:off x="55746" y="4495800"/>
            <a:ext cx="89328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Capsules</Template>
  <TotalTime>48712</TotalTime>
  <Words>12613</Words>
  <Application>Microsoft Macintosh PowerPoint</Application>
  <PresentationFormat>On-screen Show (4:3)</PresentationFormat>
  <Paragraphs>771</Paragraphs>
  <Slides>146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146</vt:i4>
      </vt:variant>
    </vt:vector>
  </HeadingPairs>
  <TitlesOfParts>
    <vt:vector size="155" baseType="lpstr">
      <vt:lpstr>MS PGothic</vt:lpstr>
      <vt:lpstr>Arial</vt:lpstr>
      <vt:lpstr>Calibri</vt:lpstr>
      <vt:lpstr>Corbel</vt:lpstr>
      <vt:lpstr>Courier New</vt:lpstr>
      <vt:lpstr>Garamond</vt:lpstr>
      <vt:lpstr>Times New Roman</vt:lpstr>
      <vt:lpstr>Wingdings</vt:lpstr>
      <vt:lpstr>Capsules</vt:lpstr>
      <vt:lpstr>Forgiveness Interventions</vt:lpstr>
      <vt:lpstr>QR Code</vt:lpstr>
      <vt:lpstr>Objectives of the Talk</vt:lpstr>
      <vt:lpstr>Basic Understanding of Forgiveness from Science, Scripture, and Church Practice</vt:lpstr>
      <vt:lpstr>Science: In 2006, I formulated the Stress-and-Coping Theory of Forgiveness Worthington, E. L., Jr. (2006). Forgiveness and reconciliation: Theory and application. Brunner-Routledge. (Currently under contract: revised edition with Routledge aimed at publication in 2024.)</vt:lpstr>
      <vt:lpstr>Interpersonal Stressor (Step 1) is Appraised (Step 2) as a Threat and an Injustice</vt:lpstr>
      <vt:lpstr>Appraisal Injustice Gap</vt:lpstr>
      <vt:lpstr>Unforgiveness</vt:lpstr>
      <vt:lpstr>Coping Can Seek to Change…</vt:lpstr>
      <vt:lpstr>Many Ways to Cope with Injustices</vt:lpstr>
      <vt:lpstr>Coping: What Is Forgiveness?</vt:lpstr>
      <vt:lpstr>Forgiveness—Four types</vt:lpstr>
      <vt:lpstr>Understanding Person-to-Person Forgiveness</vt:lpstr>
      <vt:lpstr>Two Types of Person-to-Person Forgiveness</vt:lpstr>
      <vt:lpstr>In Naturally Occurring Situations, How Rapidly Does Forgiveness Occur?</vt:lpstr>
      <vt:lpstr>Assessing Forgiveness</vt:lpstr>
      <vt:lpstr>McCullough et al. (2003)</vt:lpstr>
      <vt:lpstr>Benefits of Forgiving</vt:lpstr>
      <vt:lpstr>Benefits to the Forgiver of Forgiving</vt:lpstr>
      <vt:lpstr>What Did Psychological Science Bring to the Table about Forgiveness?</vt:lpstr>
      <vt:lpstr>A Christian Theology of Forgiveness: Biblical Theology and Practical Theology</vt:lpstr>
      <vt:lpstr>Biblical Theology of Forgiveness: How Does Christian Scripture Tell Us to Forgive?</vt:lpstr>
      <vt:lpstr>Christian Scripture is clear that we should forgive, but its purpose is NOT to instruct us on how to do it.</vt:lpstr>
      <vt:lpstr>Content of Christian Practical Theology Interventions</vt:lpstr>
      <vt:lpstr>Practical Implications</vt:lpstr>
      <vt:lpstr>To Preach (or Speak) Effectively about Forgiveness</vt:lpstr>
      <vt:lpstr>Forgiveness Interventions</vt:lpstr>
      <vt:lpstr>Developments in Helping Others Forgive: 1990 to 2013</vt:lpstr>
      <vt:lpstr>REACH Forgiveness</vt:lpstr>
      <vt:lpstr>5 Steps to REACH Emotional Forgiveness —“Core” of the method—plus Decision to Forgive</vt:lpstr>
      <vt:lpstr>The full method</vt:lpstr>
      <vt:lpstr>Running Groups</vt:lpstr>
      <vt:lpstr>Who Can Run REACH Forgiveness Groups?</vt:lpstr>
      <vt:lpstr>What Kind of Evidence?</vt:lpstr>
      <vt:lpstr>Summary of Effect Sizes</vt:lpstr>
      <vt:lpstr>What Kind of Evidence?</vt:lpstr>
      <vt:lpstr>Effective vs Efficient</vt:lpstr>
      <vt:lpstr>Comparing DIY Workbooks to Groups—Take Home: DIY Workbooks Twice as Efficient as Groups (but equal in effectiveness to 6-hour groups)</vt:lpstr>
      <vt:lpstr>Enright’s Process Model</vt:lpstr>
      <vt:lpstr>Enright’s Process Model (20 total units making up 4 phases)  (Uncovering Phase—Units 1-8)</vt:lpstr>
      <vt:lpstr>Enright’s Process Model (Decision Phase—Units 9-11)</vt:lpstr>
      <vt:lpstr>Enright’s Process Model (Work Phase—Units 12-15)</vt:lpstr>
      <vt:lpstr>Enright’s Process Model (Deepening Phase—Units 16-20) Gaining a wider perspective</vt:lpstr>
      <vt:lpstr>Effectiveness and Efficiency of Enright’s Process Model—Forgiveness Therapy and Classroom Studies</vt:lpstr>
      <vt:lpstr>Effectiveness and Efficiency of Enright’s Process Model—Forgiveness Therapy and Classroom Studies</vt:lpstr>
      <vt:lpstr>Classroom interventions (Bob Enright and Suzanne Freedman): Effectiveness versus efficiency [k=# studies; g=effect size]</vt:lpstr>
      <vt:lpstr>Forgiveness with school-aged children (Rapp et al., 2022)</vt:lpstr>
      <vt:lpstr>Compare REACH Forgiveness and Enright’s Process Model</vt:lpstr>
      <vt:lpstr>Comparing REACH Forgiveness and Enright’s Process Model Head-to-Head</vt:lpstr>
      <vt:lpstr>Comparing REACH Forgiveness and Enright’s Process Model Head-to-Head</vt:lpstr>
      <vt:lpstr>Additional Forgiveness Interventions</vt:lpstr>
      <vt:lpstr>Luskin’s Forgive for Good Model (CBT)</vt:lpstr>
      <vt:lpstr>Luskin’s Forgive for Good Model (CBT)</vt:lpstr>
      <vt:lpstr>Luskin’s Forgive for Good Model (CBT)</vt:lpstr>
      <vt:lpstr>Greenberg’s Emotion-Focused Couple Therapy for Forgiveness</vt:lpstr>
      <vt:lpstr>Greenberg’s Emotion-Focused Couple Therapy for Forgiveness</vt:lpstr>
      <vt:lpstr>Greenberg’s Emotion-Focused Couple Therapy for Forgiveness</vt:lpstr>
      <vt:lpstr>Wade’s Yalom-Based Group Process Model </vt:lpstr>
      <vt:lpstr>Theory of Wade’s Yalom-Based Group Process Model </vt:lpstr>
      <vt:lpstr>Content Focused on in Wade’s Process Forgiveness Group</vt:lpstr>
      <vt:lpstr>Wade’s Yalom-Based Group Process Model</vt:lpstr>
      <vt:lpstr>Wade’s Yalom-Based Group Process Model: How effective and how efficient?</vt:lpstr>
      <vt:lpstr>Baucom, Snyder, and Gordon Treatment of Unforgiveness after Affairs</vt:lpstr>
      <vt:lpstr>Baucom, Snyder, and Gordon Treatment of Unforgiveness after Affairs</vt:lpstr>
      <vt:lpstr>Baucom, Snyder, and Gordon Treatment of Unforgiveness after Affairs</vt:lpstr>
      <vt:lpstr>Webb (2021): Webb, J. R. (2021). Understanding forgiveness and addiction: Theory, research, and clinical application. Routledge.  (Webb’s Findings re Treating Forgiveness within Alcohol and Drug Misuse Population)</vt:lpstr>
      <vt:lpstr>Webb (2021)</vt:lpstr>
      <vt:lpstr>Webb (2021)</vt:lpstr>
      <vt:lpstr>Worthington and Anderson’s (2024) Treating Unforgiveness in the Army</vt:lpstr>
      <vt:lpstr>Christian-Accommodated REACH Forgiveness: What Were the Accommodations?</vt:lpstr>
      <vt:lpstr>Christian-Accommodated REACH Forgiveness: What Were the Accommodations?</vt:lpstr>
      <vt:lpstr>Christian Accommodated REACH Forgiveness: What Were the Outcomes?</vt:lpstr>
      <vt:lpstr>Christian-Accommodated REACH Forgiveness: What Were the Outcomes?</vt:lpstr>
      <vt:lpstr>Secular REACH Forgiveness with Christians</vt:lpstr>
      <vt:lpstr>Hope-Focused Couple Approach (with Christians)</vt:lpstr>
      <vt:lpstr>Hope-Focused Couple Approach (Secular)</vt:lpstr>
      <vt:lpstr>DiBlasio’s Decision-Based Forgiveness with Couples</vt:lpstr>
      <vt:lpstr>DiBlasio’s Decision-Based Forgiveness with Couples</vt:lpstr>
      <vt:lpstr>Generalizations from Comparing the Content of the Various Interventions</vt:lpstr>
      <vt:lpstr>Similarities That All or Most Share—Based on Narrative Review of 14 Secular Forgiveness Interventions</vt:lpstr>
      <vt:lpstr>10 Similarities Shared by Some But Not by Others</vt:lpstr>
      <vt:lpstr>Comparing All</vt:lpstr>
      <vt:lpstr>Overview of Amount of Empirical Support for Interventions to Promote Forgiving (# studies; does not address effectiveness or efficiency)</vt:lpstr>
      <vt:lpstr>Advances in International Use and in Health</vt:lpstr>
      <vt:lpstr>Applications in Public Mental Health</vt:lpstr>
      <vt:lpstr>Creating a valid Intervention that can be used in public mental health</vt:lpstr>
      <vt:lpstr>History of Efforts</vt:lpstr>
      <vt:lpstr>3-Hour DIY Workbook</vt:lpstr>
      <vt:lpstr>Putting the Lessons to Work (A Project Funded by the Templeton World Charity Foundation [TWCF]; HO Man Yee, PI)</vt:lpstr>
      <vt:lpstr>Forgiveness can change your world by helping you to forgive faster and more thoroughly.</vt:lpstr>
      <vt:lpstr>Wade et al. (2014) vs HO et al. (2023)</vt:lpstr>
      <vt:lpstr>We have posted, on a central website, all translations of the workbook (without cost) https://reach.discoverforgiveness.org </vt:lpstr>
      <vt:lpstr>Results of HO et al. (2023) Study</vt:lpstr>
      <vt:lpstr>Omnibus Means over Time for Unforgiveness, Depression, and Anxiety</vt:lpstr>
      <vt:lpstr>Site-by-Site Results</vt:lpstr>
      <vt:lpstr>Comparing DIY Workbooks to Groups—Take Home: DIY Workbooks Twice as Effective as Groups (see bottom two lines)</vt:lpstr>
      <vt:lpstr>Advances Beyond the Therapy Hour</vt:lpstr>
      <vt:lpstr>With 3.34-hour DIY Workbooks, we have a tool to help people in the public forgive.</vt:lpstr>
      <vt:lpstr>General Summary</vt:lpstr>
      <vt:lpstr>Mediating Structures</vt:lpstr>
      <vt:lpstr>What We Did</vt:lpstr>
      <vt:lpstr>Making It Even Briefer</vt:lpstr>
      <vt:lpstr>Advances</vt:lpstr>
      <vt:lpstr>Workshop: Adapting Your Approach to Include Forgiveness Intervention</vt:lpstr>
      <vt:lpstr>Answer These Questions</vt:lpstr>
      <vt:lpstr>Answer These Questions</vt:lpstr>
      <vt:lpstr>Drawing from Secular Interventions</vt:lpstr>
      <vt:lpstr>Here are the 16 principles: The 6 shared by all. How important is each one? 10=absolutely crucial; 0= don’t include</vt:lpstr>
      <vt:lpstr>Here are 16 principles; The 10 shared by some. How important is each one? 10=absolutely crucial; 0= don’t include</vt:lpstr>
      <vt:lpstr>Drawing from Practical Theology</vt:lpstr>
      <vt:lpstr>Content of Christian Practical Theology Interventions</vt:lpstr>
      <vt:lpstr>Other Questions about Your Approach</vt:lpstr>
      <vt:lpstr>If you want more on integrating evidence-based aspects into your own approach</vt:lpstr>
      <vt:lpstr>Objectives of the Talk</vt:lpstr>
      <vt:lpstr>Conclusion</vt:lpstr>
      <vt:lpstr>Group Manuals and DIY Workbooks Are Free </vt:lpstr>
      <vt:lpstr>Free Resources</vt:lpstr>
      <vt:lpstr>A Thought to End</vt:lpstr>
      <vt:lpstr>Questions and Answers</vt:lpstr>
      <vt:lpstr>Bonus Material</vt:lpstr>
      <vt:lpstr>Self-Forgiveness</vt:lpstr>
      <vt:lpstr>There are TWO established evidence-based treatments for self-condemnation</vt:lpstr>
      <vt:lpstr>Cornish and Wade (2015) The Four-R Method of Self-Forgiveness</vt:lpstr>
      <vt:lpstr>Cornish and Wade (2015) JCP: The Treatment</vt:lpstr>
      <vt:lpstr>Cornish and Wade (2015) Results (N = 26; 8 50-minute individual therapy sessions)</vt:lpstr>
      <vt:lpstr>Using REACH Forgiveness in Dealing with Self-Condemnation</vt:lpstr>
      <vt:lpstr>My Brother Mike’s Suicide in 2005</vt:lpstr>
      <vt:lpstr>Self-condemnation versus Self-Forgiveness</vt:lpstr>
      <vt:lpstr>January 2008: Life Includes Times of Religious Dwelling versus Seeking</vt:lpstr>
      <vt:lpstr>We did a couple of intervention studies—pre-six-step model—in the mid-2000s</vt:lpstr>
      <vt:lpstr>In 2006, I had formulated the Stress-and-Coping Theory of Forgiveness</vt:lpstr>
      <vt:lpstr>I created a Stress-and-Coping-Theory-based intervention to help people REACH self-forgiveness. The intervention developed slowly.</vt:lpstr>
      <vt:lpstr>Six Steps to Self-Forgiveness and Decisional Plus Emotional Self-Forgiveness: Dual Process Model</vt:lpstr>
      <vt:lpstr>We Tested in a RCT, a Workbook to Promote Self-Forgiveness</vt:lpstr>
      <vt:lpstr>Assessing Self-Forgiveness: The Dual Process Self-Forgiveness Scale--Revised</vt:lpstr>
      <vt:lpstr>Treating Moral Injury with Self-Forgiveness Intervention</vt:lpstr>
      <vt:lpstr>Questions and Answers</vt:lpstr>
      <vt:lpstr>We Have Used the Six Steps to Treat Moral injury</vt:lpstr>
      <vt:lpstr>Stress-and-Coping Model of Moral Injuries</vt:lpstr>
      <vt:lpstr>The stress-and-coping model of moral injury</vt:lpstr>
      <vt:lpstr>Coping with Self-Condemnation</vt:lpstr>
      <vt:lpstr>Coping with Injustice and Unforgiveness of Others</vt:lpstr>
      <vt:lpstr>Books and Workbook</vt:lpstr>
      <vt:lpstr>Five Clinical Principles of Promoting Self-Forgiveness to Guide Ongoing Assessment, Conceptualization, Treatment Planning, Intervention, and Modification of Interventions and Their Implications for Psychotherapists</vt:lpstr>
      <vt:lpstr>Review of the Six Steps to Self-Forgiveness</vt:lpstr>
      <vt:lpstr>Review of the Six Steps to Self-Forgiveness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Everett Worthington</dc:creator>
  <cp:lastModifiedBy>User</cp:lastModifiedBy>
  <cp:revision>455</cp:revision>
  <cp:lastPrinted>2020-02-11T20:34:55Z</cp:lastPrinted>
  <dcterms:created xsi:type="dcterms:W3CDTF">1601-01-01T00:00:00Z</dcterms:created>
  <dcterms:modified xsi:type="dcterms:W3CDTF">2025-09-23T23:43:00Z</dcterms:modified>
</cp:coreProperties>
</file>